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1" r:id="rId2"/>
    <p:sldId id="272" r:id="rId3"/>
    <p:sldId id="273" r:id="rId4"/>
    <p:sldId id="274" r:id="rId5"/>
    <p:sldId id="276" r:id="rId6"/>
    <p:sldId id="256" r:id="rId7"/>
    <p:sldId id="275" r:id="rId8"/>
    <p:sldId id="277" r:id="rId9"/>
    <p:sldId id="259" r:id="rId10"/>
    <p:sldId id="264" r:id="rId11"/>
    <p:sldId id="262" r:id="rId12"/>
    <p:sldId id="258" r:id="rId13"/>
    <p:sldId id="260" r:id="rId14"/>
    <p:sldId id="266" r:id="rId15"/>
    <p:sldId id="267" r:id="rId16"/>
    <p:sldId id="265" r:id="rId17"/>
    <p:sldId id="268" r:id="rId18"/>
    <p:sldId id="269" r:id="rId19"/>
    <p:sldId id="270" r:id="rId20"/>
    <p:sldId id="283" r:id="rId21"/>
    <p:sldId id="284" r:id="rId22"/>
    <p:sldId id="285" r:id="rId23"/>
    <p:sldId id="279" r:id="rId24"/>
    <p:sldId id="278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3F3F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280" autoAdjust="0"/>
  </p:normalViewPr>
  <p:slideViewPr>
    <p:cSldViewPr snapToGrid="0">
      <p:cViewPr varScale="1">
        <p:scale>
          <a:sx n="104" d="100"/>
          <a:sy n="104" d="100"/>
        </p:scale>
        <p:origin x="110" y="1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83EB87-F355-4F7A-A5DF-7CA0D0AD7ED3}" type="doc">
      <dgm:prSet loTypeId="urn:microsoft.com/office/officeart/2008/layout/Lin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EC2241D2-42BF-49FD-8695-6950DD556B77}">
      <dgm:prSet phldrT="[Текст]"/>
      <dgm:spPr/>
      <dgm:t>
        <a:bodyPr/>
        <a:lstStyle/>
        <a:p>
          <a:r>
            <a:rPr lang="ru-RU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 ФАКТ</a:t>
          </a:r>
        </a:p>
      </dgm:t>
    </dgm:pt>
    <dgm:pt modelId="{23FCBDE3-E34C-472E-9833-FDB278092856}" type="parTrans" cxnId="{2C535469-BD32-4447-915B-FC54E36B559B}">
      <dgm:prSet/>
      <dgm:spPr/>
      <dgm:t>
        <a:bodyPr/>
        <a:lstStyle/>
        <a:p>
          <a:endParaRPr lang="ru-RU">
            <a:solidFill>
              <a:srgbClr val="D9D9D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847F58-F300-4FB8-B1C5-6740A3AAE7F3}" type="sibTrans" cxnId="{2C535469-BD32-4447-915B-FC54E36B559B}">
      <dgm:prSet/>
      <dgm:spPr/>
      <dgm:t>
        <a:bodyPr/>
        <a:lstStyle/>
        <a:p>
          <a:endParaRPr lang="ru-RU">
            <a:solidFill>
              <a:srgbClr val="D9D9D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7520A6-18FE-4E6A-ACD4-342925A2A8ED}">
      <dgm:prSet phldrT="[Текст]"/>
      <dgm:spPr/>
      <dgm:t>
        <a:bodyPr/>
        <a:lstStyle/>
        <a:p>
          <a:pPr algn="just"/>
          <a:r>
            <a:rPr lang="ru-RU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размере одной четвертой части суммы платы за НВОС, подлежащей уплате </a:t>
          </a:r>
          <a:r>
            <a:rPr lang="ru-RU" u="sng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учетом корректировки</a:t>
          </a:r>
          <a:r>
            <a:rPr lang="ru-RU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размера платы за предыдущий год</a:t>
          </a:r>
        </a:p>
        <a:p>
          <a:pPr algn="just"/>
          <a:endParaRPr lang="ru-RU" dirty="0">
            <a:solidFill>
              <a:srgbClr val="D9D9D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just"/>
          <a:r>
            <a:rPr lang="ru-RU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Платежная база – декларация о плате за НВОС</a:t>
          </a:r>
        </a:p>
      </dgm:t>
    </dgm:pt>
    <dgm:pt modelId="{F0C8EA81-C9B6-4C77-87CA-CB08BE57F6D1}" type="parTrans" cxnId="{3CA59891-7AEE-4607-9F68-328424E861B5}">
      <dgm:prSet/>
      <dgm:spPr/>
      <dgm:t>
        <a:bodyPr/>
        <a:lstStyle/>
        <a:p>
          <a:endParaRPr lang="ru-RU">
            <a:solidFill>
              <a:srgbClr val="D9D9D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E05167-C1CF-4E55-A8E7-DBEFF052B9D8}" type="sibTrans" cxnId="{3CA59891-7AEE-4607-9F68-328424E861B5}">
      <dgm:prSet/>
      <dgm:spPr/>
      <dgm:t>
        <a:bodyPr/>
        <a:lstStyle/>
        <a:p>
          <a:endParaRPr lang="ru-RU">
            <a:solidFill>
              <a:srgbClr val="D9D9D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48C8CB-EC40-4563-9471-263EE34581E7}">
      <dgm:prSet phldrT="[Текст]"/>
      <dgm:spPr/>
      <dgm:t>
        <a:bodyPr/>
        <a:lstStyle/>
        <a:p>
          <a:r>
            <a:rPr lang="ru-RU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ПОЛУФАКТ</a:t>
          </a:r>
        </a:p>
      </dgm:t>
    </dgm:pt>
    <dgm:pt modelId="{E8C17FF7-CC33-4B63-8875-1BF7046E4383}" type="parTrans" cxnId="{B53795F8-4FC8-4F80-9267-84A22CF83DDF}">
      <dgm:prSet/>
      <dgm:spPr/>
      <dgm:t>
        <a:bodyPr/>
        <a:lstStyle/>
        <a:p>
          <a:endParaRPr lang="ru-RU">
            <a:solidFill>
              <a:srgbClr val="D9D9D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9CE290-01DB-46DA-BA30-2E5B35D12ED7}" type="sibTrans" cxnId="{B53795F8-4FC8-4F80-9267-84A22CF83DDF}">
      <dgm:prSet/>
      <dgm:spPr/>
      <dgm:t>
        <a:bodyPr/>
        <a:lstStyle/>
        <a:p>
          <a:endParaRPr lang="ru-RU">
            <a:solidFill>
              <a:srgbClr val="D9D9D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A4E022-517F-4A81-B466-3F35E9AC8911}">
      <dgm:prSet phldrT="[Текст]"/>
      <dgm:spPr/>
      <dgm:t>
        <a:bodyPr/>
        <a:lstStyle/>
        <a:p>
          <a:pPr algn="just"/>
          <a:r>
            <a:rPr lang="ru-RU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размере одной четвертой части суммы платы за НВОС, при исчислении которой платежная база определяется исходя из объема или массы выбросов/сбросов загрязняющих веществ </a:t>
          </a:r>
          <a:r>
            <a:rPr lang="ru-RU" u="sng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пределах нормативов</a:t>
          </a:r>
          <a:r>
            <a:rPr lang="ru-RU" u="none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допустимых выбросов/сбросов, временно разрешенных выбросов/сбросов, лимитов на размещение отходов</a:t>
          </a:r>
        </a:p>
        <a:p>
          <a:pPr algn="just"/>
          <a:endParaRPr lang="ru-RU" dirty="0">
            <a:solidFill>
              <a:srgbClr val="D9D9D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just"/>
          <a:r>
            <a:rPr lang="ru-RU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Платежная база – нормативы</a:t>
          </a:r>
        </a:p>
      </dgm:t>
    </dgm:pt>
    <dgm:pt modelId="{6863418A-DBB5-4341-A1A3-5A6F9A2550C2}" type="parTrans" cxnId="{3505A874-3636-4CF2-AA74-C30523B2326C}">
      <dgm:prSet/>
      <dgm:spPr/>
      <dgm:t>
        <a:bodyPr/>
        <a:lstStyle/>
        <a:p>
          <a:endParaRPr lang="ru-RU">
            <a:solidFill>
              <a:srgbClr val="D9D9D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54E8D8-997E-4730-B05E-CECF12E809B3}" type="sibTrans" cxnId="{3505A874-3636-4CF2-AA74-C30523B2326C}">
      <dgm:prSet/>
      <dgm:spPr/>
      <dgm:t>
        <a:bodyPr/>
        <a:lstStyle/>
        <a:p>
          <a:endParaRPr lang="ru-RU">
            <a:solidFill>
              <a:srgbClr val="D9D9D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37F1EA-FA37-4667-A410-F723829A341D}">
      <dgm:prSet/>
      <dgm:spPr/>
      <dgm:t>
        <a:bodyPr/>
        <a:lstStyle/>
        <a:p>
          <a:r>
            <a:rPr lang="ru-RU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ФАКТ</a:t>
          </a:r>
        </a:p>
      </dgm:t>
    </dgm:pt>
    <dgm:pt modelId="{05D76A84-7672-46DB-AA7E-2DC0C5F90DFC}" type="parTrans" cxnId="{1F3A4C56-82C5-4B2E-B0A0-22158982536B}">
      <dgm:prSet/>
      <dgm:spPr/>
      <dgm:t>
        <a:bodyPr/>
        <a:lstStyle/>
        <a:p>
          <a:endParaRPr lang="ru-RU">
            <a:solidFill>
              <a:srgbClr val="D9D9D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56514F-1E3A-4C92-9B2A-88CDA13E0900}" type="sibTrans" cxnId="{1F3A4C56-82C5-4B2E-B0A0-22158982536B}">
      <dgm:prSet/>
      <dgm:spPr/>
      <dgm:t>
        <a:bodyPr/>
        <a:lstStyle/>
        <a:p>
          <a:endParaRPr lang="ru-RU">
            <a:solidFill>
              <a:srgbClr val="D9D9D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AE2DD9-D0DE-450B-B862-8B3F644539CD}">
      <dgm:prSet/>
      <dgm:spPr/>
      <dgm:t>
        <a:bodyPr/>
        <a:lstStyle/>
        <a:p>
          <a:pPr algn="just"/>
          <a:r>
            <a:rPr lang="ru-RU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размере, определенном путем умножения платежной базы, которая определена на основе данных ПЭК об объеме или о массе выбросов/сбросов загрязняющих веществ либо об объеме или о массе размещенных отходов в предыдущем квартале текущего отчетного периода, на соответствующие ставки платы за НВОС с применением коэффициентов</a:t>
          </a:r>
        </a:p>
        <a:p>
          <a:pPr algn="just"/>
          <a:endParaRPr lang="ru-RU" dirty="0">
            <a:solidFill>
              <a:srgbClr val="D9D9D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just"/>
          <a:r>
            <a:rPr lang="ru-RU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Платежная база – ПЭК за прошедший квартал</a:t>
          </a:r>
        </a:p>
      </dgm:t>
    </dgm:pt>
    <dgm:pt modelId="{C3518929-2A57-4AB9-B3C1-882C8A92FDCD}" type="parTrans" cxnId="{D05DA5C0-0892-442C-991F-82F36162EF59}">
      <dgm:prSet/>
      <dgm:spPr/>
      <dgm:t>
        <a:bodyPr/>
        <a:lstStyle/>
        <a:p>
          <a:endParaRPr lang="ru-RU">
            <a:solidFill>
              <a:srgbClr val="D9D9D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B6841C-345D-477C-9647-CCE2CA966B1F}" type="sibTrans" cxnId="{D05DA5C0-0892-442C-991F-82F36162EF59}">
      <dgm:prSet/>
      <dgm:spPr/>
      <dgm:t>
        <a:bodyPr/>
        <a:lstStyle/>
        <a:p>
          <a:endParaRPr lang="ru-RU">
            <a:solidFill>
              <a:srgbClr val="D9D9D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7CCB15-C515-4D9C-BB07-028A00E23BD0}" type="pres">
      <dgm:prSet presAssocID="{A983EB87-F355-4F7A-A5DF-7CA0D0AD7ED3}" presName="vert0" presStyleCnt="0">
        <dgm:presLayoutVars>
          <dgm:dir/>
          <dgm:animOne val="branch"/>
          <dgm:animLvl val="lvl"/>
        </dgm:presLayoutVars>
      </dgm:prSet>
      <dgm:spPr/>
    </dgm:pt>
    <dgm:pt modelId="{52244174-1B52-4C14-8E91-5AC3C0D5B1DA}" type="pres">
      <dgm:prSet presAssocID="{EC2241D2-42BF-49FD-8695-6950DD556B77}" presName="thickLine" presStyleLbl="alignNode1" presStyleIdx="0" presStyleCnt="3"/>
      <dgm:spPr/>
    </dgm:pt>
    <dgm:pt modelId="{F2CD9B54-C56F-4C58-813D-B7950CC09739}" type="pres">
      <dgm:prSet presAssocID="{EC2241D2-42BF-49FD-8695-6950DD556B77}" presName="horz1" presStyleCnt="0"/>
      <dgm:spPr/>
    </dgm:pt>
    <dgm:pt modelId="{34CB97A0-29A0-4A04-9372-CD2A14B24519}" type="pres">
      <dgm:prSet presAssocID="{EC2241D2-42BF-49FD-8695-6950DD556B77}" presName="tx1" presStyleLbl="revTx" presStyleIdx="0" presStyleCnt="6"/>
      <dgm:spPr/>
    </dgm:pt>
    <dgm:pt modelId="{A8571CF4-763C-469A-8511-5C4665F9B5CE}" type="pres">
      <dgm:prSet presAssocID="{EC2241D2-42BF-49FD-8695-6950DD556B77}" presName="vert1" presStyleCnt="0"/>
      <dgm:spPr/>
    </dgm:pt>
    <dgm:pt modelId="{3F647A52-4F80-4F1A-9C46-5054A611C0CB}" type="pres">
      <dgm:prSet presAssocID="{6A7520A6-18FE-4E6A-ACD4-342925A2A8ED}" presName="vertSpace2a" presStyleCnt="0"/>
      <dgm:spPr/>
    </dgm:pt>
    <dgm:pt modelId="{2CDB5ACC-A2FC-46DC-ACEC-4772BEE0A9BE}" type="pres">
      <dgm:prSet presAssocID="{6A7520A6-18FE-4E6A-ACD4-342925A2A8ED}" presName="horz2" presStyleCnt="0"/>
      <dgm:spPr/>
    </dgm:pt>
    <dgm:pt modelId="{EC66E1AF-7CEB-4E49-94B6-87C566DBC33E}" type="pres">
      <dgm:prSet presAssocID="{6A7520A6-18FE-4E6A-ACD4-342925A2A8ED}" presName="horzSpace2" presStyleCnt="0"/>
      <dgm:spPr/>
    </dgm:pt>
    <dgm:pt modelId="{87DBAE2D-3B2A-4018-AD97-083DD772049E}" type="pres">
      <dgm:prSet presAssocID="{6A7520A6-18FE-4E6A-ACD4-342925A2A8ED}" presName="tx2" presStyleLbl="revTx" presStyleIdx="1" presStyleCnt="6"/>
      <dgm:spPr/>
    </dgm:pt>
    <dgm:pt modelId="{140A1C8C-1ED5-4D59-83A5-083AAD688523}" type="pres">
      <dgm:prSet presAssocID="{6A7520A6-18FE-4E6A-ACD4-342925A2A8ED}" presName="vert2" presStyleCnt="0"/>
      <dgm:spPr/>
    </dgm:pt>
    <dgm:pt modelId="{9DB26459-8243-4ABE-99A6-0F01319CE977}" type="pres">
      <dgm:prSet presAssocID="{6A7520A6-18FE-4E6A-ACD4-342925A2A8ED}" presName="thinLine2b" presStyleLbl="callout" presStyleIdx="0" presStyleCnt="3"/>
      <dgm:spPr/>
    </dgm:pt>
    <dgm:pt modelId="{7EAD0120-45CF-4860-A01C-CE3F256AEDAE}" type="pres">
      <dgm:prSet presAssocID="{6A7520A6-18FE-4E6A-ACD4-342925A2A8ED}" presName="vertSpace2b" presStyleCnt="0"/>
      <dgm:spPr/>
    </dgm:pt>
    <dgm:pt modelId="{BEFF813F-D5FB-47E4-97B0-D7D13160D5BC}" type="pres">
      <dgm:prSet presAssocID="{D348C8CB-EC40-4563-9471-263EE34581E7}" presName="thickLine" presStyleLbl="alignNode1" presStyleIdx="1" presStyleCnt="3"/>
      <dgm:spPr/>
    </dgm:pt>
    <dgm:pt modelId="{3B26A122-628A-4918-B72D-72539DFC97E4}" type="pres">
      <dgm:prSet presAssocID="{D348C8CB-EC40-4563-9471-263EE34581E7}" presName="horz1" presStyleCnt="0"/>
      <dgm:spPr/>
    </dgm:pt>
    <dgm:pt modelId="{C2F715F6-E64E-4B55-9E1E-8A5A20B291E9}" type="pres">
      <dgm:prSet presAssocID="{D348C8CB-EC40-4563-9471-263EE34581E7}" presName="tx1" presStyleLbl="revTx" presStyleIdx="2" presStyleCnt="6"/>
      <dgm:spPr/>
    </dgm:pt>
    <dgm:pt modelId="{E96F435D-C864-4628-85F0-DF688D4D8D2E}" type="pres">
      <dgm:prSet presAssocID="{D348C8CB-EC40-4563-9471-263EE34581E7}" presName="vert1" presStyleCnt="0"/>
      <dgm:spPr/>
    </dgm:pt>
    <dgm:pt modelId="{195B4F94-5B33-4D16-84D1-C11405FACF25}" type="pres">
      <dgm:prSet presAssocID="{35A4E022-517F-4A81-B466-3F35E9AC8911}" presName="vertSpace2a" presStyleCnt="0"/>
      <dgm:spPr/>
    </dgm:pt>
    <dgm:pt modelId="{5481B57D-0CAC-4ED6-A2E6-C1F6F1C237AA}" type="pres">
      <dgm:prSet presAssocID="{35A4E022-517F-4A81-B466-3F35E9AC8911}" presName="horz2" presStyleCnt="0"/>
      <dgm:spPr/>
    </dgm:pt>
    <dgm:pt modelId="{F0172084-57F6-4219-B4E0-51C698C41A38}" type="pres">
      <dgm:prSet presAssocID="{35A4E022-517F-4A81-B466-3F35E9AC8911}" presName="horzSpace2" presStyleCnt="0"/>
      <dgm:spPr/>
    </dgm:pt>
    <dgm:pt modelId="{0BD6BEFF-CD8A-4E0F-9AF2-F80D170C72DD}" type="pres">
      <dgm:prSet presAssocID="{35A4E022-517F-4A81-B466-3F35E9AC8911}" presName="tx2" presStyleLbl="revTx" presStyleIdx="3" presStyleCnt="6"/>
      <dgm:spPr/>
    </dgm:pt>
    <dgm:pt modelId="{594DA895-E3F8-4D57-A512-8DBA01EC7B5D}" type="pres">
      <dgm:prSet presAssocID="{35A4E022-517F-4A81-B466-3F35E9AC8911}" presName="vert2" presStyleCnt="0"/>
      <dgm:spPr/>
    </dgm:pt>
    <dgm:pt modelId="{BF3A6269-ED42-49E7-9376-960E819692CE}" type="pres">
      <dgm:prSet presAssocID="{35A4E022-517F-4A81-B466-3F35E9AC8911}" presName="thinLine2b" presStyleLbl="callout" presStyleIdx="1" presStyleCnt="3"/>
      <dgm:spPr/>
    </dgm:pt>
    <dgm:pt modelId="{9DDBA081-0169-4E66-84AF-F0384915DCC6}" type="pres">
      <dgm:prSet presAssocID="{35A4E022-517F-4A81-B466-3F35E9AC8911}" presName="vertSpace2b" presStyleCnt="0"/>
      <dgm:spPr/>
    </dgm:pt>
    <dgm:pt modelId="{753CDE7C-6203-4C07-98B4-FA66DA071898}" type="pres">
      <dgm:prSet presAssocID="{8637F1EA-FA37-4667-A410-F723829A341D}" presName="thickLine" presStyleLbl="alignNode1" presStyleIdx="2" presStyleCnt="3"/>
      <dgm:spPr/>
    </dgm:pt>
    <dgm:pt modelId="{13E55E68-2B73-4CD1-9F75-7AA5C44C919E}" type="pres">
      <dgm:prSet presAssocID="{8637F1EA-FA37-4667-A410-F723829A341D}" presName="horz1" presStyleCnt="0"/>
      <dgm:spPr/>
    </dgm:pt>
    <dgm:pt modelId="{8E9DD291-B860-48CE-900C-904170029BF6}" type="pres">
      <dgm:prSet presAssocID="{8637F1EA-FA37-4667-A410-F723829A341D}" presName="tx1" presStyleLbl="revTx" presStyleIdx="4" presStyleCnt="6"/>
      <dgm:spPr/>
    </dgm:pt>
    <dgm:pt modelId="{90C3E082-2447-42D3-93D6-E7B55D613A08}" type="pres">
      <dgm:prSet presAssocID="{8637F1EA-FA37-4667-A410-F723829A341D}" presName="vert1" presStyleCnt="0"/>
      <dgm:spPr/>
    </dgm:pt>
    <dgm:pt modelId="{CB1EB279-2648-478A-8333-75917A735378}" type="pres">
      <dgm:prSet presAssocID="{72AE2DD9-D0DE-450B-B862-8B3F644539CD}" presName="vertSpace2a" presStyleCnt="0"/>
      <dgm:spPr/>
    </dgm:pt>
    <dgm:pt modelId="{A03BA275-CC71-4BF4-9A53-16F67ED4D528}" type="pres">
      <dgm:prSet presAssocID="{72AE2DD9-D0DE-450B-B862-8B3F644539CD}" presName="horz2" presStyleCnt="0"/>
      <dgm:spPr/>
    </dgm:pt>
    <dgm:pt modelId="{4587834E-8A3C-44FB-8EE6-690CF363C3F4}" type="pres">
      <dgm:prSet presAssocID="{72AE2DD9-D0DE-450B-B862-8B3F644539CD}" presName="horzSpace2" presStyleCnt="0"/>
      <dgm:spPr/>
    </dgm:pt>
    <dgm:pt modelId="{F2CB84CF-8595-41D3-A719-88B738AC91ED}" type="pres">
      <dgm:prSet presAssocID="{72AE2DD9-D0DE-450B-B862-8B3F644539CD}" presName="tx2" presStyleLbl="revTx" presStyleIdx="5" presStyleCnt="6"/>
      <dgm:spPr/>
    </dgm:pt>
    <dgm:pt modelId="{F998043D-4F12-4376-BDFD-A8AA9DD45295}" type="pres">
      <dgm:prSet presAssocID="{72AE2DD9-D0DE-450B-B862-8B3F644539CD}" presName="vert2" presStyleCnt="0"/>
      <dgm:spPr/>
    </dgm:pt>
    <dgm:pt modelId="{3E9EBB88-C2CB-4E75-B9A6-F022EEE5CEB3}" type="pres">
      <dgm:prSet presAssocID="{72AE2DD9-D0DE-450B-B862-8B3F644539CD}" presName="thinLine2b" presStyleLbl="callout" presStyleIdx="2" presStyleCnt="3"/>
      <dgm:spPr/>
    </dgm:pt>
    <dgm:pt modelId="{5BCC26AB-C8DA-4826-AF05-629E2B9558C5}" type="pres">
      <dgm:prSet presAssocID="{72AE2DD9-D0DE-450B-B862-8B3F644539CD}" presName="vertSpace2b" presStyleCnt="0"/>
      <dgm:spPr/>
    </dgm:pt>
  </dgm:ptLst>
  <dgm:cxnLst>
    <dgm:cxn modelId="{0793D906-3A9D-49FD-B0EB-E52550F38314}" type="presOf" srcId="{8637F1EA-FA37-4667-A410-F723829A341D}" destId="{8E9DD291-B860-48CE-900C-904170029BF6}" srcOrd="0" destOrd="0" presId="urn:microsoft.com/office/officeart/2008/layout/LinedList"/>
    <dgm:cxn modelId="{DE87DE3C-1507-41DC-9587-E8BE59FF5058}" type="presOf" srcId="{A983EB87-F355-4F7A-A5DF-7CA0D0AD7ED3}" destId="{1B7CCB15-C515-4D9C-BB07-028A00E23BD0}" srcOrd="0" destOrd="0" presId="urn:microsoft.com/office/officeart/2008/layout/LinedList"/>
    <dgm:cxn modelId="{B5273A61-1C88-447C-8415-9ACD746BED17}" type="presOf" srcId="{35A4E022-517F-4A81-B466-3F35E9AC8911}" destId="{0BD6BEFF-CD8A-4E0F-9AF2-F80D170C72DD}" srcOrd="0" destOrd="0" presId="urn:microsoft.com/office/officeart/2008/layout/LinedList"/>
    <dgm:cxn modelId="{2F002F42-2D83-48EA-82BA-D2BF3BD9822D}" type="presOf" srcId="{6A7520A6-18FE-4E6A-ACD4-342925A2A8ED}" destId="{87DBAE2D-3B2A-4018-AD97-083DD772049E}" srcOrd="0" destOrd="0" presId="urn:microsoft.com/office/officeart/2008/layout/LinedList"/>
    <dgm:cxn modelId="{2C535469-BD32-4447-915B-FC54E36B559B}" srcId="{A983EB87-F355-4F7A-A5DF-7CA0D0AD7ED3}" destId="{EC2241D2-42BF-49FD-8695-6950DD556B77}" srcOrd="0" destOrd="0" parTransId="{23FCBDE3-E34C-472E-9833-FDB278092856}" sibTransId="{B3847F58-F300-4FB8-B1C5-6740A3AAE7F3}"/>
    <dgm:cxn modelId="{3505A874-3636-4CF2-AA74-C30523B2326C}" srcId="{D348C8CB-EC40-4563-9471-263EE34581E7}" destId="{35A4E022-517F-4A81-B466-3F35E9AC8911}" srcOrd="0" destOrd="0" parTransId="{6863418A-DBB5-4341-A1A3-5A6F9A2550C2}" sibTransId="{4454E8D8-997E-4730-B05E-CECF12E809B3}"/>
    <dgm:cxn modelId="{1F3A4C56-82C5-4B2E-B0A0-22158982536B}" srcId="{A983EB87-F355-4F7A-A5DF-7CA0D0AD7ED3}" destId="{8637F1EA-FA37-4667-A410-F723829A341D}" srcOrd="2" destOrd="0" parTransId="{05D76A84-7672-46DB-AA7E-2DC0C5F90DFC}" sibTransId="{B256514F-1E3A-4C92-9B2A-88CDA13E0900}"/>
    <dgm:cxn modelId="{039D9D89-7198-456D-9676-45FE242F29C3}" type="presOf" srcId="{D348C8CB-EC40-4563-9471-263EE34581E7}" destId="{C2F715F6-E64E-4B55-9E1E-8A5A20B291E9}" srcOrd="0" destOrd="0" presId="urn:microsoft.com/office/officeart/2008/layout/LinedList"/>
    <dgm:cxn modelId="{3CA59891-7AEE-4607-9F68-328424E861B5}" srcId="{EC2241D2-42BF-49FD-8695-6950DD556B77}" destId="{6A7520A6-18FE-4E6A-ACD4-342925A2A8ED}" srcOrd="0" destOrd="0" parTransId="{F0C8EA81-C9B6-4C77-87CA-CB08BE57F6D1}" sibTransId="{F9E05167-C1CF-4E55-A8E7-DBEFF052B9D8}"/>
    <dgm:cxn modelId="{D05DA5C0-0892-442C-991F-82F36162EF59}" srcId="{8637F1EA-FA37-4667-A410-F723829A341D}" destId="{72AE2DD9-D0DE-450B-B862-8B3F644539CD}" srcOrd="0" destOrd="0" parTransId="{C3518929-2A57-4AB9-B3C1-882C8A92FDCD}" sibTransId="{B9B6841C-345D-477C-9647-CCE2CA966B1F}"/>
    <dgm:cxn modelId="{22DB64CD-680D-4844-AB89-E3A941B62B07}" type="presOf" srcId="{EC2241D2-42BF-49FD-8695-6950DD556B77}" destId="{34CB97A0-29A0-4A04-9372-CD2A14B24519}" srcOrd="0" destOrd="0" presId="urn:microsoft.com/office/officeart/2008/layout/LinedList"/>
    <dgm:cxn modelId="{B7F704DA-FE57-4754-B5A6-15AF2F154E84}" type="presOf" srcId="{72AE2DD9-D0DE-450B-B862-8B3F644539CD}" destId="{F2CB84CF-8595-41D3-A719-88B738AC91ED}" srcOrd="0" destOrd="0" presId="urn:microsoft.com/office/officeart/2008/layout/LinedList"/>
    <dgm:cxn modelId="{B53795F8-4FC8-4F80-9267-84A22CF83DDF}" srcId="{A983EB87-F355-4F7A-A5DF-7CA0D0AD7ED3}" destId="{D348C8CB-EC40-4563-9471-263EE34581E7}" srcOrd="1" destOrd="0" parTransId="{E8C17FF7-CC33-4B63-8875-1BF7046E4383}" sibTransId="{699CE290-01DB-46DA-BA30-2E5B35D12ED7}"/>
    <dgm:cxn modelId="{739489DB-474C-49EA-AFF8-75DFFE37143B}" type="presParOf" srcId="{1B7CCB15-C515-4D9C-BB07-028A00E23BD0}" destId="{52244174-1B52-4C14-8E91-5AC3C0D5B1DA}" srcOrd="0" destOrd="0" presId="urn:microsoft.com/office/officeart/2008/layout/LinedList"/>
    <dgm:cxn modelId="{D39B4994-ED92-4A65-A6F0-C962175FCDC1}" type="presParOf" srcId="{1B7CCB15-C515-4D9C-BB07-028A00E23BD0}" destId="{F2CD9B54-C56F-4C58-813D-B7950CC09739}" srcOrd="1" destOrd="0" presId="urn:microsoft.com/office/officeart/2008/layout/LinedList"/>
    <dgm:cxn modelId="{4BA45C25-3114-4A3E-9DB3-BA290FA54718}" type="presParOf" srcId="{F2CD9B54-C56F-4C58-813D-B7950CC09739}" destId="{34CB97A0-29A0-4A04-9372-CD2A14B24519}" srcOrd="0" destOrd="0" presId="urn:microsoft.com/office/officeart/2008/layout/LinedList"/>
    <dgm:cxn modelId="{3D537DC9-79B7-49EE-B3CD-8FD10C04499D}" type="presParOf" srcId="{F2CD9B54-C56F-4C58-813D-B7950CC09739}" destId="{A8571CF4-763C-469A-8511-5C4665F9B5CE}" srcOrd="1" destOrd="0" presId="urn:microsoft.com/office/officeart/2008/layout/LinedList"/>
    <dgm:cxn modelId="{F131ED6A-F6BE-4861-9A5A-51C83269BA1E}" type="presParOf" srcId="{A8571CF4-763C-469A-8511-5C4665F9B5CE}" destId="{3F647A52-4F80-4F1A-9C46-5054A611C0CB}" srcOrd="0" destOrd="0" presId="urn:microsoft.com/office/officeart/2008/layout/LinedList"/>
    <dgm:cxn modelId="{6F330549-F1EC-43B9-B2D9-0D9858ADC5E1}" type="presParOf" srcId="{A8571CF4-763C-469A-8511-5C4665F9B5CE}" destId="{2CDB5ACC-A2FC-46DC-ACEC-4772BEE0A9BE}" srcOrd="1" destOrd="0" presId="urn:microsoft.com/office/officeart/2008/layout/LinedList"/>
    <dgm:cxn modelId="{98806449-E628-4D20-9550-4238C8E157EA}" type="presParOf" srcId="{2CDB5ACC-A2FC-46DC-ACEC-4772BEE0A9BE}" destId="{EC66E1AF-7CEB-4E49-94B6-87C566DBC33E}" srcOrd="0" destOrd="0" presId="urn:microsoft.com/office/officeart/2008/layout/LinedList"/>
    <dgm:cxn modelId="{79FCF718-EDE7-48F7-96E7-EA3BEB9A4CB5}" type="presParOf" srcId="{2CDB5ACC-A2FC-46DC-ACEC-4772BEE0A9BE}" destId="{87DBAE2D-3B2A-4018-AD97-083DD772049E}" srcOrd="1" destOrd="0" presId="urn:microsoft.com/office/officeart/2008/layout/LinedList"/>
    <dgm:cxn modelId="{567B7293-5083-492D-AE4A-B11662501C20}" type="presParOf" srcId="{2CDB5ACC-A2FC-46DC-ACEC-4772BEE0A9BE}" destId="{140A1C8C-1ED5-4D59-83A5-083AAD688523}" srcOrd="2" destOrd="0" presId="urn:microsoft.com/office/officeart/2008/layout/LinedList"/>
    <dgm:cxn modelId="{0F437526-053C-4234-8DF5-B9F0F195EB30}" type="presParOf" srcId="{A8571CF4-763C-469A-8511-5C4665F9B5CE}" destId="{9DB26459-8243-4ABE-99A6-0F01319CE977}" srcOrd="2" destOrd="0" presId="urn:microsoft.com/office/officeart/2008/layout/LinedList"/>
    <dgm:cxn modelId="{1C6A8B83-A8F4-41D9-A01D-2271F0E4502B}" type="presParOf" srcId="{A8571CF4-763C-469A-8511-5C4665F9B5CE}" destId="{7EAD0120-45CF-4860-A01C-CE3F256AEDAE}" srcOrd="3" destOrd="0" presId="urn:microsoft.com/office/officeart/2008/layout/LinedList"/>
    <dgm:cxn modelId="{ADA0C4AB-0620-452E-BA44-B22AAAE0FCF5}" type="presParOf" srcId="{1B7CCB15-C515-4D9C-BB07-028A00E23BD0}" destId="{BEFF813F-D5FB-47E4-97B0-D7D13160D5BC}" srcOrd="2" destOrd="0" presId="urn:microsoft.com/office/officeart/2008/layout/LinedList"/>
    <dgm:cxn modelId="{7C415FD2-D99D-4AA7-94F0-5B76DAE4EB3D}" type="presParOf" srcId="{1B7CCB15-C515-4D9C-BB07-028A00E23BD0}" destId="{3B26A122-628A-4918-B72D-72539DFC97E4}" srcOrd="3" destOrd="0" presId="urn:microsoft.com/office/officeart/2008/layout/LinedList"/>
    <dgm:cxn modelId="{5383803A-0B87-4F0F-AAE4-4C8DC666A721}" type="presParOf" srcId="{3B26A122-628A-4918-B72D-72539DFC97E4}" destId="{C2F715F6-E64E-4B55-9E1E-8A5A20B291E9}" srcOrd="0" destOrd="0" presId="urn:microsoft.com/office/officeart/2008/layout/LinedList"/>
    <dgm:cxn modelId="{7A5D8DD2-68E7-46AC-B2B6-E207D8C0483C}" type="presParOf" srcId="{3B26A122-628A-4918-B72D-72539DFC97E4}" destId="{E96F435D-C864-4628-85F0-DF688D4D8D2E}" srcOrd="1" destOrd="0" presId="urn:microsoft.com/office/officeart/2008/layout/LinedList"/>
    <dgm:cxn modelId="{283C61D2-6F37-442B-BBB5-D27EF08A48A5}" type="presParOf" srcId="{E96F435D-C864-4628-85F0-DF688D4D8D2E}" destId="{195B4F94-5B33-4D16-84D1-C11405FACF25}" srcOrd="0" destOrd="0" presId="urn:microsoft.com/office/officeart/2008/layout/LinedList"/>
    <dgm:cxn modelId="{989C47A8-C1A4-4854-8DF2-F42271EC353E}" type="presParOf" srcId="{E96F435D-C864-4628-85F0-DF688D4D8D2E}" destId="{5481B57D-0CAC-4ED6-A2E6-C1F6F1C237AA}" srcOrd="1" destOrd="0" presId="urn:microsoft.com/office/officeart/2008/layout/LinedList"/>
    <dgm:cxn modelId="{FD2F9B17-08E1-4A7B-9406-AE431F0D9B03}" type="presParOf" srcId="{5481B57D-0CAC-4ED6-A2E6-C1F6F1C237AA}" destId="{F0172084-57F6-4219-B4E0-51C698C41A38}" srcOrd="0" destOrd="0" presId="urn:microsoft.com/office/officeart/2008/layout/LinedList"/>
    <dgm:cxn modelId="{DD302B3A-8286-4218-92F7-B7F6C6626560}" type="presParOf" srcId="{5481B57D-0CAC-4ED6-A2E6-C1F6F1C237AA}" destId="{0BD6BEFF-CD8A-4E0F-9AF2-F80D170C72DD}" srcOrd="1" destOrd="0" presId="urn:microsoft.com/office/officeart/2008/layout/LinedList"/>
    <dgm:cxn modelId="{D66FBC0F-9F4B-44FA-AF8E-5175F856C396}" type="presParOf" srcId="{5481B57D-0CAC-4ED6-A2E6-C1F6F1C237AA}" destId="{594DA895-E3F8-4D57-A512-8DBA01EC7B5D}" srcOrd="2" destOrd="0" presId="urn:microsoft.com/office/officeart/2008/layout/LinedList"/>
    <dgm:cxn modelId="{62B24904-34B3-4B0A-A60D-91F8B879783D}" type="presParOf" srcId="{E96F435D-C864-4628-85F0-DF688D4D8D2E}" destId="{BF3A6269-ED42-49E7-9376-960E819692CE}" srcOrd="2" destOrd="0" presId="urn:microsoft.com/office/officeart/2008/layout/LinedList"/>
    <dgm:cxn modelId="{C3176771-0741-4AE9-8DE0-80F7F7E9104B}" type="presParOf" srcId="{E96F435D-C864-4628-85F0-DF688D4D8D2E}" destId="{9DDBA081-0169-4E66-84AF-F0384915DCC6}" srcOrd="3" destOrd="0" presId="urn:microsoft.com/office/officeart/2008/layout/LinedList"/>
    <dgm:cxn modelId="{CD04EE3B-C813-4F31-BA03-3859400A20EE}" type="presParOf" srcId="{1B7CCB15-C515-4D9C-BB07-028A00E23BD0}" destId="{753CDE7C-6203-4C07-98B4-FA66DA071898}" srcOrd="4" destOrd="0" presId="urn:microsoft.com/office/officeart/2008/layout/LinedList"/>
    <dgm:cxn modelId="{F1BBCE16-D2E3-49AD-9953-B7F04A939F5D}" type="presParOf" srcId="{1B7CCB15-C515-4D9C-BB07-028A00E23BD0}" destId="{13E55E68-2B73-4CD1-9F75-7AA5C44C919E}" srcOrd="5" destOrd="0" presId="urn:microsoft.com/office/officeart/2008/layout/LinedList"/>
    <dgm:cxn modelId="{6D2605DC-CA1A-4ECA-B7FD-07E5E38F86F5}" type="presParOf" srcId="{13E55E68-2B73-4CD1-9F75-7AA5C44C919E}" destId="{8E9DD291-B860-48CE-900C-904170029BF6}" srcOrd="0" destOrd="0" presId="urn:microsoft.com/office/officeart/2008/layout/LinedList"/>
    <dgm:cxn modelId="{CE1300B8-2D44-4D04-B819-4F8D35B19694}" type="presParOf" srcId="{13E55E68-2B73-4CD1-9F75-7AA5C44C919E}" destId="{90C3E082-2447-42D3-93D6-E7B55D613A08}" srcOrd="1" destOrd="0" presId="urn:microsoft.com/office/officeart/2008/layout/LinedList"/>
    <dgm:cxn modelId="{533E1706-F27B-4D03-9C65-A704EE9D3CE0}" type="presParOf" srcId="{90C3E082-2447-42D3-93D6-E7B55D613A08}" destId="{CB1EB279-2648-478A-8333-75917A735378}" srcOrd="0" destOrd="0" presId="urn:microsoft.com/office/officeart/2008/layout/LinedList"/>
    <dgm:cxn modelId="{F36EBD04-2922-45F6-996F-1E979194E56F}" type="presParOf" srcId="{90C3E082-2447-42D3-93D6-E7B55D613A08}" destId="{A03BA275-CC71-4BF4-9A53-16F67ED4D528}" srcOrd="1" destOrd="0" presId="urn:microsoft.com/office/officeart/2008/layout/LinedList"/>
    <dgm:cxn modelId="{D9075496-2B08-445E-A08A-786F20532AD3}" type="presParOf" srcId="{A03BA275-CC71-4BF4-9A53-16F67ED4D528}" destId="{4587834E-8A3C-44FB-8EE6-690CF363C3F4}" srcOrd="0" destOrd="0" presId="urn:microsoft.com/office/officeart/2008/layout/LinedList"/>
    <dgm:cxn modelId="{5530D82E-D610-4630-8B3F-9B330168C148}" type="presParOf" srcId="{A03BA275-CC71-4BF4-9A53-16F67ED4D528}" destId="{F2CB84CF-8595-41D3-A719-88B738AC91ED}" srcOrd="1" destOrd="0" presId="urn:microsoft.com/office/officeart/2008/layout/LinedList"/>
    <dgm:cxn modelId="{BAD62700-91FD-4B0A-9AB7-C6BF441243AE}" type="presParOf" srcId="{A03BA275-CC71-4BF4-9A53-16F67ED4D528}" destId="{F998043D-4F12-4376-BDFD-A8AA9DD45295}" srcOrd="2" destOrd="0" presId="urn:microsoft.com/office/officeart/2008/layout/LinedList"/>
    <dgm:cxn modelId="{023D6C3F-20FE-4DA5-A3F6-4ADA6F5C7180}" type="presParOf" srcId="{90C3E082-2447-42D3-93D6-E7B55D613A08}" destId="{3E9EBB88-C2CB-4E75-B9A6-F022EEE5CEB3}" srcOrd="2" destOrd="0" presId="urn:microsoft.com/office/officeart/2008/layout/LinedList"/>
    <dgm:cxn modelId="{AE798A46-8543-477F-B653-5657DC7A0C3D}" type="presParOf" srcId="{90C3E082-2447-42D3-93D6-E7B55D613A08}" destId="{5BCC26AB-C8DA-4826-AF05-629E2B9558C5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244174-1B52-4C14-8E91-5AC3C0D5B1DA}">
      <dsp:nvSpPr>
        <dsp:cNvPr id="0" name=""/>
        <dsp:cNvSpPr/>
      </dsp:nvSpPr>
      <dsp:spPr>
        <a:xfrm>
          <a:off x="0" y="3209"/>
          <a:ext cx="1183885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CB97A0-29A0-4A04-9372-CD2A14B24519}">
      <dsp:nvSpPr>
        <dsp:cNvPr id="0" name=""/>
        <dsp:cNvSpPr/>
      </dsp:nvSpPr>
      <dsp:spPr>
        <a:xfrm>
          <a:off x="0" y="3209"/>
          <a:ext cx="2367771" cy="2188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 ФАКТ</a:t>
          </a:r>
        </a:p>
      </dsp:txBody>
      <dsp:txXfrm>
        <a:off x="0" y="3209"/>
        <a:ext cx="2367771" cy="2188997"/>
      </dsp:txXfrm>
    </dsp:sp>
    <dsp:sp modelId="{87DBAE2D-3B2A-4018-AD97-083DD772049E}">
      <dsp:nvSpPr>
        <dsp:cNvPr id="0" name=""/>
        <dsp:cNvSpPr/>
      </dsp:nvSpPr>
      <dsp:spPr>
        <a:xfrm>
          <a:off x="2545354" y="102612"/>
          <a:ext cx="9293503" cy="1988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размере одной четвертой части суммы платы за НВОС, подлежащей уплате </a:t>
          </a:r>
          <a:r>
            <a:rPr lang="ru-RU" sz="1800" u="sng" kern="1200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учетом корректировки</a:t>
          </a:r>
          <a:r>
            <a:rPr lang="ru-RU" sz="1800" kern="1200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размера платы за предыдущий год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rgbClr val="D9D9D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Платежная база – декларация о плате за НВОС</a:t>
          </a:r>
        </a:p>
      </dsp:txBody>
      <dsp:txXfrm>
        <a:off x="2545354" y="102612"/>
        <a:ext cx="9293503" cy="1988054"/>
      </dsp:txXfrm>
    </dsp:sp>
    <dsp:sp modelId="{9DB26459-8243-4ABE-99A6-0F01319CE977}">
      <dsp:nvSpPr>
        <dsp:cNvPr id="0" name=""/>
        <dsp:cNvSpPr/>
      </dsp:nvSpPr>
      <dsp:spPr>
        <a:xfrm>
          <a:off x="2367771" y="2090666"/>
          <a:ext cx="947108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FF813F-D5FB-47E4-97B0-D7D13160D5BC}">
      <dsp:nvSpPr>
        <dsp:cNvPr id="0" name=""/>
        <dsp:cNvSpPr/>
      </dsp:nvSpPr>
      <dsp:spPr>
        <a:xfrm>
          <a:off x="0" y="2192206"/>
          <a:ext cx="1183885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F715F6-E64E-4B55-9E1E-8A5A20B291E9}">
      <dsp:nvSpPr>
        <dsp:cNvPr id="0" name=""/>
        <dsp:cNvSpPr/>
      </dsp:nvSpPr>
      <dsp:spPr>
        <a:xfrm>
          <a:off x="0" y="2192206"/>
          <a:ext cx="2367771" cy="2188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ПОЛУФАКТ</a:t>
          </a:r>
        </a:p>
      </dsp:txBody>
      <dsp:txXfrm>
        <a:off x="0" y="2192206"/>
        <a:ext cx="2367771" cy="2188997"/>
      </dsp:txXfrm>
    </dsp:sp>
    <dsp:sp modelId="{0BD6BEFF-CD8A-4E0F-9AF2-F80D170C72DD}">
      <dsp:nvSpPr>
        <dsp:cNvPr id="0" name=""/>
        <dsp:cNvSpPr/>
      </dsp:nvSpPr>
      <dsp:spPr>
        <a:xfrm>
          <a:off x="2545354" y="2291609"/>
          <a:ext cx="9293503" cy="1988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размере одной четвертой части суммы платы за НВОС, при исчислении которой платежная база определяется исходя из объема или массы выбросов/сбросов загрязняющих веществ </a:t>
          </a:r>
          <a:r>
            <a:rPr lang="ru-RU" sz="1800" u="sng" kern="1200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пределах нормативов</a:t>
          </a:r>
          <a:r>
            <a:rPr lang="ru-RU" sz="1800" u="none" kern="1200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kern="1200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допустимых выбросов/сбросов, временно разрешенных выбросов/сбросов, лимитов на размещение отходов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rgbClr val="D9D9D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Платежная база – нормативы</a:t>
          </a:r>
        </a:p>
      </dsp:txBody>
      <dsp:txXfrm>
        <a:off x="2545354" y="2291609"/>
        <a:ext cx="9293503" cy="1988054"/>
      </dsp:txXfrm>
    </dsp:sp>
    <dsp:sp modelId="{BF3A6269-ED42-49E7-9376-960E819692CE}">
      <dsp:nvSpPr>
        <dsp:cNvPr id="0" name=""/>
        <dsp:cNvSpPr/>
      </dsp:nvSpPr>
      <dsp:spPr>
        <a:xfrm>
          <a:off x="2367771" y="4279663"/>
          <a:ext cx="947108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3CDE7C-6203-4C07-98B4-FA66DA071898}">
      <dsp:nvSpPr>
        <dsp:cNvPr id="0" name=""/>
        <dsp:cNvSpPr/>
      </dsp:nvSpPr>
      <dsp:spPr>
        <a:xfrm>
          <a:off x="0" y="4381204"/>
          <a:ext cx="1183885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9DD291-B860-48CE-900C-904170029BF6}">
      <dsp:nvSpPr>
        <dsp:cNvPr id="0" name=""/>
        <dsp:cNvSpPr/>
      </dsp:nvSpPr>
      <dsp:spPr>
        <a:xfrm>
          <a:off x="0" y="4381204"/>
          <a:ext cx="2367771" cy="2188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ФАКТ</a:t>
          </a:r>
        </a:p>
      </dsp:txBody>
      <dsp:txXfrm>
        <a:off x="0" y="4381204"/>
        <a:ext cx="2367771" cy="2188997"/>
      </dsp:txXfrm>
    </dsp:sp>
    <dsp:sp modelId="{F2CB84CF-8595-41D3-A719-88B738AC91ED}">
      <dsp:nvSpPr>
        <dsp:cNvPr id="0" name=""/>
        <dsp:cNvSpPr/>
      </dsp:nvSpPr>
      <dsp:spPr>
        <a:xfrm>
          <a:off x="2545354" y="4480606"/>
          <a:ext cx="9293503" cy="1988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размере, определенном путем умножения платежной базы, которая определена на основе данных ПЭК об объеме или о массе выбросов/сбросов загрязняющих веществ либо об объеме или о массе размещенных отходов в предыдущем квартале текущего отчетного периода, на соответствующие ставки платы за НВОС с применением коэффициентов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rgbClr val="D9D9D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Платежная база – ПЭК за прошедший квартал</a:t>
          </a:r>
        </a:p>
      </dsp:txBody>
      <dsp:txXfrm>
        <a:off x="2545354" y="4480606"/>
        <a:ext cx="9293503" cy="1988054"/>
      </dsp:txXfrm>
    </dsp:sp>
    <dsp:sp modelId="{3E9EBB88-C2CB-4E75-B9A6-F022EEE5CEB3}">
      <dsp:nvSpPr>
        <dsp:cNvPr id="0" name=""/>
        <dsp:cNvSpPr/>
      </dsp:nvSpPr>
      <dsp:spPr>
        <a:xfrm>
          <a:off x="2367771" y="6468660"/>
          <a:ext cx="947108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E95AE-8D30-4F9B-86EC-76D014B58CB3}" type="datetimeFigureOut">
              <a:rPr lang="en-GB" smtClean="0"/>
              <a:pPr/>
              <a:t>12/02/2020</a:t>
            </a:fld>
            <a:endParaRPr lang="en-GB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2C739-0D73-45FE-8CBC-A492EE74AD9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925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2C739-0D73-45FE-8CBC-A492EE74AD9B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621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2C739-0D73-45FE-8CBC-A492EE74AD9B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354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2C739-0D73-45FE-8CBC-A492EE74AD9B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273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2C739-0D73-45FE-8CBC-A492EE74AD9B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476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2C739-0D73-45FE-8CBC-A492EE74AD9B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168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GB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BF193-3D2A-4E48-9EDF-252357659036}" type="datetimeFigureOut">
              <a:rPr lang="en-GB" smtClean="0"/>
              <a:pPr/>
              <a:t>12/02/2020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E4F5-044A-4C80-8E26-295BFBB55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690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BF193-3D2A-4E48-9EDF-252357659036}" type="datetimeFigureOut">
              <a:rPr lang="en-GB" smtClean="0"/>
              <a:pPr/>
              <a:t>12/02/2020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E4F5-044A-4C80-8E26-295BFBB55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377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BF193-3D2A-4E48-9EDF-252357659036}" type="datetimeFigureOut">
              <a:rPr lang="en-GB" smtClean="0"/>
              <a:pPr/>
              <a:t>12/02/2020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E4F5-044A-4C80-8E26-295BFBB55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360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BF193-3D2A-4E48-9EDF-252357659036}" type="datetimeFigureOut">
              <a:rPr lang="en-GB" smtClean="0"/>
              <a:pPr/>
              <a:t>12/02/2020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E4F5-044A-4C80-8E26-295BFBB55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952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BF193-3D2A-4E48-9EDF-252357659036}" type="datetimeFigureOut">
              <a:rPr lang="en-GB" smtClean="0"/>
              <a:pPr/>
              <a:t>12/02/2020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E4F5-044A-4C80-8E26-295BFBB55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645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BF193-3D2A-4E48-9EDF-252357659036}" type="datetimeFigureOut">
              <a:rPr lang="en-GB" smtClean="0"/>
              <a:pPr/>
              <a:t>12/02/2020</a:t>
            </a:fld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E4F5-044A-4C80-8E26-295BFBB55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621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BF193-3D2A-4E48-9EDF-252357659036}" type="datetimeFigureOut">
              <a:rPr lang="en-GB" smtClean="0"/>
              <a:pPr/>
              <a:t>12/02/2020</a:t>
            </a:fld>
            <a:endParaRPr lang="en-GB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E4F5-044A-4C80-8E26-295BFBB55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378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BF193-3D2A-4E48-9EDF-252357659036}" type="datetimeFigureOut">
              <a:rPr lang="en-GB" smtClean="0"/>
              <a:pPr/>
              <a:t>12/02/2020</a:t>
            </a:fld>
            <a:endParaRPr lang="en-GB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E4F5-044A-4C80-8E26-295BFBB55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478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BF193-3D2A-4E48-9EDF-252357659036}" type="datetimeFigureOut">
              <a:rPr lang="en-GB" smtClean="0"/>
              <a:pPr/>
              <a:t>12/02/2020</a:t>
            </a:fld>
            <a:endParaRPr lang="en-GB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E4F5-044A-4C80-8E26-295BFBB55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646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BF193-3D2A-4E48-9EDF-252357659036}" type="datetimeFigureOut">
              <a:rPr lang="en-GB" smtClean="0"/>
              <a:pPr/>
              <a:t>12/02/2020</a:t>
            </a:fld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E4F5-044A-4C80-8E26-295BFBB55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403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BF193-3D2A-4E48-9EDF-252357659036}" type="datetimeFigureOut">
              <a:rPr lang="en-GB" smtClean="0"/>
              <a:pPr/>
              <a:t>12/02/2020</a:t>
            </a:fld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E4F5-044A-4C80-8E26-295BFBB55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001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GB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BF193-3D2A-4E48-9EDF-252357659036}" type="datetimeFigureOut">
              <a:rPr lang="en-GB" smtClean="0"/>
              <a:pPr/>
              <a:t>12/02/2020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9E4F5-044A-4C80-8E26-295BFBB55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93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helpdesk@rpn.gov.ru" TargetMode="External"/><Relationship Id="rId5" Type="http://schemas.openxmlformats.org/officeDocument/2006/relationships/hyperlink" Target="tel:8%20(495)%20565-34-38" TargetMode="Externa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3965" y="186119"/>
            <a:ext cx="8544910" cy="175432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ДЕКЛАРАЦИЯ О ПЛАТЕ ЗА НЕГАТИВНОЕ ВОЗДЕЙСТВИЕ НА ОКРУЖАЮЩУЮ СРЕДУ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09168" y="2512450"/>
            <a:ext cx="1092413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Как правильно заполнить декларацию о плате? </a:t>
            </a:r>
            <a:b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	Какие типичные ошибки допускают </a:t>
            </a:r>
            <a:r>
              <a:rPr kumimoji="0" lang="ru-RU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природопользователи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? </a:t>
            </a:r>
            <a:b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		Как отправить декларацию в контролирующий орган? </a:t>
            </a:r>
            <a:b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			Как рассчитать и когда вносить авансовые платежи? </a:t>
            </a:r>
            <a:b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				Каков порядок зачета и возврата излишне внесенных платежей? </a:t>
            </a:r>
          </a:p>
        </p:txBody>
      </p:sp>
      <p:pic>
        <p:nvPicPr>
          <p:cNvPr id="3078" name="Picture 6" descr="https://hannarus.ru/upload/loaddata/1250/2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813" y="4808242"/>
            <a:ext cx="751997" cy="75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s://hannarus.ru/upload/loaddata/1250/2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816" y="4236237"/>
            <a:ext cx="751997" cy="75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hannarus.ru/upload/loaddata/1250/2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172" y="3567612"/>
            <a:ext cx="751997" cy="75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hannarus.ru/upload/loaddata/1250/2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28" y="2918363"/>
            <a:ext cx="751997" cy="75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s://hannarus.ru/upload/loaddata/1250/2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852" y="3567612"/>
            <a:ext cx="751997" cy="75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s://hannarus.ru/upload/loaddata/1250/2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08" y="2918363"/>
            <a:ext cx="751997" cy="75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s://hannarus.ru/upload/loaddata/1250/2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1" y="2356897"/>
            <a:ext cx="751997" cy="75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: фигура 1"/>
          <p:cNvSpPr/>
          <p:nvPr/>
        </p:nvSpPr>
        <p:spPr>
          <a:xfrm>
            <a:off x="119911" y="321181"/>
            <a:ext cx="9996341" cy="6302425"/>
          </a:xfrm>
          <a:custGeom>
            <a:avLst/>
            <a:gdLst>
              <a:gd name="connsiteX0" fmla="*/ 6601902 w 9996341"/>
              <a:gd name="connsiteY0" fmla="*/ 505670 h 6302425"/>
              <a:gd name="connsiteX1" fmla="*/ 5989059 w 9996341"/>
              <a:gd name="connsiteY1" fmla="*/ 1157423 h 6302425"/>
              <a:gd name="connsiteX2" fmla="*/ 5094115 w 9996341"/>
              <a:gd name="connsiteY2" fmla="*/ 1011508 h 6302425"/>
              <a:gd name="connsiteX3" fmla="*/ 4257536 w 9996341"/>
              <a:gd name="connsiteY3" fmla="*/ 359755 h 6302425"/>
              <a:gd name="connsiteX4" fmla="*/ 2166089 w 9996341"/>
              <a:gd name="connsiteY4" fmla="*/ 116564 h 6302425"/>
              <a:gd name="connsiteX5" fmla="*/ 580480 w 9996341"/>
              <a:gd name="connsiteY5" fmla="*/ 340300 h 6302425"/>
              <a:gd name="connsiteX6" fmla="*/ 133008 w 9996341"/>
              <a:gd name="connsiteY6" fmla="*/ 1303338 h 6302425"/>
              <a:gd name="connsiteX7" fmla="*/ 133008 w 9996341"/>
              <a:gd name="connsiteY7" fmla="*/ 2237193 h 6302425"/>
              <a:gd name="connsiteX8" fmla="*/ 1679706 w 9996341"/>
              <a:gd name="connsiteY8" fmla="*/ 2908402 h 6302425"/>
              <a:gd name="connsiteX9" fmla="*/ 2419008 w 9996341"/>
              <a:gd name="connsiteY9" fmla="*/ 3375330 h 6302425"/>
              <a:gd name="connsiteX10" fmla="*/ 2117451 w 9996341"/>
              <a:gd name="connsiteY10" fmla="*/ 4192453 h 6302425"/>
              <a:gd name="connsiteX11" fmla="*/ 2000719 w 9996341"/>
              <a:gd name="connsiteY11" fmla="*/ 4727474 h 6302425"/>
              <a:gd name="connsiteX12" fmla="*/ 2350915 w 9996341"/>
              <a:gd name="connsiteY12" fmla="*/ 5768334 h 6302425"/>
              <a:gd name="connsiteX13" fmla="*/ 4889834 w 9996341"/>
              <a:gd name="connsiteY13" fmla="*/ 6001798 h 6302425"/>
              <a:gd name="connsiteX14" fmla="*/ 7603851 w 9996341"/>
              <a:gd name="connsiteY14" fmla="*/ 6283900 h 6302425"/>
              <a:gd name="connsiteX15" fmla="*/ 8878174 w 9996341"/>
              <a:gd name="connsiteY15" fmla="*/ 5437593 h 6302425"/>
              <a:gd name="connsiteX16" fmla="*/ 8226421 w 9996341"/>
              <a:gd name="connsiteY16" fmla="*/ 3764436 h 6302425"/>
              <a:gd name="connsiteX17" fmla="*/ 8391791 w 9996341"/>
              <a:gd name="connsiteY17" fmla="*/ 2840308 h 6302425"/>
              <a:gd name="connsiteX18" fmla="*/ 9403468 w 9996341"/>
              <a:gd name="connsiteY18" fmla="*/ 2130189 h 6302425"/>
              <a:gd name="connsiteX19" fmla="*/ 9919034 w 9996341"/>
              <a:gd name="connsiteY19" fmla="*/ 311117 h 6302425"/>
              <a:gd name="connsiteX20" fmla="*/ 7740038 w 9996341"/>
              <a:gd name="connsiteY20" fmla="*/ 19287 h 6302425"/>
              <a:gd name="connsiteX21" fmla="*/ 6601902 w 9996341"/>
              <a:gd name="connsiteY21" fmla="*/ 505670 h 630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996341" h="6302425">
                <a:moveTo>
                  <a:pt x="6601902" y="505670"/>
                </a:moveTo>
                <a:cubicBezTo>
                  <a:pt x="6310072" y="695359"/>
                  <a:pt x="6240357" y="1073117"/>
                  <a:pt x="5989059" y="1157423"/>
                </a:cubicBezTo>
                <a:cubicBezTo>
                  <a:pt x="5737761" y="1241729"/>
                  <a:pt x="5382702" y="1144453"/>
                  <a:pt x="5094115" y="1011508"/>
                </a:cubicBezTo>
                <a:cubicBezTo>
                  <a:pt x="4805528" y="878563"/>
                  <a:pt x="4745540" y="508912"/>
                  <a:pt x="4257536" y="359755"/>
                </a:cubicBezTo>
                <a:cubicBezTo>
                  <a:pt x="3769532" y="210598"/>
                  <a:pt x="2778932" y="119806"/>
                  <a:pt x="2166089" y="116564"/>
                </a:cubicBezTo>
                <a:cubicBezTo>
                  <a:pt x="1553246" y="113322"/>
                  <a:pt x="919327" y="142504"/>
                  <a:pt x="580480" y="340300"/>
                </a:cubicBezTo>
                <a:cubicBezTo>
                  <a:pt x="241633" y="538096"/>
                  <a:pt x="207587" y="987189"/>
                  <a:pt x="133008" y="1303338"/>
                </a:cubicBezTo>
                <a:cubicBezTo>
                  <a:pt x="58429" y="1619487"/>
                  <a:pt x="-124775" y="1969682"/>
                  <a:pt x="133008" y="2237193"/>
                </a:cubicBezTo>
                <a:cubicBezTo>
                  <a:pt x="390791" y="2504704"/>
                  <a:pt x="1298706" y="2718713"/>
                  <a:pt x="1679706" y="2908402"/>
                </a:cubicBezTo>
                <a:cubicBezTo>
                  <a:pt x="2060706" y="3098091"/>
                  <a:pt x="2346051" y="3161322"/>
                  <a:pt x="2419008" y="3375330"/>
                </a:cubicBezTo>
                <a:cubicBezTo>
                  <a:pt x="2491965" y="3589338"/>
                  <a:pt x="2187166" y="3967096"/>
                  <a:pt x="2117451" y="4192453"/>
                </a:cubicBezTo>
                <a:cubicBezTo>
                  <a:pt x="2047736" y="4417810"/>
                  <a:pt x="1961808" y="4464827"/>
                  <a:pt x="2000719" y="4727474"/>
                </a:cubicBezTo>
                <a:cubicBezTo>
                  <a:pt x="2039630" y="4990121"/>
                  <a:pt x="1869396" y="5555947"/>
                  <a:pt x="2350915" y="5768334"/>
                </a:cubicBezTo>
                <a:cubicBezTo>
                  <a:pt x="2832434" y="5980721"/>
                  <a:pt x="4889834" y="6001798"/>
                  <a:pt x="4889834" y="6001798"/>
                </a:cubicBezTo>
                <a:cubicBezTo>
                  <a:pt x="5765323" y="6087726"/>
                  <a:pt x="6939128" y="6377934"/>
                  <a:pt x="7603851" y="6283900"/>
                </a:cubicBezTo>
                <a:cubicBezTo>
                  <a:pt x="8268574" y="6189866"/>
                  <a:pt x="8774412" y="5857504"/>
                  <a:pt x="8878174" y="5437593"/>
                </a:cubicBezTo>
                <a:cubicBezTo>
                  <a:pt x="8981936" y="5017682"/>
                  <a:pt x="8307485" y="4197317"/>
                  <a:pt x="8226421" y="3764436"/>
                </a:cubicBezTo>
                <a:cubicBezTo>
                  <a:pt x="8145357" y="3331555"/>
                  <a:pt x="8195617" y="3112682"/>
                  <a:pt x="8391791" y="2840308"/>
                </a:cubicBezTo>
                <a:cubicBezTo>
                  <a:pt x="8587965" y="2567934"/>
                  <a:pt x="9148928" y="2551721"/>
                  <a:pt x="9403468" y="2130189"/>
                </a:cubicBezTo>
                <a:cubicBezTo>
                  <a:pt x="9658009" y="1708657"/>
                  <a:pt x="10196272" y="662934"/>
                  <a:pt x="9919034" y="311117"/>
                </a:cubicBezTo>
                <a:cubicBezTo>
                  <a:pt x="9641796" y="-40700"/>
                  <a:pt x="8292893" y="-16381"/>
                  <a:pt x="7740038" y="19287"/>
                </a:cubicBezTo>
                <a:cubicBezTo>
                  <a:pt x="7187183" y="54955"/>
                  <a:pt x="6893732" y="315981"/>
                  <a:pt x="6601902" y="505670"/>
                </a:cubicBezTo>
                <a:close/>
              </a:path>
            </a:pathLst>
          </a:custGeom>
          <a:solidFill>
            <a:srgbClr val="D9D9D9"/>
          </a:solidFill>
          <a:ln w="57150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>
                <a:solidFill>
                  <a:srgbClr val="002060"/>
                </a:solidFill>
              </a:ln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976663" y="1128409"/>
            <a:ext cx="1682885" cy="1682885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категории</a:t>
            </a:r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7110919" y="1128409"/>
            <a:ext cx="1682885" cy="1682885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категории</a:t>
            </a:r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048656" y="3608962"/>
            <a:ext cx="1682885" cy="1682885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категории</a:t>
            </a:r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6577" y="1872016"/>
            <a:ext cx="2152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 РФ № 1</a:t>
            </a:r>
            <a:endParaRPr lang="en-GB" sz="2400" dirty="0">
              <a:solidFill>
                <a:srgbClr val="3F3F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33388" y="3392649"/>
            <a:ext cx="2715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 РФ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2</a:t>
            </a:r>
            <a:endParaRPr lang="en-GB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194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: фигура 1"/>
          <p:cNvSpPr/>
          <p:nvPr/>
        </p:nvSpPr>
        <p:spPr>
          <a:xfrm>
            <a:off x="4535121" y="-375415"/>
            <a:ext cx="8292472" cy="7571024"/>
          </a:xfrm>
          <a:custGeom>
            <a:avLst/>
            <a:gdLst>
              <a:gd name="connsiteX0" fmla="*/ 523262 w 8292472"/>
              <a:gd name="connsiteY0" fmla="*/ 287866 h 7571024"/>
              <a:gd name="connsiteX1" fmla="*/ 591356 w 8292472"/>
              <a:gd name="connsiteY1" fmla="*/ 482419 h 7571024"/>
              <a:gd name="connsiteX2" fmla="*/ 805364 w 8292472"/>
              <a:gd name="connsiteY2" fmla="*/ 1357909 h 7571024"/>
              <a:gd name="connsiteX3" fmla="*/ 824819 w 8292472"/>
              <a:gd name="connsiteY3" fmla="*/ 2155577 h 7571024"/>
              <a:gd name="connsiteX4" fmla="*/ 1106922 w 8292472"/>
              <a:gd name="connsiteY4" fmla="*/ 2534955 h 7571024"/>
              <a:gd name="connsiteX5" fmla="*/ 1865679 w 8292472"/>
              <a:gd name="connsiteY5" fmla="*/ 2885151 h 7571024"/>
              <a:gd name="connsiteX6" fmla="*/ 2614709 w 8292472"/>
              <a:gd name="connsiteY6" fmla="*/ 3225619 h 7571024"/>
              <a:gd name="connsiteX7" fmla="*/ 2828717 w 8292472"/>
              <a:gd name="connsiteY7" fmla="*/ 3828734 h 7571024"/>
              <a:gd name="connsiteX8" fmla="*/ 2955177 w 8292472"/>
              <a:gd name="connsiteY8" fmla="*/ 4743134 h 7571024"/>
              <a:gd name="connsiteX9" fmla="*/ 3120547 w 8292472"/>
              <a:gd name="connsiteY9" fmla="*/ 5443526 h 7571024"/>
              <a:gd name="connsiteX10" fmla="*/ 4696428 w 8292472"/>
              <a:gd name="connsiteY10" fmla="*/ 6980496 h 7571024"/>
              <a:gd name="connsiteX11" fmla="*/ 6505773 w 8292472"/>
              <a:gd name="connsiteY11" fmla="*/ 7340419 h 7571024"/>
              <a:gd name="connsiteX12" fmla="*/ 7741185 w 8292472"/>
              <a:gd name="connsiteY12" fmla="*/ 7272326 h 7571024"/>
              <a:gd name="connsiteX13" fmla="*/ 7770368 w 8292472"/>
              <a:gd name="connsiteY13" fmla="*/ 3731458 h 7571024"/>
              <a:gd name="connsiteX14" fmla="*/ 7750913 w 8292472"/>
              <a:gd name="connsiteY14" fmla="*/ 258683 h 7571024"/>
              <a:gd name="connsiteX15" fmla="*/ 523262 w 8292472"/>
              <a:gd name="connsiteY15" fmla="*/ 287866 h 7571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292472" h="7571024">
                <a:moveTo>
                  <a:pt x="523262" y="287866"/>
                </a:moveTo>
                <a:cubicBezTo>
                  <a:pt x="-669998" y="325155"/>
                  <a:pt x="544339" y="304079"/>
                  <a:pt x="591356" y="482419"/>
                </a:cubicBezTo>
                <a:cubicBezTo>
                  <a:pt x="638373" y="660759"/>
                  <a:pt x="766454" y="1079049"/>
                  <a:pt x="805364" y="1357909"/>
                </a:cubicBezTo>
                <a:cubicBezTo>
                  <a:pt x="844274" y="1636769"/>
                  <a:pt x="774559" y="1959403"/>
                  <a:pt x="824819" y="2155577"/>
                </a:cubicBezTo>
                <a:cubicBezTo>
                  <a:pt x="875079" y="2351751"/>
                  <a:pt x="933445" y="2413359"/>
                  <a:pt x="1106922" y="2534955"/>
                </a:cubicBezTo>
                <a:cubicBezTo>
                  <a:pt x="1280399" y="2656551"/>
                  <a:pt x="1865679" y="2885151"/>
                  <a:pt x="1865679" y="2885151"/>
                </a:cubicBezTo>
                <a:cubicBezTo>
                  <a:pt x="2116977" y="3000262"/>
                  <a:pt x="2454203" y="3068355"/>
                  <a:pt x="2614709" y="3225619"/>
                </a:cubicBezTo>
                <a:cubicBezTo>
                  <a:pt x="2775215" y="3382883"/>
                  <a:pt x="2771972" y="3575815"/>
                  <a:pt x="2828717" y="3828734"/>
                </a:cubicBezTo>
                <a:cubicBezTo>
                  <a:pt x="2885462" y="4081653"/>
                  <a:pt x="2906539" y="4474002"/>
                  <a:pt x="2955177" y="4743134"/>
                </a:cubicBezTo>
                <a:cubicBezTo>
                  <a:pt x="3003815" y="5012266"/>
                  <a:pt x="2830339" y="5070632"/>
                  <a:pt x="3120547" y="5443526"/>
                </a:cubicBezTo>
                <a:cubicBezTo>
                  <a:pt x="3410755" y="5816420"/>
                  <a:pt x="4132224" y="6664347"/>
                  <a:pt x="4696428" y="6980496"/>
                </a:cubicBezTo>
                <a:cubicBezTo>
                  <a:pt x="5260632" y="7296645"/>
                  <a:pt x="5998314" y="7291781"/>
                  <a:pt x="6505773" y="7340419"/>
                </a:cubicBezTo>
                <a:cubicBezTo>
                  <a:pt x="7013232" y="7389057"/>
                  <a:pt x="7530419" y="7873819"/>
                  <a:pt x="7741185" y="7272326"/>
                </a:cubicBezTo>
                <a:cubicBezTo>
                  <a:pt x="7951951" y="6670833"/>
                  <a:pt x="7768747" y="4900398"/>
                  <a:pt x="7770368" y="3731458"/>
                </a:cubicBezTo>
                <a:cubicBezTo>
                  <a:pt x="7771989" y="2562518"/>
                  <a:pt x="8957143" y="839100"/>
                  <a:pt x="7750913" y="258683"/>
                </a:cubicBezTo>
                <a:cubicBezTo>
                  <a:pt x="6544683" y="-321734"/>
                  <a:pt x="1716522" y="250577"/>
                  <a:pt x="523262" y="287866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386577" y="1872016"/>
            <a:ext cx="2152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 РФ № 1</a:t>
            </a:r>
            <a:endParaRPr lang="en-GB" sz="2400" dirty="0">
              <a:solidFill>
                <a:srgbClr val="3F3F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33388" y="3392649"/>
            <a:ext cx="2715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 РФ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2</a:t>
            </a:r>
            <a:endParaRPr lang="en-GB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976663" y="1128409"/>
            <a:ext cx="1682885" cy="1682885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категории</a:t>
            </a:r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110919" y="1128409"/>
            <a:ext cx="1682885" cy="1682885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</a:t>
            </a:r>
            <a:r>
              <a:rPr lang="en-US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категории</a:t>
            </a:r>
            <a:endParaRPr lang="en-GB" dirty="0">
              <a:solidFill>
                <a:srgbClr val="3F3F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048656" y="3608962"/>
            <a:ext cx="1682885" cy="1682885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категории</a:t>
            </a:r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752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8108001" y="1"/>
            <a:ext cx="4083999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 cstate="print"/>
          <a:srcRect l="1756" t="26981" r="48856" b="9930"/>
          <a:stretch/>
        </p:blipFill>
        <p:spPr>
          <a:xfrm>
            <a:off x="-5284" y="564204"/>
            <a:ext cx="7991276" cy="574204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82102" y="1284053"/>
            <a:ext cx="3317132" cy="3891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8530077" y="609104"/>
            <a:ext cx="3297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случае, если Декларация после ее официальной подачи корректировалась. 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заполнения:</a:t>
            </a:r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/>
          <a:srcRect l="19149" t="35035" r="60825" b="61560"/>
          <a:stretch/>
        </p:blipFill>
        <p:spPr>
          <a:xfrm>
            <a:off x="8383754" y="2570284"/>
            <a:ext cx="3537906" cy="3382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756843" y="2638380"/>
            <a:ext cx="5058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08001" y="3427692"/>
            <a:ext cx="2332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Галочка ставится уже у «уточненный»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555982" y="3999311"/>
            <a:ext cx="2365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дробь ставится порядковый номер уточненной Декларации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9425354" y="2899990"/>
            <a:ext cx="0" cy="54071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9857433" y="2899990"/>
            <a:ext cx="1245996" cy="98879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-5284" y="53661"/>
            <a:ext cx="3414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ТИТУЛЬНЫЙ ЛИСТ</a:t>
            </a:r>
            <a:endParaRPr lang="en-GB" sz="2400" b="1" dirty="0">
              <a:solidFill>
                <a:srgbClr val="3F3F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476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8108001" y="1"/>
            <a:ext cx="4083999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1994" t="27536" r="39593" b="9929"/>
          <a:stretch/>
        </p:blipFill>
        <p:spPr>
          <a:xfrm>
            <a:off x="0" y="719846"/>
            <a:ext cx="7988034" cy="48103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5284" y="53661"/>
            <a:ext cx="6328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ЛИСТ</a:t>
            </a:r>
            <a:endParaRPr lang="en-GB" sz="2400" b="1" dirty="0">
              <a:solidFill>
                <a:srgbClr val="3F3F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21404" y="1381330"/>
            <a:ext cx="2889124" cy="3891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501158" y="708398"/>
            <a:ext cx="32976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 соответствующего муниципального образования, на территории которого расположен </a:t>
            </a:r>
          </a:p>
          <a:p>
            <a:pPr algn="just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стационарный источник,</a:t>
            </a:r>
          </a:p>
          <a:p>
            <a:pPr algn="just"/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размещения отходов производства и потребления, </a:t>
            </a:r>
          </a:p>
          <a:p>
            <a:pPr algn="just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ОКТМО.</a:t>
            </a:r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112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052536" y="2996119"/>
            <a:ext cx="1682885" cy="168288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категории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s://cityopen.ru/wp-content/uploads/2019/09/wastewater-310837_960_7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997" y="4065104"/>
            <a:ext cx="1562516" cy="156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1150014" y="4065104"/>
            <a:ext cx="1507787" cy="1507787"/>
            <a:chOff x="277642" y="1029878"/>
            <a:chExt cx="1857983" cy="1857983"/>
          </a:xfrm>
        </p:grpSpPr>
        <p:sp>
          <p:nvSpPr>
            <p:cNvPr id="11" name="Овал 10"/>
            <p:cNvSpPr/>
            <p:nvPr/>
          </p:nvSpPr>
          <p:spPr>
            <a:xfrm>
              <a:off x="277642" y="1029878"/>
              <a:ext cx="1857983" cy="185798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Овал 7"/>
            <p:cNvSpPr/>
            <p:nvPr/>
          </p:nvSpPr>
          <p:spPr>
            <a:xfrm>
              <a:off x="360733" y="1112970"/>
              <a:ext cx="1691803" cy="169180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28" name="Picture 4" descr="https://png.pngtree.com/png-vector/20191018/ourlarge/pngtree-pipe-factory-smoke-icon-cartoon-style-png-image_1818258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281" y="1225243"/>
              <a:ext cx="1467255" cy="1467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" name="Прямая соединительная линия 12"/>
          <p:cNvCxnSpPr>
            <a:endCxn id="17" idx="2"/>
          </p:cNvCxnSpPr>
          <p:nvPr/>
        </p:nvCxnSpPr>
        <p:spPr>
          <a:xfrm flipV="1">
            <a:off x="3657600" y="1399632"/>
            <a:ext cx="5760118" cy="2092599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 descr="https://static.vecteezy.com/system/resources/previews/000/439/023/original/vector-garbage-icons-black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29890" r="27825" b="52056"/>
          <a:stretch/>
        </p:blipFill>
        <p:spPr bwMode="auto">
          <a:xfrm rot="20343736">
            <a:off x="3701366" y="1918849"/>
            <a:ext cx="1527242" cy="123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https://static.vecteezy.com/system/resources/previews/000/439/023/original/vector-garbage-icons-black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29890" r="27825" b="52056"/>
          <a:stretch/>
        </p:blipFill>
        <p:spPr bwMode="auto">
          <a:xfrm rot="20343736">
            <a:off x="6240847" y="1067797"/>
            <a:ext cx="1527242" cy="123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86577" y="1872016"/>
            <a:ext cx="2152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МО, г. БАЛАШИХА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233388" y="3392649"/>
            <a:ext cx="27154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МО, Богородский городской округ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(бывший Ногинский район)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9417718" y="96251"/>
            <a:ext cx="2606762" cy="2606762"/>
            <a:chOff x="10038945" y="640999"/>
            <a:chExt cx="1909863" cy="1909863"/>
          </a:xfrm>
        </p:grpSpPr>
        <p:sp>
          <p:nvSpPr>
            <p:cNvPr id="17" name="Овал 16"/>
            <p:cNvSpPr/>
            <p:nvPr/>
          </p:nvSpPr>
          <p:spPr>
            <a:xfrm>
              <a:off x="10038945" y="640999"/>
              <a:ext cx="1909863" cy="1909863"/>
            </a:xfrm>
            <a:prstGeom prst="ellipse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10153527" y="761494"/>
              <a:ext cx="1682885" cy="1682885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ПОЛИГОН </a:t>
              </a:r>
            </a:p>
            <a:p>
              <a:pPr algn="ctr"/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ТБО</a:t>
              </a:r>
              <a:endParaRPr lang="en-GB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06895" y="2663624"/>
            <a:ext cx="2152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ОКТМО: 46704000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74110" y="4511364"/>
            <a:ext cx="2152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ОКТМО: 46751000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5824" y="5903212"/>
            <a:ext cx="46563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ctr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Arial" panose="020B0604020202020204" pitchFamily="34" charset="0"/>
              </a:rPr>
              <a:t>Плата за выбросы / сбросы загрязняющих веществ вносится в соответствии с бюджетным законодательством РФ </a:t>
            </a:r>
            <a:r>
              <a:rPr lang="ru-RU" sz="1400" b="1" dirty="0">
                <a:latin typeface="Times New Roman" panose="02020603050405020304" pitchFamily="18" charset="0"/>
                <a:ea typeface="Arial" panose="020B0604020202020204" pitchFamily="34" charset="0"/>
              </a:rPr>
              <a:t>по месту нахождения стационарного источника</a:t>
            </a:r>
            <a:endParaRPr lang="en-GB" sz="1400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30281" y="6010934"/>
            <a:ext cx="45617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ctr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Arial" panose="020B0604020202020204" pitchFamily="34" charset="0"/>
              </a:rPr>
              <a:t>Плата за размещение отходов вносится </a:t>
            </a:r>
            <a:r>
              <a:rPr lang="ru-RU" sz="1400" b="1" dirty="0">
                <a:latin typeface="Times New Roman" panose="02020603050405020304" pitchFamily="18" charset="0"/>
                <a:ea typeface="Arial" panose="020B0604020202020204" pitchFamily="34" charset="0"/>
              </a:rPr>
              <a:t>по месту нахождения объекта размещения отходов</a:t>
            </a:r>
            <a:endParaRPr lang="en-GB" sz="1400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480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5284" y="53661"/>
            <a:ext cx="6328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D9D9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ЛИСТ</a:t>
            </a:r>
            <a:endParaRPr lang="en-GB" sz="2400" b="1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1835" t="27246" r="39674" b="10212"/>
          <a:stretch/>
        </p:blipFill>
        <p:spPr>
          <a:xfrm>
            <a:off x="6130413" y="3162335"/>
            <a:ext cx="6130413" cy="36871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1835" t="27101" r="39674" b="10213"/>
          <a:stretch/>
        </p:blipFill>
        <p:spPr>
          <a:xfrm>
            <a:off x="0" y="3162335"/>
            <a:ext cx="6130413" cy="36956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8117" y="1138136"/>
            <a:ext cx="4494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D9D9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ПО ВЫБРОСАМ И СБРОСАМ</a:t>
            </a:r>
            <a:endParaRPr lang="en-GB" sz="2000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48530" y="1138136"/>
            <a:ext cx="4494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D9D9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ПО РАЗМЕЩЕНИЮ ОТХОДОВ</a:t>
            </a:r>
            <a:endParaRPr lang="en-GB" sz="2000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: вниз 7"/>
          <p:cNvSpPr/>
          <p:nvPr/>
        </p:nvSpPr>
        <p:spPr>
          <a:xfrm>
            <a:off x="2841469" y="1846022"/>
            <a:ext cx="447473" cy="1307768"/>
          </a:xfrm>
          <a:prstGeom prst="downArrow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Стрелка: вниз 8"/>
          <p:cNvSpPr/>
          <p:nvPr/>
        </p:nvSpPr>
        <p:spPr>
          <a:xfrm>
            <a:off x="8971883" y="1854567"/>
            <a:ext cx="447473" cy="1307768"/>
          </a:xfrm>
          <a:prstGeom prst="downArrow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940735" y="3978613"/>
            <a:ext cx="17479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9059433" y="3978613"/>
            <a:ext cx="17479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431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639" t="3972" r="1114" b="9361"/>
          <a:stretch/>
        </p:blipFill>
        <p:spPr>
          <a:xfrm>
            <a:off x="-594" y="204281"/>
            <a:ext cx="12193989" cy="6050603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955277" y="3073940"/>
            <a:ext cx="40077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190672" y="3268493"/>
            <a:ext cx="58074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4623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 cstate="print"/>
          <a:srcRect l="50745" t="21943" r="19734" b="63327"/>
          <a:stretch/>
        </p:blipFill>
        <p:spPr>
          <a:xfrm>
            <a:off x="0" y="706376"/>
            <a:ext cx="8553723" cy="120032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553723" y="1"/>
            <a:ext cx="3638277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-5284" y="53661"/>
            <a:ext cx="9557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ШАПКА В КАЖДОМ ИЗ РАСЧЕТОВ</a:t>
            </a:r>
            <a:endParaRPr lang="en-GB" sz="2400" b="1" dirty="0">
              <a:solidFill>
                <a:srgbClr val="3F3F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27165" y="634594"/>
            <a:ext cx="356483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</a:t>
            </a:r>
            <a:r>
              <a:rPr lang="ru-RU" sz="5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своим</a:t>
            </a:r>
            <a:r>
              <a:rPr lang="ru-RU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полученным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Свидетельством 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постановке на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гос.учет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объекта, 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оказывающего </a:t>
            </a:r>
            <a:r>
              <a:rPr lang="ru-RU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НВОС</a:t>
            </a:r>
            <a:endParaRPr lang="en-GB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/>
          <a:srcRect l="50675" t="21373" r="18777" b="61091"/>
          <a:stretch/>
        </p:blipFill>
        <p:spPr>
          <a:xfrm>
            <a:off x="-23411" y="1935889"/>
            <a:ext cx="8525385" cy="137636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/>
          <a:srcRect l="50665" t="21191" r="20053" b="61377"/>
          <a:stretch/>
        </p:blipFill>
        <p:spPr>
          <a:xfrm>
            <a:off x="-5284" y="3388792"/>
            <a:ext cx="8453336" cy="141527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 cstate="print"/>
          <a:srcRect l="50702" t="21321" r="18458" b="63647"/>
          <a:stretch/>
        </p:blipFill>
        <p:spPr>
          <a:xfrm>
            <a:off x="-23411" y="4880606"/>
            <a:ext cx="8534679" cy="1169998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-173455" y="1935889"/>
            <a:ext cx="8727178" cy="0"/>
          </a:xfrm>
          <a:prstGeom prst="line">
            <a:avLst/>
          </a:prstGeom>
          <a:ln w="38100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-173455" y="3388792"/>
            <a:ext cx="8727178" cy="0"/>
          </a:xfrm>
          <a:prstGeom prst="line">
            <a:avLst/>
          </a:prstGeom>
          <a:ln w="38100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-173455" y="4878158"/>
            <a:ext cx="8727178" cy="0"/>
          </a:xfrm>
          <a:prstGeom prst="line">
            <a:avLst/>
          </a:prstGeom>
          <a:ln w="38100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645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50605" t="21502" r="18377" b="66491"/>
          <a:stretch/>
        </p:blipFill>
        <p:spPr>
          <a:xfrm>
            <a:off x="0" y="2547462"/>
            <a:ext cx="8933222" cy="9725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50726" t="21205" r="18377" b="63439"/>
          <a:stretch/>
        </p:blipFill>
        <p:spPr>
          <a:xfrm>
            <a:off x="-5283" y="3579671"/>
            <a:ext cx="8913660" cy="124599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553723" y="1"/>
            <a:ext cx="3638277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627165" y="634594"/>
            <a:ext cx="356483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</a:t>
            </a:r>
            <a:r>
              <a:rPr lang="ru-RU" sz="5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своим</a:t>
            </a:r>
            <a:r>
              <a:rPr lang="ru-RU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полученным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Свидетельством 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постановке на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гос.учет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объекта, 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оказывающего </a:t>
            </a:r>
            <a:r>
              <a:rPr lang="ru-RU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НВОС</a:t>
            </a:r>
            <a:endParaRPr lang="en-GB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-173455" y="3579671"/>
            <a:ext cx="8727178" cy="0"/>
          </a:xfrm>
          <a:prstGeom prst="line">
            <a:avLst/>
          </a:prstGeom>
          <a:ln w="38100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-5284" y="53661"/>
            <a:ext cx="9557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ШАПКА В КАЖДОМ ИЗ РАСЧЕТОВ</a:t>
            </a:r>
            <a:endParaRPr lang="en-GB" sz="2400" b="1" dirty="0">
              <a:solidFill>
                <a:srgbClr val="3F3F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60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873" t="27170" r="62031" b="11043"/>
          <a:stretch/>
        </p:blipFill>
        <p:spPr>
          <a:xfrm>
            <a:off x="203200" y="1059543"/>
            <a:ext cx="11939646" cy="5593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5284" y="53661"/>
            <a:ext cx="9557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1, 1.1, 1.2 РАСЧЕТ ПЛАТЫ ЗА ВЫБРОСЫ</a:t>
            </a:r>
            <a:endParaRPr lang="en-GB" sz="2400" b="1" dirty="0">
              <a:solidFill>
                <a:srgbClr val="3F3F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36518" y="1548372"/>
            <a:ext cx="612834" cy="13519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220553" y="771162"/>
            <a:ext cx="1850231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 РФ № 913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ставка 2018 г. * 1,04</a:t>
            </a:r>
            <a:endParaRPr lang="en-GB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: вниз 4"/>
          <p:cNvSpPr/>
          <p:nvPr/>
        </p:nvSpPr>
        <p:spPr>
          <a:xfrm>
            <a:off x="6689357" y="1308670"/>
            <a:ext cx="150019" cy="198203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8729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6122504" y="119270"/>
            <a:ext cx="5565913" cy="6273494"/>
          </a:xfrm>
          <a:prstGeom prst="rect">
            <a:avLst/>
          </a:prstGeom>
          <a:solidFill>
            <a:srgbClr val="D9D9D9"/>
          </a:solidFill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4343" y="6392764"/>
            <a:ext cx="11277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&lt;Письмо&gt; Росприроднадзора от 21.02.2017 N АС-06-02-36/3591 "О плате за негативное воздействие на окружающую среду"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244455"/>
            <a:ext cx="1206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GB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static.tildacdn.com/tild6562-6536-4138-a132-653038663436/00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7" b="2582"/>
          <a:stretch/>
        </p:blipFill>
        <p:spPr bwMode="auto">
          <a:xfrm>
            <a:off x="6290886" y="275151"/>
            <a:ext cx="5228567" cy="5969303"/>
          </a:xfrm>
          <a:prstGeom prst="rect">
            <a:avLst/>
          </a:prstGeom>
          <a:noFill/>
          <a:ln>
            <a:solidFill>
              <a:srgbClr val="3F3F3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3168" y="361495"/>
            <a:ext cx="4624342" cy="1325563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КТО ДОЛЖЕН</a:t>
            </a:r>
            <a:endParaRPr lang="en-US" sz="4400" b="1" kern="1200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7625" y="2107909"/>
            <a:ext cx="4756319" cy="40967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ст. 16.1 Федерального закона от 10.01.2002 г. № 7-ФЗ</a:t>
            </a:r>
          </a:p>
          <a:p>
            <a:pPr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Лица, обязанные вносить плату, - это юридические лица и индивидуальные предприниматели, осуществляющие на территории Российской Федерации, континентальном шельфе Российской Федерации и в исключительной экономической зоне Российской Федерации хозяйственную и (или) иную деятельность, оказывающую негативное воздействие на окружающую среду.</a:t>
            </a:r>
          </a:p>
          <a:p>
            <a:pPr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Исключением являются юридические лица и индивидуальные предприниматели, осуществляющие хозяйственную и (или) иную деятельность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исключительно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на объектах IV категории. </a:t>
            </a:r>
            <a:endParaRPr lang="en-GB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: вправо 9"/>
          <p:cNvSpPr/>
          <p:nvPr/>
        </p:nvSpPr>
        <p:spPr>
          <a:xfrm>
            <a:off x="5143944" y="3468757"/>
            <a:ext cx="900154" cy="347869"/>
          </a:xfrm>
          <a:prstGeom prst="rightArrow">
            <a:avLst/>
          </a:prstGeom>
          <a:solidFill>
            <a:srgbClr val="D9D9D9"/>
          </a:solidFill>
          <a:ln w="38100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7864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5284" y="53661"/>
            <a:ext cx="9557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2 РАСЧЕТ ПЛАТЫ ЗА СБРОСЫ</a:t>
            </a:r>
            <a:endParaRPr lang="en-GB" sz="2400" b="1" dirty="0">
              <a:solidFill>
                <a:srgbClr val="3F3F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970" t="27292" r="62324" b="12291"/>
          <a:stretch/>
        </p:blipFill>
        <p:spPr>
          <a:xfrm>
            <a:off x="51027" y="978693"/>
            <a:ext cx="11864748" cy="549251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79317" y="1469791"/>
            <a:ext cx="692945" cy="14234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822031" y="679590"/>
            <a:ext cx="1850231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 РФ № 913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ставка 2018 г. * 1,04</a:t>
            </a:r>
            <a:endParaRPr lang="en-GB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: вниз 7"/>
          <p:cNvSpPr/>
          <p:nvPr/>
        </p:nvSpPr>
        <p:spPr>
          <a:xfrm>
            <a:off x="6250779" y="1231854"/>
            <a:ext cx="150019" cy="198203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0406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886" t="46875" r="68283" b="40409"/>
          <a:stretch/>
        </p:blipFill>
        <p:spPr>
          <a:xfrm>
            <a:off x="2912806" y="1021260"/>
            <a:ext cx="9152347" cy="10616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5284" y="53661"/>
            <a:ext cx="9557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D9D9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3 РАСЧЕТ ПЛАТЫ ЗА РАЗМЕЩЕНИЕ ОТХОДОВ</a:t>
            </a:r>
            <a:endParaRPr lang="en-GB" sz="2400" b="1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986" y="951919"/>
            <a:ext cx="2735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D9D9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ТОЧНО ЛИ НЕТ НЕГАТИВНОГО ВЛИЯНИЯ?</a:t>
            </a:r>
            <a:endParaRPr lang="en-GB" sz="2400" b="1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67663" y="2471004"/>
            <a:ext cx="56781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D9D9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ПЛАТУ ВНОСИМ ТОЛЬКО ЗА РАЗМЕЩЕНИЕ (ХРАНЕНИЕ/ЗАХОРОНЕНИЕ) ОТХОДОВ</a:t>
            </a:r>
            <a:endParaRPr lang="en-GB" sz="2400" b="1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406224"/>
              </p:ext>
            </p:extLst>
          </p:nvPr>
        </p:nvGraphicFramePr>
        <p:xfrm>
          <a:off x="0" y="4032896"/>
          <a:ext cx="9732709" cy="18510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708">
                  <a:extLst>
                    <a:ext uri="{9D8B030D-6E8A-4147-A177-3AD203B41FA5}">
                      <a16:colId xmlns:a16="http://schemas.microsoft.com/office/drawing/2014/main" val="415721789"/>
                    </a:ext>
                  </a:extLst>
                </a:gridCol>
                <a:gridCol w="1929761">
                  <a:extLst>
                    <a:ext uri="{9D8B030D-6E8A-4147-A177-3AD203B41FA5}">
                      <a16:colId xmlns:a16="http://schemas.microsoft.com/office/drawing/2014/main" val="2383158391"/>
                    </a:ext>
                  </a:extLst>
                </a:gridCol>
                <a:gridCol w="755124">
                  <a:extLst>
                    <a:ext uri="{9D8B030D-6E8A-4147-A177-3AD203B41FA5}">
                      <a16:colId xmlns:a16="http://schemas.microsoft.com/office/drawing/2014/main" val="502245338"/>
                    </a:ext>
                  </a:extLst>
                </a:gridCol>
                <a:gridCol w="755124">
                  <a:extLst>
                    <a:ext uri="{9D8B030D-6E8A-4147-A177-3AD203B41FA5}">
                      <a16:colId xmlns:a16="http://schemas.microsoft.com/office/drawing/2014/main" val="3365339981"/>
                    </a:ext>
                  </a:extLst>
                </a:gridCol>
                <a:gridCol w="755124">
                  <a:extLst>
                    <a:ext uri="{9D8B030D-6E8A-4147-A177-3AD203B41FA5}">
                      <a16:colId xmlns:a16="http://schemas.microsoft.com/office/drawing/2014/main" val="1129092061"/>
                    </a:ext>
                  </a:extLst>
                </a:gridCol>
                <a:gridCol w="755124">
                  <a:extLst>
                    <a:ext uri="{9D8B030D-6E8A-4147-A177-3AD203B41FA5}">
                      <a16:colId xmlns:a16="http://schemas.microsoft.com/office/drawing/2014/main" val="3196023010"/>
                    </a:ext>
                  </a:extLst>
                </a:gridCol>
                <a:gridCol w="755124">
                  <a:extLst>
                    <a:ext uri="{9D8B030D-6E8A-4147-A177-3AD203B41FA5}">
                      <a16:colId xmlns:a16="http://schemas.microsoft.com/office/drawing/2014/main" val="3189876680"/>
                    </a:ext>
                  </a:extLst>
                </a:gridCol>
                <a:gridCol w="755124">
                  <a:extLst>
                    <a:ext uri="{9D8B030D-6E8A-4147-A177-3AD203B41FA5}">
                      <a16:colId xmlns:a16="http://schemas.microsoft.com/office/drawing/2014/main" val="3362952967"/>
                    </a:ext>
                  </a:extLst>
                </a:gridCol>
                <a:gridCol w="755124">
                  <a:extLst>
                    <a:ext uri="{9D8B030D-6E8A-4147-A177-3AD203B41FA5}">
                      <a16:colId xmlns:a16="http://schemas.microsoft.com/office/drawing/2014/main" val="2261088480"/>
                    </a:ext>
                  </a:extLst>
                </a:gridCol>
                <a:gridCol w="755124">
                  <a:extLst>
                    <a:ext uri="{9D8B030D-6E8A-4147-A177-3AD203B41FA5}">
                      <a16:colId xmlns:a16="http://schemas.microsoft.com/office/drawing/2014/main" val="4266979481"/>
                    </a:ext>
                  </a:extLst>
                </a:gridCol>
                <a:gridCol w="755124">
                  <a:extLst>
                    <a:ext uri="{9D8B030D-6E8A-4147-A177-3AD203B41FA5}">
                      <a16:colId xmlns:a16="http://schemas.microsoft.com/office/drawing/2014/main" val="4258991752"/>
                    </a:ext>
                  </a:extLst>
                </a:gridCol>
                <a:gridCol w="755124">
                  <a:extLst>
                    <a:ext uri="{9D8B030D-6E8A-4147-A177-3AD203B41FA5}">
                      <a16:colId xmlns:a16="http://schemas.microsoft.com/office/drawing/2014/main" val="1211105932"/>
                    </a:ext>
                  </a:extLst>
                </a:gridCol>
              </a:tblGrid>
              <a:tr h="13027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N </a:t>
                      </a:r>
                      <a:r>
                        <a:rPr lang="ru-RU" sz="800" u="none" strike="noStrike">
                          <a:effectLst/>
                        </a:rPr>
                        <a:t>п/п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Наименование вида отходов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Код отходов в соответствии с ФККО  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Класс опасности отходов в соответствии с ФККО  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Установлен-</a:t>
                      </a:r>
                      <a:br>
                        <a:rPr lang="ru-RU" sz="800" u="none" strike="noStrike">
                          <a:effectLst/>
                        </a:rPr>
                      </a:br>
                      <a:r>
                        <a:rPr lang="ru-RU" sz="800" u="none" strike="noStrike">
                          <a:effectLst/>
                        </a:rPr>
                        <a:t>ный лимит на размещение отходов (тонн)  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Движение отходов, образованных в отчетном периоде (тонн)</a:t>
                      </a:r>
                      <a:endParaRPr lang="ru-RU" sz="8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Размещено в отчетном периоде, передано другим организациям в целях размещения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1940691"/>
                  </a:ext>
                </a:extLst>
              </a:tr>
              <a:tr h="93798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образовалось за отчетный период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утилизиро-</a:t>
                      </a:r>
                      <a:br>
                        <a:rPr lang="ru-RU" sz="800" u="none" strike="noStrike">
                          <a:effectLst/>
                        </a:rPr>
                      </a:br>
                      <a:r>
                        <a:rPr lang="ru-RU" sz="800" u="none" strike="noStrike">
                          <a:effectLst/>
                        </a:rPr>
                        <a:t>вано в отчетном периоде, </a:t>
                      </a:r>
                      <a:br>
                        <a:rPr lang="ru-RU" sz="800" u="none" strike="noStrike">
                          <a:effectLst/>
                        </a:rPr>
                      </a:br>
                      <a:r>
                        <a:rPr lang="ru-RU" sz="800" u="none" strike="noStrike">
                          <a:effectLst/>
                        </a:rPr>
                        <a:t>в том числе передано в целях утилизации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обезврежено в отчетном периоде, </a:t>
                      </a:r>
                      <a:br>
                        <a:rPr lang="ru-RU" sz="800" u="none" strike="noStrike">
                          <a:effectLst/>
                        </a:rPr>
                      </a:br>
                      <a:r>
                        <a:rPr lang="ru-RU" sz="800" u="none" strike="noStrike">
                          <a:effectLst/>
                        </a:rPr>
                        <a:t>в том числе передано в целях </a:t>
                      </a:r>
                      <a:br>
                        <a:rPr lang="ru-RU" sz="800" u="none" strike="noStrike">
                          <a:effectLst/>
                        </a:rPr>
                      </a:br>
                      <a:r>
                        <a:rPr lang="ru-RU" sz="800" u="none" strike="noStrike">
                          <a:effectLst/>
                        </a:rPr>
                        <a:t>обезврежи-</a:t>
                      </a:r>
                      <a:br>
                        <a:rPr lang="ru-RU" sz="800" u="none" strike="noStrike">
                          <a:effectLst/>
                        </a:rPr>
                      </a:br>
                      <a:r>
                        <a:rPr lang="ru-RU" sz="800" u="none" strike="noStrike">
                          <a:effectLst/>
                        </a:rPr>
                        <a:t>вания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фактически накоплено отходов предыдущего отчетного периода, не утилизиро-</a:t>
                      </a:r>
                      <a:br>
                        <a:rPr lang="ru-RU" sz="800" u="none" strike="noStrike">
                          <a:effectLst/>
                        </a:rPr>
                      </a:br>
                      <a:r>
                        <a:rPr lang="ru-RU" sz="800" u="none" strike="noStrike">
                          <a:effectLst/>
                        </a:rPr>
                        <a:t>ванных в течение 11 месяцев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фактический остаток отходов на конец отчетного периода, срок накопления которых не превышает 11 месяцев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передано оператору/ региональ-</a:t>
                      </a:r>
                      <a:br>
                        <a:rPr lang="ru-RU" sz="800" u="none" strike="noStrike">
                          <a:effectLst/>
                        </a:rPr>
                      </a:br>
                      <a:r>
                        <a:rPr lang="ru-RU" sz="800" u="none" strike="noStrike">
                          <a:effectLst/>
                        </a:rPr>
                        <a:t>ному опера-</a:t>
                      </a:r>
                      <a:br>
                        <a:rPr lang="ru-RU" sz="800" u="none" strike="noStrike">
                          <a:effectLst/>
                        </a:rPr>
                      </a:br>
                      <a:r>
                        <a:rPr lang="ru-RU" sz="800" u="none" strike="noStrike">
                          <a:effectLst/>
                        </a:rPr>
                        <a:t>тору по обращению с твердыми коммуналь-</a:t>
                      </a:r>
                      <a:br>
                        <a:rPr lang="ru-RU" sz="800" u="none" strike="noStrike">
                          <a:effectLst/>
                        </a:rPr>
                      </a:br>
                      <a:r>
                        <a:rPr lang="ru-RU" sz="800" u="none" strike="noStrike">
                          <a:effectLst/>
                        </a:rPr>
                        <a:t>ными отходами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3898703"/>
                  </a:ext>
                </a:extLst>
              </a:tr>
              <a:tr h="13027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1</a:t>
                      </a:r>
                      <a:endParaRPr lang="en-GB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2</a:t>
                      </a:r>
                      <a:endParaRPr lang="en-GB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3</a:t>
                      </a:r>
                      <a:endParaRPr lang="en-GB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4</a:t>
                      </a:r>
                      <a:endParaRPr lang="en-GB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5</a:t>
                      </a:r>
                      <a:endParaRPr lang="en-GB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6</a:t>
                      </a:r>
                      <a:endParaRPr lang="en-GB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7</a:t>
                      </a:r>
                      <a:endParaRPr lang="en-GB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8</a:t>
                      </a:r>
                      <a:endParaRPr lang="en-GB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9</a:t>
                      </a:r>
                      <a:endParaRPr lang="en-GB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10</a:t>
                      </a:r>
                      <a:endParaRPr lang="en-GB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11</a:t>
                      </a:r>
                      <a:endParaRPr lang="en-GB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12</a:t>
                      </a:r>
                      <a:endParaRPr lang="en-GB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19579103"/>
                  </a:ext>
                </a:extLst>
              </a:tr>
              <a:tr h="37128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1</a:t>
                      </a:r>
                      <a:endParaRPr lang="en-GB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лампы ртутные, ртутно-кварцевые, люминесцентные, утратившие потребительские свойства</a:t>
                      </a:r>
                      <a:endParaRPr lang="ru-RU" sz="8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4 71 101 01 52 1</a:t>
                      </a:r>
                      <a:endParaRPr lang="en-GB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I</a:t>
                      </a:r>
                      <a:endParaRPr lang="en-GB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0</a:t>
                      </a:r>
                      <a:endParaRPr lang="en-GB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0,651</a:t>
                      </a:r>
                      <a:endParaRPr lang="en-GB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0</a:t>
                      </a:r>
                      <a:endParaRPr lang="en-GB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0</a:t>
                      </a:r>
                      <a:endParaRPr lang="en-GB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0</a:t>
                      </a:r>
                      <a:endParaRPr lang="en-GB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0</a:t>
                      </a:r>
                      <a:endParaRPr lang="en-GB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0</a:t>
                      </a:r>
                      <a:endParaRPr lang="en-GB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 dirty="0">
                          <a:effectLst/>
                        </a:rPr>
                        <a:t>0,651</a:t>
                      </a:r>
                      <a:endParaRPr lang="en-GB" sz="8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72589462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945712"/>
              </p:ext>
            </p:extLst>
          </p:nvPr>
        </p:nvGraphicFramePr>
        <p:xfrm>
          <a:off x="9791700" y="5247099"/>
          <a:ext cx="2400300" cy="16109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0100">
                  <a:extLst>
                    <a:ext uri="{9D8B030D-6E8A-4147-A177-3AD203B41FA5}">
                      <a16:colId xmlns:a16="http://schemas.microsoft.com/office/drawing/2014/main" val="91063186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674096603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3815947215"/>
                    </a:ext>
                  </a:extLst>
                </a:gridCol>
              </a:tblGrid>
              <a:tr h="25075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Сумма платы: за размещение отходов (руб.)</a:t>
                      </a:r>
                      <a:endParaRPr lang="ru-RU" sz="8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Сумма 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r>
                        <a:rPr lang="ru-RU" sz="800" u="none" strike="noStrike" dirty="0">
                          <a:effectLst/>
                        </a:rPr>
                        <a:t>платы за размещение отходов 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r>
                        <a:rPr lang="ru-RU" sz="800" u="none" strike="noStrike" dirty="0">
                          <a:effectLst/>
                        </a:rPr>
                        <a:t>(руб.)</a:t>
                      </a:r>
                      <a:endParaRPr lang="ru-RU" sz="8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25598368"/>
                  </a:ext>
                </a:extLst>
              </a:tr>
              <a:tr h="804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в пределах установ-</a:t>
                      </a:r>
                      <a:br>
                        <a:rPr lang="ru-RU" sz="800" u="none" strike="noStrike">
                          <a:effectLst/>
                        </a:rPr>
                      </a:br>
                      <a:r>
                        <a:rPr lang="ru-RU" sz="800" u="none" strike="noStrike">
                          <a:effectLst/>
                        </a:rPr>
                        <a:t>ленного лимита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сверх установ-</a:t>
                      </a:r>
                      <a:br>
                        <a:rPr lang="ru-RU" sz="800" u="none" strike="noStrike">
                          <a:effectLst/>
                        </a:rPr>
                      </a:br>
                      <a:r>
                        <a:rPr lang="ru-RU" sz="800" u="none" strike="noStrike">
                          <a:effectLst/>
                        </a:rPr>
                        <a:t>ленного лимита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5394830"/>
                  </a:ext>
                </a:extLst>
              </a:tr>
              <a:tr h="16683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23</a:t>
                      </a:r>
                      <a:endParaRPr lang="en-GB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24</a:t>
                      </a:r>
                      <a:endParaRPr lang="en-GB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25</a:t>
                      </a:r>
                      <a:endParaRPr lang="en-GB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01077572"/>
                  </a:ext>
                </a:extLst>
              </a:tr>
              <a:tr h="38931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>
                          <a:effectLst/>
                        </a:rPr>
                        <a:t>0,00</a:t>
                      </a:r>
                      <a:endParaRPr lang="en-GB" sz="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78 599,27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78 599,27</a:t>
                      </a:r>
                      <a:endParaRPr lang="en-GB" sz="8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104637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4432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5284" y="53661"/>
            <a:ext cx="9557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D9D9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3.1 РАСЧЕТ ПЛАТЫ ЗА РАЗМЕЩЕНИЕ ТВЕРДЫХ КОММУНАЛЬНЫХ ОТХОДОВ</a:t>
            </a:r>
            <a:endParaRPr lang="en-GB" sz="2400" b="1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8865" y="1712854"/>
            <a:ext cx="2521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D9D9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Заполняют:</a:t>
            </a:r>
            <a:endParaRPr lang="en-GB" sz="2400" b="1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576849" y="2480050"/>
            <a:ext cx="818535" cy="818535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GB" dirty="0">
              <a:solidFill>
                <a:srgbClr val="3F3F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03091" y="2480050"/>
            <a:ext cx="7842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D9D9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оператор по обращению с ТКО, осуществляющий деятельность по их размещению</a:t>
            </a:r>
            <a:endParaRPr lang="en-GB" sz="2400" b="1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576849" y="3556682"/>
            <a:ext cx="818535" cy="818535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3600" dirty="0">
              <a:solidFill>
                <a:srgbClr val="3F3F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3091" y="3556682"/>
            <a:ext cx="7506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D9D9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 по обращению с ТКО, осуществляющий деятельность по их размещению</a:t>
            </a:r>
            <a:endParaRPr lang="en-GB" sz="2400" b="1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264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62001" y="803325"/>
            <a:ext cx="5314536" cy="1325563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АВАНСОВЫЙ ПЛАТЕЖ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62000" y="2279017"/>
            <a:ext cx="5314543" cy="376782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4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16.4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закона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10.01.2002 г. № 7-ФЗ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20-го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числа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месяца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следующего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последним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месяцем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соответствующего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квартала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текущего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отчетного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за исключением субъектов малого и среднего предпринимательства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2020 г.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01.04.20 по 20.04.20 –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внести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аванс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квартал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2020г.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01.07.20 по 20.07.20 –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внести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аванс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квартал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2020г.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01.10.20 по 20.10.20 –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внести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аванс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квартал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2020г.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4 КВАРТАЛ АВАНС НЕ ВНОСИТСЯ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http://neuroniq.ru/upload/medialibrary/968/%D0%A1%D0%BA%D0%BB%D0%B0%D0%B4_%D0%BF%D1%80%D0%BE%D0%B8%D0%B7%D0%B2%D0%BE%D0%B4%D1%81%D1%82%D0%B2%D0%B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4" r="6602" b="-2"/>
          <a:stretch/>
        </p:blipFill>
        <p:spPr bwMode="auto"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999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57435859"/>
              </p:ext>
            </p:extLst>
          </p:nvPr>
        </p:nvGraphicFramePr>
        <p:xfrm>
          <a:off x="217948" y="203473"/>
          <a:ext cx="11838858" cy="6573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1488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62001" y="803325"/>
            <a:ext cx="5314536" cy="1325563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ЗАЧЕТ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683477" y="1097592"/>
            <a:ext cx="5314543" cy="73702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зачета и возврата сумм излишне уплаченной (взысканной) платы за НВОС утвержден Приказом Минприроды России от 20.06.2019 г. № 334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52733" y="2352368"/>
            <a:ext cx="818535" cy="818535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GB" dirty="0">
              <a:solidFill>
                <a:srgbClr val="3F3F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1268" y="2299970"/>
            <a:ext cx="32225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D9D9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-Заявление</a:t>
            </a:r>
          </a:p>
          <a:p>
            <a:r>
              <a:rPr lang="ru-RU" dirty="0">
                <a:solidFill>
                  <a:srgbClr val="D9D9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-Акт сверки без разногласий</a:t>
            </a:r>
          </a:p>
          <a:p>
            <a:r>
              <a:rPr lang="ru-RU" dirty="0">
                <a:solidFill>
                  <a:srgbClr val="D9D9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-Доверенность</a:t>
            </a:r>
            <a:endParaRPr lang="en-GB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>
            <a:stCxn id="8" idx="2"/>
            <a:endCxn id="17" idx="0"/>
          </p:cNvCxnSpPr>
          <p:nvPr/>
        </p:nvCxnSpPr>
        <p:spPr>
          <a:xfrm flipH="1">
            <a:off x="2133599" y="3531511"/>
            <a:ext cx="5470694" cy="1440718"/>
          </a:xfrm>
          <a:prstGeom prst="straightConnector1">
            <a:avLst/>
          </a:prstGeom>
          <a:ln w="38100">
            <a:solidFill>
              <a:srgbClr val="D9D9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814025" y="3162179"/>
            <a:ext cx="1580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D9D9D9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dirty="0"/>
              <a:t>до 3 месяцев</a:t>
            </a:r>
            <a:endParaRPr lang="en-GB" dirty="0"/>
          </a:p>
        </p:txBody>
      </p:sp>
      <p:cxnSp>
        <p:nvCxnSpPr>
          <p:cNvPr id="11" name="Прямая со стрелкой 10"/>
          <p:cNvCxnSpPr>
            <a:stCxn id="8" idx="2"/>
            <a:endCxn id="18" idx="0"/>
          </p:cNvCxnSpPr>
          <p:nvPr/>
        </p:nvCxnSpPr>
        <p:spPr>
          <a:xfrm>
            <a:off x="7604293" y="3531511"/>
            <a:ext cx="1" cy="1440718"/>
          </a:xfrm>
          <a:prstGeom prst="straightConnector1">
            <a:avLst/>
          </a:prstGeom>
          <a:ln w="38100">
            <a:solidFill>
              <a:srgbClr val="D9D9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2622755" y="4781332"/>
            <a:ext cx="3446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D9D9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о зачете сумм излишне уплаченной (взысканной) платы в счет будущего отчетного периода </a:t>
            </a:r>
            <a:endParaRPr lang="en-GB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1724331" y="4972229"/>
            <a:ext cx="818535" cy="818535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dirty="0">
              <a:solidFill>
                <a:srgbClr val="3F3F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7195026" y="4972229"/>
            <a:ext cx="818535" cy="818535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dirty="0">
              <a:solidFill>
                <a:srgbClr val="3F3F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295965" y="4781331"/>
            <a:ext cx="35998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D9D9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 об отказе в зачете сумм излишне уплаченной (взысканной) платы за НВОС в счет будущего отчетного периода </a:t>
            </a:r>
            <a:endParaRPr lang="en-GB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7195026" y="2352368"/>
            <a:ext cx="818535" cy="818535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dirty="0">
              <a:solidFill>
                <a:srgbClr val="3F3F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61046" y="2576969"/>
            <a:ext cx="3222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D9D9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Подача в ТО РПН </a:t>
            </a:r>
            <a:endParaRPr lang="en-GB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Прямая со стрелкой 27"/>
          <p:cNvCxnSpPr>
            <a:stCxn id="4" idx="3"/>
            <a:endCxn id="22" idx="2"/>
          </p:cNvCxnSpPr>
          <p:nvPr/>
        </p:nvCxnSpPr>
        <p:spPr>
          <a:xfrm>
            <a:off x="4393790" y="2761635"/>
            <a:ext cx="2801236" cy="1"/>
          </a:xfrm>
          <a:prstGeom prst="straightConnector1">
            <a:avLst/>
          </a:prstGeom>
          <a:ln w="38100">
            <a:solidFill>
              <a:srgbClr val="D9D9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1419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62001" y="803325"/>
            <a:ext cx="5314536" cy="1325563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ВОЗВРАТ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683477" y="1097592"/>
            <a:ext cx="5314543" cy="73702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зачета и возврата сумм излишне уплаченной (взысканной) платы за НВОС утвержден Приказом Минприроды России от 20.06.2019 г. № 334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52733" y="3277597"/>
            <a:ext cx="818535" cy="818535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GB" dirty="0">
              <a:solidFill>
                <a:srgbClr val="3F3F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1268" y="3225199"/>
            <a:ext cx="32225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D9D9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-Заявление</a:t>
            </a:r>
          </a:p>
          <a:p>
            <a:r>
              <a:rPr lang="ru-RU" dirty="0">
                <a:solidFill>
                  <a:srgbClr val="D9D9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-Акт сверки без разногласий</a:t>
            </a:r>
          </a:p>
          <a:p>
            <a:r>
              <a:rPr lang="ru-RU" dirty="0">
                <a:solidFill>
                  <a:srgbClr val="D9D9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-Доверенность</a:t>
            </a:r>
            <a:endParaRPr lang="en-GB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>
            <a:stCxn id="8" idx="2"/>
            <a:endCxn id="17" idx="0"/>
          </p:cNvCxnSpPr>
          <p:nvPr/>
        </p:nvCxnSpPr>
        <p:spPr>
          <a:xfrm flipH="1">
            <a:off x="2133599" y="4456740"/>
            <a:ext cx="5470694" cy="1440718"/>
          </a:xfrm>
          <a:prstGeom prst="straightConnector1">
            <a:avLst/>
          </a:prstGeom>
          <a:ln w="38100">
            <a:solidFill>
              <a:srgbClr val="D9D9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814025" y="4087408"/>
            <a:ext cx="1580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D9D9D9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dirty="0"/>
              <a:t>до 3 месяцев</a:t>
            </a:r>
            <a:endParaRPr lang="en-GB" dirty="0"/>
          </a:p>
        </p:txBody>
      </p:sp>
      <p:cxnSp>
        <p:nvCxnSpPr>
          <p:cNvPr id="11" name="Прямая со стрелкой 10"/>
          <p:cNvCxnSpPr>
            <a:stCxn id="8" idx="2"/>
            <a:endCxn id="18" idx="0"/>
          </p:cNvCxnSpPr>
          <p:nvPr/>
        </p:nvCxnSpPr>
        <p:spPr>
          <a:xfrm>
            <a:off x="7604293" y="4456740"/>
            <a:ext cx="1" cy="1440718"/>
          </a:xfrm>
          <a:prstGeom prst="straightConnector1">
            <a:avLst/>
          </a:prstGeom>
          <a:ln w="38100">
            <a:solidFill>
              <a:srgbClr val="D9D9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2619937" y="5864694"/>
            <a:ext cx="3446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D9D9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Возврат сумм </a:t>
            </a:r>
            <a:r>
              <a:rPr lang="ru-RU" dirty="0">
                <a:solidFill>
                  <a:srgbClr val="D9D9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излишне уплаченной (взысканной) платы за НВОС </a:t>
            </a:r>
            <a:endParaRPr lang="en-GB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1724331" y="5897458"/>
            <a:ext cx="818535" cy="818535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dirty="0">
              <a:solidFill>
                <a:srgbClr val="3F3F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7195026" y="5897458"/>
            <a:ext cx="818535" cy="818535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dirty="0">
              <a:solidFill>
                <a:srgbClr val="3F3F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276509" y="5864694"/>
            <a:ext cx="3599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D9D9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об отказе в возврате сумм излишне уплаченной (взысканной) платы за НВОС</a:t>
            </a:r>
            <a:endParaRPr lang="en-GB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7195026" y="3277597"/>
            <a:ext cx="818535" cy="818535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dirty="0">
              <a:solidFill>
                <a:srgbClr val="3F3F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61046" y="3502198"/>
            <a:ext cx="3222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D9D9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Подача в ТО РПН </a:t>
            </a:r>
            <a:endParaRPr lang="en-GB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Прямая со стрелкой 27"/>
          <p:cNvCxnSpPr>
            <a:stCxn id="4" idx="3"/>
            <a:endCxn id="22" idx="2"/>
          </p:cNvCxnSpPr>
          <p:nvPr/>
        </p:nvCxnSpPr>
        <p:spPr>
          <a:xfrm>
            <a:off x="4393790" y="3686864"/>
            <a:ext cx="2801236" cy="1"/>
          </a:xfrm>
          <a:prstGeom prst="straightConnector1">
            <a:avLst/>
          </a:prstGeom>
          <a:ln w="38100">
            <a:solidFill>
              <a:srgbClr val="D9D9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/>
          <p:cNvSpPr/>
          <p:nvPr/>
        </p:nvSpPr>
        <p:spPr>
          <a:xfrm>
            <a:off x="352733" y="2303347"/>
            <a:ext cx="818535" cy="818535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GB" dirty="0">
              <a:solidFill>
                <a:srgbClr val="3F3F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71268" y="2538155"/>
            <a:ext cx="1451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D9D9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-Заявление</a:t>
            </a:r>
          </a:p>
        </p:txBody>
      </p:sp>
      <p:sp>
        <p:nvSpPr>
          <p:cNvPr id="24" name="Овал 23"/>
          <p:cNvSpPr/>
          <p:nvPr/>
        </p:nvSpPr>
        <p:spPr>
          <a:xfrm>
            <a:off x="4149481" y="2303347"/>
            <a:ext cx="818535" cy="818535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dirty="0">
              <a:solidFill>
                <a:srgbClr val="3F3F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15501" y="2527948"/>
            <a:ext cx="2012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D9D9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Подача в ТО РПН </a:t>
            </a:r>
            <a:endParaRPr lang="en-GB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Прямая со стрелкой 25"/>
          <p:cNvCxnSpPr>
            <a:stCxn id="21" idx="3"/>
            <a:endCxn id="24" idx="2"/>
          </p:cNvCxnSpPr>
          <p:nvPr/>
        </p:nvCxnSpPr>
        <p:spPr>
          <a:xfrm flipV="1">
            <a:off x="2622755" y="2712615"/>
            <a:ext cx="1526726" cy="10206"/>
          </a:xfrm>
          <a:prstGeom prst="straightConnector1">
            <a:avLst/>
          </a:prstGeom>
          <a:ln w="38100">
            <a:solidFill>
              <a:srgbClr val="D9D9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вал 26"/>
          <p:cNvSpPr/>
          <p:nvPr/>
        </p:nvSpPr>
        <p:spPr>
          <a:xfrm>
            <a:off x="8654420" y="2303347"/>
            <a:ext cx="818535" cy="818535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sz="3600" dirty="0">
              <a:solidFill>
                <a:srgbClr val="3F3F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Прямая со стрелкой 28"/>
          <p:cNvCxnSpPr>
            <a:stCxn id="25" idx="3"/>
            <a:endCxn id="27" idx="2"/>
          </p:cNvCxnSpPr>
          <p:nvPr/>
        </p:nvCxnSpPr>
        <p:spPr>
          <a:xfrm>
            <a:off x="7127694" y="2712614"/>
            <a:ext cx="1526726" cy="1"/>
          </a:xfrm>
          <a:prstGeom prst="straightConnector1">
            <a:avLst/>
          </a:prstGeom>
          <a:ln w="38100">
            <a:solidFill>
              <a:srgbClr val="D9D9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755213" y="2389448"/>
            <a:ext cx="2242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D9D9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Возврат заявления без  рассмотрения</a:t>
            </a:r>
            <a:endParaRPr lang="en-GB" b="1" dirty="0">
              <a:solidFill>
                <a:srgbClr val="D9D9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00790" y="2332064"/>
            <a:ext cx="1580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D9D9D9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/>
              <a:t>до 7 дней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3767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540" y="727779"/>
            <a:ext cx="4624342" cy="1325563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КТО ДОЛЖЕН</a:t>
            </a:r>
            <a:endParaRPr lang="en-US" sz="4400" b="1" kern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https://banner2.cleanpng.com/20180429/eue/kisspng-building-architectural-engineering-office-informat-5ae5738c2b3dc2.326405081524986764177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52" b="99355" l="18111" r="90000">
                        <a14:foregroundMark x1="32889" y1="51290" x2="21222" y2="64677"/>
                        <a14:foregroundMark x1="46778" y1="28710" x2="48667" y2="29032"/>
                        <a14:foregroundMark x1="52333" y1="28226" x2="53778" y2="30968"/>
                        <a14:foregroundMark x1="56889" y1="26935" x2="54667" y2="22581"/>
                        <a14:foregroundMark x1="58778" y1="21774" x2="60889" y2="24516"/>
                        <a14:foregroundMark x1="62111" y1="20000" x2="63667" y2="23548"/>
                        <a14:foregroundMark x1="35889" y1="28226" x2="38222" y2="18548"/>
                        <a14:foregroundMark x1="33778" y1="20645" x2="38778" y2="17419"/>
                        <a14:foregroundMark x1="28889" y1="61452" x2="28889" y2="79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89" r="14810" b="-2"/>
          <a:stretch/>
        </p:blipFill>
        <p:spPr bwMode="auto">
          <a:xfrm>
            <a:off x="568008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7534" y="2203472"/>
            <a:ext cx="4772534" cy="38494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16.1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закона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10.01.2002 г. № 7-ФЗ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Плательщиками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платы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НВОС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размещении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отходов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исключением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твердых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коммунальных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отходов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(ТКО),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юридические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лица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предприниматели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осуществлении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которыми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хозяйственной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(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иной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образовались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отходы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Плательщиками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платы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НВОС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размещении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ТКО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операторы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обращению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ТКО,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операторы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обращению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ТКО,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осуществляющие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размещению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4" name="Picture 6" descr="http://worldluxrealty.com/sites/default/files/inline/images/moscow_state_university_in_2017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8" r="24905"/>
          <a:stretch/>
        </p:blipFill>
        <p:spPr bwMode="auto">
          <a:xfrm>
            <a:off x="5838252" y="2722161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778" r="94111"/>
                    </a14:imgEffect>
                  </a14:imgLayer>
                </a14:imgProps>
              </a:ext>
            </a:extLst>
          </a:blip>
          <a:srcRect l="9756" r="10646" b="4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6" name="Picture 8" descr="https://owips.com/sites/default/files/clipart/warehouse-clipart/141521/warehouse-clipart-stables-141521-5786984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" t="-23240" r="921" b="-30869"/>
          <a:stretch/>
        </p:blipFill>
        <p:spPr bwMode="auto">
          <a:xfrm>
            <a:off x="8910636" y="4062923"/>
            <a:ext cx="3370533" cy="32109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494343" y="6353008"/>
            <a:ext cx="82517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Arial" panose="020B0604020202020204" pitchFamily="34" charset="0"/>
              </a:rPr>
              <a:t>&lt;Письмо&gt; Минприроды России от 14.12.2017 N 09-47/34954 "Об исполнении обязанности по внесению платы за НВОС"</a:t>
            </a:r>
            <a:endParaRPr lang="en-GB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6244455"/>
            <a:ext cx="1206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GB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838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540" y="727779"/>
            <a:ext cx="4624342" cy="132556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4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СРОКИ</a:t>
            </a:r>
            <a:endParaRPr lang="en-US" sz="4400" b="1" kern="1200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7534" y="2203472"/>
            <a:ext cx="4772534" cy="38494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16.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закона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10.01.2002 г. № 7-ФЗ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позднее 10-го марта года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следующего за отчетным периодом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лица, обязанные вносить плату,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представляют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уполномоченный Правительством Российской Федерации федеральный орган исполнительной власти по месту нахождения объекта, оказывающего негативное воздействие на окружающую среду,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декларацию о плате за негативное воздействие на окружающую среду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62599" y="499179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Минприроды России от 09.01.2017 N 3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Порядка представления декларации о плате за негативное воздействие на окружающую среду и ее формы»</a:t>
            </a:r>
          </a:p>
        </p:txBody>
      </p:sp>
      <p:pic>
        <p:nvPicPr>
          <p:cNvPr id="4102" name="Picture 6" descr="https://img2.pngindir.com/20180421/vye/kisspng-vonino-product-manuals-user-android-system-instruction-5adadbeba0efa6.769346511524292587659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>
                        <a14:foregroundMark x1="34556" y1="37200" x2="61333" y2="41200"/>
                        <a14:foregroundMark x1="40556" y1="68000" x2="43667" y2="6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240" y="4492584"/>
            <a:ext cx="3951176" cy="219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mg2.freepng.ru/20180726/pwe/kisspng-computer-icons-analytics-medical-billing-data-anal-5b5983e115f191.6601011715325931210899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644" y="3608002"/>
            <a:ext cx="3938627" cy="227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5330013" y="2420857"/>
            <a:ext cx="2333056" cy="2210927"/>
            <a:chOff x="4188695" y="4382177"/>
            <a:chExt cx="2621962" cy="2621962"/>
          </a:xfrm>
        </p:grpSpPr>
        <p:sp>
          <p:nvSpPr>
            <p:cNvPr id="7" name="Овал 6"/>
            <p:cNvSpPr/>
            <p:nvPr/>
          </p:nvSpPr>
          <p:spPr>
            <a:xfrm>
              <a:off x="4188695" y="4382177"/>
              <a:ext cx="2621962" cy="2621962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4104" name="Picture 8" descr="https://pngimg.com/uploads/stopwatch/stopwatch_PNG4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5306" y="4495171"/>
              <a:ext cx="2159920" cy="2289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Стрелка: вправо 12"/>
          <p:cNvSpPr/>
          <p:nvPr/>
        </p:nvSpPr>
        <p:spPr>
          <a:xfrm rot="5400000">
            <a:off x="9711530" y="2904155"/>
            <a:ext cx="2254594" cy="347869"/>
          </a:xfrm>
          <a:prstGeom prst="rightArrow">
            <a:avLst/>
          </a:prstGeom>
          <a:solidFill>
            <a:srgbClr val="D9D9D9"/>
          </a:solidFill>
          <a:ln w="38100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Стрелка: вправо 13"/>
          <p:cNvSpPr/>
          <p:nvPr/>
        </p:nvSpPr>
        <p:spPr>
          <a:xfrm rot="5400000">
            <a:off x="7818107" y="2565708"/>
            <a:ext cx="1577698" cy="347869"/>
          </a:xfrm>
          <a:prstGeom prst="rightArrow">
            <a:avLst/>
          </a:prstGeom>
          <a:solidFill>
            <a:srgbClr val="D9D9D9"/>
          </a:solidFill>
          <a:ln w="38100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Стрелка: вправо 14"/>
          <p:cNvSpPr/>
          <p:nvPr/>
        </p:nvSpPr>
        <p:spPr>
          <a:xfrm rot="5400000">
            <a:off x="6241188" y="1972136"/>
            <a:ext cx="390552" cy="347869"/>
          </a:xfrm>
          <a:prstGeom prst="rightArrow">
            <a:avLst/>
          </a:prstGeom>
          <a:solidFill>
            <a:srgbClr val="D9D9D9"/>
          </a:solidFill>
          <a:ln w="38100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9114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540" y="727779"/>
            <a:ext cx="4624342" cy="132556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4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СПОСОБЫ ПОДАЧИ</a:t>
            </a:r>
            <a:endParaRPr lang="en-US" sz="4400" b="1" kern="1200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17532" y="119270"/>
            <a:ext cx="5340485" cy="2302917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128" name="Picture 8" descr="https://ecolog-info.ru/photo/112565cd683d86822ef5dcf3e94b007a/7f4b986f100a36ee6e8006b2c48820a6_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523" y="336903"/>
            <a:ext cx="4914900" cy="1943100"/>
          </a:xfrm>
          <a:prstGeom prst="rect">
            <a:avLst/>
          </a:prstGeom>
          <a:noFill/>
          <a:ln>
            <a:solidFill>
              <a:srgbClr val="3F3F3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517532" y="3183908"/>
            <a:ext cx="5340485" cy="3528176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146" name="Picture 2" descr="https://avatars.mds.yandex.net/get-zen_doc/245342/pub_5bfd052f1e536c00abd9b6de_5bfd0ff196251700ab8a6dec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648" y="119270"/>
            <a:ext cx="2302251" cy="229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58767" t="6987" r="8803" b="19219"/>
          <a:stretch/>
        </p:blipFill>
        <p:spPr>
          <a:xfrm>
            <a:off x="6742523" y="3369604"/>
            <a:ext cx="4918749" cy="3147927"/>
          </a:xfrm>
          <a:prstGeom prst="rect">
            <a:avLst/>
          </a:prstGeom>
          <a:ln>
            <a:solidFill>
              <a:srgbClr val="3F3F3F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36491" y="3003205"/>
            <a:ext cx="542803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Минприроды России от 09.01.2017 N 3</a:t>
            </a:r>
          </a:p>
          <a:p>
            <a:pPr algn="ctr"/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Порядка представления декларации о плате за негативное воздействие на окружающую среду и ее формы»</a:t>
            </a:r>
          </a:p>
        </p:txBody>
      </p:sp>
    </p:spTree>
    <p:extLst>
      <p:ext uri="{BB962C8B-B14F-4D97-AF65-F5344CB8AC3E}">
        <p14:creationId xmlns:p14="http://schemas.microsoft.com/office/powerpoint/2010/main" val="2262291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59592" t="6812" r="10319" b="39078"/>
          <a:stretch/>
        </p:blipFill>
        <p:spPr>
          <a:xfrm>
            <a:off x="174039" y="99815"/>
            <a:ext cx="5757520" cy="291211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59348" t="7102" r="10080" b="37918"/>
          <a:stretch/>
        </p:blipFill>
        <p:spPr>
          <a:xfrm>
            <a:off x="6258863" y="2163901"/>
            <a:ext cx="5757520" cy="291211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l="59502" t="7265" r="10187" b="44469"/>
          <a:stretch/>
        </p:blipFill>
        <p:spPr>
          <a:xfrm>
            <a:off x="220364" y="4227988"/>
            <a:ext cx="5711195" cy="2557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2286000" y="535021"/>
            <a:ext cx="680936" cy="3501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666378" y="3182549"/>
            <a:ext cx="1186775" cy="3501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57199" y="5599489"/>
            <a:ext cx="1702341" cy="10639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Стрелка: вправо 9"/>
          <p:cNvSpPr/>
          <p:nvPr/>
        </p:nvSpPr>
        <p:spPr>
          <a:xfrm rot="10800000">
            <a:off x="2996120" y="588523"/>
            <a:ext cx="4970834" cy="24319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8161506" y="515885"/>
            <a:ext cx="2120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Мои заявления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363" y="3172906"/>
            <a:ext cx="2367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заявление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: вправо 12"/>
          <p:cNvSpPr/>
          <p:nvPr/>
        </p:nvSpPr>
        <p:spPr>
          <a:xfrm>
            <a:off x="2480553" y="3219662"/>
            <a:ext cx="8185826" cy="31308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Стрелка: вправо 13"/>
          <p:cNvSpPr/>
          <p:nvPr/>
        </p:nvSpPr>
        <p:spPr>
          <a:xfrm rot="10800000">
            <a:off x="2159540" y="5974925"/>
            <a:ext cx="5807414" cy="27995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8161505" y="5920692"/>
            <a:ext cx="3691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Декларация о плате за НВОС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91914" y="6509558"/>
            <a:ext cx="52000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поддержка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8 (495) 565-34-38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helpdesk@rpn.gov.ru</a:t>
            </a:r>
            <a:endParaRPr lang="ru-RU" sz="1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834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540" y="727779"/>
            <a:ext cx="4624342" cy="1325563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4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СПОСОБЫ ПОДАЧИ</a:t>
            </a:r>
            <a:endParaRPr lang="en-US" sz="4400" b="1" kern="1200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491" y="3003205"/>
            <a:ext cx="542803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Минприроды России от 09.01.2017 N 3</a:t>
            </a:r>
          </a:p>
          <a:p>
            <a:pPr algn="ctr"/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Порядка представления декларации о плате за негативное воздействие на окружающую среду и ее формы»</a:t>
            </a:r>
          </a:p>
        </p:txBody>
      </p:sp>
      <p:pic>
        <p:nvPicPr>
          <p:cNvPr id="5122" name="Picture 2" descr="http://bcekkm.ru/wp-content/uploads/2019/10/podpi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359" y="86521"/>
            <a:ext cx="2050232" cy="205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pinclipart.com/picdir/big/165-1654201_email-mail-icon-email-circle-clipa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490" y="4567183"/>
            <a:ext cx="2275969" cy="229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byx-72.ru/wp-content/uploads/2019/12/shutterstock_468611486-1024x102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132" y="1963748"/>
            <a:ext cx="2754272" cy="275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14593" y="649972"/>
            <a:ext cx="2977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плата за НВОС за предыдущий отчетный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тысяч рублей </a:t>
            </a:r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авая фигурная скобка 2"/>
          <p:cNvSpPr/>
          <p:nvPr/>
        </p:nvSpPr>
        <p:spPr>
          <a:xfrm>
            <a:off x="8206530" y="2407643"/>
            <a:ext cx="817124" cy="4319080"/>
          </a:xfrm>
          <a:prstGeom prst="righ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Правая фигурная скобка 8"/>
          <p:cNvSpPr/>
          <p:nvPr/>
        </p:nvSpPr>
        <p:spPr>
          <a:xfrm>
            <a:off x="8206530" y="86521"/>
            <a:ext cx="817124" cy="2150841"/>
          </a:xfrm>
          <a:prstGeom prst="righ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9214593" y="3003205"/>
            <a:ext cx="2977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плата за НВОС за предыдущий отчетный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равна или менее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тысяч рублей </a:t>
            </a:r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14593" y="4567183"/>
            <a:ext cx="29774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отсутствует техническая возможность подключения к информационно-телекоммуникационной сети "Интернет"</a:t>
            </a:r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938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42449" y="2657972"/>
            <a:ext cx="6382657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3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Порядка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декларации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плате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негативное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воздействие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окружающую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среду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ее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формы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если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Декларация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подписана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представлена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уполномоченным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лицом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подтверждающий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эти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полномочия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если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осуществлена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корректировка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размера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платы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либо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показателя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покрытия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затрат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полезному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использованию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попутного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нефтяного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газа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реестр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подтверждающих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отчетном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периоде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снижению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НВОС,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включенных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планы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снижения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выбросов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сбросов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обеспечению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утилизации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попутного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нефтяного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газа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указанием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реквизитов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номер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дата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ttps://www.repairerdrivennews.com/wp-content/uploads/2017/06/contract-iStock-54021578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" r="5682" b="3"/>
          <a:stretch/>
        </p:blipFill>
        <p:spPr bwMode="auto">
          <a:xfrm>
            <a:off x="7689829" y="10"/>
            <a:ext cx="4502173" cy="3448209"/>
          </a:xfrm>
          <a:custGeom>
            <a:avLst/>
            <a:gdLst/>
            <a:ahLst/>
            <a:cxnLst/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https://avatars.mds.yandex.net/get-pdb/1926055/5fc05606-fafb-412e-a8e8-8a17471269a6/s12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/>
          <a:stretch/>
        </p:blipFill>
        <p:spPr bwMode="auto">
          <a:xfrm>
            <a:off x="8768827" y="4082141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2540" y="727779"/>
            <a:ext cx="4624342" cy="1325563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44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СПОСОБЫ ПОДАЧИ</a:t>
            </a:r>
            <a:endParaRPr lang="en-US" sz="4400" b="1" kern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63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4461" y="111264"/>
            <a:ext cx="1168192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spcAft>
                <a:spcPts val="0"/>
              </a:spcAft>
            </a:pPr>
            <a:r>
              <a:rPr lang="ru-RU" sz="21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Структура Декларации о плате за НВОС:</a:t>
            </a:r>
            <a:endParaRPr lang="en-GB" sz="21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270510" algn="just">
              <a:spcAft>
                <a:spcPts val="0"/>
              </a:spcAft>
            </a:pPr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 </a:t>
            </a:r>
            <a:endParaRPr lang="en-GB" sz="21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Титульный лист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endParaRPr lang="en-GB" sz="21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Информационный общий лист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endParaRPr lang="en-GB" sz="21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Выбросы загрязняющих веществ в атмосферный воздух стационарными объектами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endParaRPr lang="en-GB" sz="21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Выбросы загрязняющих веществ, образующихся при сжигании на факельных установках и (или) рассеивании попутного нефтяного газа при </a:t>
            </a:r>
            <a:r>
              <a:rPr lang="ru-RU" sz="21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непревышении</a:t>
            </a:r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объема, соответствующего предельно допустимому значению показателя сжигания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endParaRPr lang="ru-RU" sz="21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Выбросы загрязняющих веществ, образующихся при сжигании на факельных установках и (или) рассеивании попутного нефтяного газа при превышении объема, соответствующего предельно допустимому значению показателя сжигания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endParaRPr lang="en-GB" sz="21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Сбросы загрязняющих веществ в водные объекты</a:t>
            </a:r>
            <a:endParaRPr lang="en-GB" sz="21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Размещение отходов производства и потребления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endParaRPr lang="en-GB" sz="21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Размещение твердых коммунальных отходов</a:t>
            </a:r>
            <a:endParaRPr lang="en-GB" sz="21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414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</TotalTime>
  <Words>1292</Words>
  <Application>Microsoft Office PowerPoint</Application>
  <PresentationFormat>Широкоэкранный</PresentationFormat>
  <Paragraphs>243</Paragraphs>
  <Slides>26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Anastasiya Endeko</dc:creator>
  <cp:lastModifiedBy>Anastasiya Endeko</cp:lastModifiedBy>
  <cp:revision>16</cp:revision>
  <dcterms:created xsi:type="dcterms:W3CDTF">2020-02-09T09:45:03Z</dcterms:created>
  <dcterms:modified xsi:type="dcterms:W3CDTF">2020-02-12T16:50:03Z</dcterms:modified>
</cp:coreProperties>
</file>