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93" r:id="rId1"/>
  </p:sldMasterIdLst>
  <p:sldIdLst>
    <p:sldId id="383" r:id="rId2"/>
    <p:sldId id="386" r:id="rId3"/>
    <p:sldId id="403" r:id="rId4"/>
    <p:sldId id="404" r:id="rId5"/>
    <p:sldId id="402" r:id="rId6"/>
    <p:sldId id="400" r:id="rId7"/>
    <p:sldId id="340" r:id="rId8"/>
    <p:sldId id="405" r:id="rId9"/>
    <p:sldId id="341" r:id="rId10"/>
    <p:sldId id="406" r:id="rId11"/>
    <p:sldId id="401" r:id="rId12"/>
    <p:sldId id="399" r:id="rId13"/>
    <p:sldId id="353" r:id="rId14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346" autoAdjust="0"/>
    <p:restoredTop sz="94660"/>
  </p:normalViewPr>
  <p:slideViewPr>
    <p:cSldViewPr>
      <p:cViewPr>
        <p:scale>
          <a:sx n="97" d="100"/>
          <a:sy n="97" d="100"/>
        </p:scale>
        <p:origin x="-2034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5" name="Rectangle 73"/>
          <p:cNvSpPr>
            <a:spLocks noChangeArrowheads="1"/>
          </p:cNvSpPr>
          <p:nvPr/>
        </p:nvSpPr>
        <p:spPr bwMode="gray">
          <a:xfrm>
            <a:off x="1698625" y="3705225"/>
            <a:ext cx="742950" cy="74295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3116" name="Rectangle 44" descr="3"/>
          <p:cNvSpPr>
            <a:spLocks noChangeArrowheads="1"/>
          </p:cNvSpPr>
          <p:nvPr/>
        </p:nvSpPr>
        <p:spPr bwMode="gray">
          <a:xfrm>
            <a:off x="2492375" y="4510088"/>
            <a:ext cx="742950" cy="74453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3106" name="Rectangle 34" descr="5"/>
          <p:cNvSpPr>
            <a:spLocks noChangeArrowheads="1"/>
          </p:cNvSpPr>
          <p:nvPr/>
        </p:nvSpPr>
        <p:spPr bwMode="gray">
          <a:xfrm>
            <a:off x="915988" y="4510088"/>
            <a:ext cx="742950" cy="744537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3131" name="Rectangle 59"/>
          <p:cNvSpPr>
            <a:spLocks noChangeArrowheads="1"/>
          </p:cNvSpPr>
          <p:nvPr/>
        </p:nvSpPr>
        <p:spPr bwMode="gray">
          <a:xfrm>
            <a:off x="1703388" y="5314950"/>
            <a:ext cx="742950" cy="7429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3126" name="Rectangle 54"/>
          <p:cNvSpPr>
            <a:spLocks noChangeArrowheads="1"/>
          </p:cNvSpPr>
          <p:nvPr/>
        </p:nvSpPr>
        <p:spPr bwMode="gray">
          <a:xfrm>
            <a:off x="128588" y="3705225"/>
            <a:ext cx="742950" cy="7429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3128" name="Rectangle 56"/>
          <p:cNvSpPr>
            <a:spLocks noChangeArrowheads="1"/>
          </p:cNvSpPr>
          <p:nvPr/>
        </p:nvSpPr>
        <p:spPr bwMode="gray">
          <a:xfrm>
            <a:off x="2492375" y="3705225"/>
            <a:ext cx="742950" cy="7429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  <p:grpSp>
        <p:nvGrpSpPr>
          <p:cNvPr id="2" name="Group 75"/>
          <p:cNvGrpSpPr>
            <a:grpSpLocks/>
          </p:cNvGrpSpPr>
          <p:nvPr/>
        </p:nvGrpSpPr>
        <p:grpSpPr bwMode="auto">
          <a:xfrm>
            <a:off x="112713" y="5954713"/>
            <a:ext cx="8936037" cy="631825"/>
            <a:chOff x="71" y="3751"/>
            <a:chExt cx="5629" cy="398"/>
          </a:xfrm>
        </p:grpSpPr>
        <p:sp>
          <p:nvSpPr>
            <p:cNvPr id="3096" name="Freeform 24"/>
            <p:cNvSpPr>
              <a:spLocks/>
            </p:cNvSpPr>
            <p:nvPr userDrawn="1"/>
          </p:nvSpPr>
          <p:spPr bwMode="gray">
            <a:xfrm>
              <a:off x="71" y="3751"/>
              <a:ext cx="5626" cy="349"/>
            </a:xfrm>
            <a:custGeom>
              <a:avLst/>
              <a:gdLst/>
              <a:ahLst/>
              <a:cxnLst>
                <a:cxn ang="0">
                  <a:pos x="5626" y="349"/>
                </a:cxn>
                <a:cxn ang="0">
                  <a:pos x="0" y="349"/>
                </a:cxn>
                <a:cxn ang="0">
                  <a:pos x="0" y="187"/>
                </a:cxn>
                <a:cxn ang="0">
                  <a:pos x="0" y="114"/>
                </a:cxn>
                <a:cxn ang="0">
                  <a:pos x="4064" y="118"/>
                </a:cxn>
                <a:cxn ang="0">
                  <a:pos x="4329" y="0"/>
                </a:cxn>
                <a:cxn ang="0">
                  <a:pos x="5623" y="0"/>
                </a:cxn>
                <a:cxn ang="0">
                  <a:pos x="5626" y="349"/>
                </a:cxn>
              </a:cxnLst>
              <a:rect l="0" t="0" r="r" b="b"/>
              <a:pathLst>
                <a:path w="5626" h="349">
                  <a:moveTo>
                    <a:pt x="5626" y="349"/>
                  </a:moveTo>
                  <a:lnTo>
                    <a:pt x="0" y="349"/>
                  </a:lnTo>
                  <a:lnTo>
                    <a:pt x="0" y="187"/>
                  </a:lnTo>
                  <a:lnTo>
                    <a:pt x="0" y="114"/>
                  </a:lnTo>
                  <a:cubicBezTo>
                    <a:pt x="678" y="103"/>
                    <a:pt x="3343" y="137"/>
                    <a:pt x="4064" y="118"/>
                  </a:cubicBezTo>
                  <a:lnTo>
                    <a:pt x="4329" y="0"/>
                  </a:lnTo>
                  <a:lnTo>
                    <a:pt x="5623" y="0"/>
                  </a:lnTo>
                  <a:lnTo>
                    <a:pt x="5626" y="34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3097" name="Freeform 25"/>
            <p:cNvSpPr>
              <a:spLocks/>
            </p:cNvSpPr>
            <p:nvPr userDrawn="1"/>
          </p:nvSpPr>
          <p:spPr bwMode="gray">
            <a:xfrm>
              <a:off x="71" y="3800"/>
              <a:ext cx="5626" cy="349"/>
            </a:xfrm>
            <a:custGeom>
              <a:avLst/>
              <a:gdLst/>
              <a:ahLst/>
              <a:cxnLst>
                <a:cxn ang="0">
                  <a:pos x="5626" y="349"/>
                </a:cxn>
                <a:cxn ang="0">
                  <a:pos x="0" y="349"/>
                </a:cxn>
                <a:cxn ang="0">
                  <a:pos x="0" y="187"/>
                </a:cxn>
                <a:cxn ang="0">
                  <a:pos x="0" y="114"/>
                </a:cxn>
                <a:cxn ang="0">
                  <a:pos x="4082" y="118"/>
                </a:cxn>
                <a:cxn ang="0">
                  <a:pos x="4345" y="0"/>
                </a:cxn>
                <a:cxn ang="0">
                  <a:pos x="5623" y="6"/>
                </a:cxn>
                <a:cxn ang="0">
                  <a:pos x="5626" y="349"/>
                </a:cxn>
              </a:cxnLst>
              <a:rect l="0" t="0" r="r" b="b"/>
              <a:pathLst>
                <a:path w="5626" h="349">
                  <a:moveTo>
                    <a:pt x="5626" y="349"/>
                  </a:moveTo>
                  <a:lnTo>
                    <a:pt x="0" y="349"/>
                  </a:lnTo>
                  <a:lnTo>
                    <a:pt x="0" y="187"/>
                  </a:lnTo>
                  <a:lnTo>
                    <a:pt x="0" y="114"/>
                  </a:lnTo>
                  <a:cubicBezTo>
                    <a:pt x="680" y="103"/>
                    <a:pt x="3358" y="137"/>
                    <a:pt x="4082" y="118"/>
                  </a:cubicBezTo>
                  <a:lnTo>
                    <a:pt x="4345" y="0"/>
                  </a:lnTo>
                  <a:lnTo>
                    <a:pt x="5623" y="6"/>
                  </a:lnTo>
                  <a:lnTo>
                    <a:pt x="5626" y="34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3098" name="Freeform 26"/>
            <p:cNvSpPr>
              <a:spLocks/>
            </p:cNvSpPr>
            <p:nvPr userDrawn="1"/>
          </p:nvSpPr>
          <p:spPr bwMode="gray">
            <a:xfrm>
              <a:off x="4209" y="3833"/>
              <a:ext cx="1491" cy="88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223" y="0"/>
                </a:cxn>
                <a:cxn ang="0">
                  <a:pos x="1491" y="0"/>
                </a:cxn>
                <a:cxn ang="0">
                  <a:pos x="1488" y="60"/>
                </a:cxn>
                <a:cxn ang="0">
                  <a:pos x="383" y="59"/>
                </a:cxn>
                <a:cxn ang="0">
                  <a:pos x="273" y="88"/>
                </a:cxn>
                <a:cxn ang="0">
                  <a:pos x="0" y="84"/>
                </a:cxn>
              </a:cxnLst>
              <a:rect l="0" t="0" r="r" b="b"/>
              <a:pathLst>
                <a:path w="1491" h="88">
                  <a:moveTo>
                    <a:pt x="0" y="84"/>
                  </a:moveTo>
                  <a:lnTo>
                    <a:pt x="223" y="0"/>
                  </a:lnTo>
                  <a:lnTo>
                    <a:pt x="1491" y="0"/>
                  </a:lnTo>
                  <a:lnTo>
                    <a:pt x="1488" y="60"/>
                  </a:lnTo>
                  <a:lnTo>
                    <a:pt x="383" y="59"/>
                  </a:lnTo>
                  <a:lnTo>
                    <a:pt x="273" y="88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 rot="10800000">
            <a:off x="6003925" y="1778000"/>
            <a:ext cx="2768600" cy="779463"/>
            <a:chOff x="1566" y="164"/>
            <a:chExt cx="1455" cy="425"/>
          </a:xfrm>
        </p:grpSpPr>
        <p:sp>
          <p:nvSpPr>
            <p:cNvPr id="3080" name="Freeform 8"/>
            <p:cNvSpPr>
              <a:spLocks/>
            </p:cNvSpPr>
            <p:nvPr/>
          </p:nvSpPr>
          <p:spPr bwMode="gray">
            <a:xfrm>
              <a:off x="1892" y="468"/>
              <a:ext cx="39" cy="121"/>
            </a:xfrm>
            <a:custGeom>
              <a:avLst/>
              <a:gdLst/>
              <a:ahLst/>
              <a:cxnLst>
                <a:cxn ang="0">
                  <a:pos x="37" y="36"/>
                </a:cxn>
                <a:cxn ang="0">
                  <a:pos x="35" y="36"/>
                </a:cxn>
                <a:cxn ang="0">
                  <a:pos x="30" y="36"/>
                </a:cxn>
                <a:cxn ang="0">
                  <a:pos x="22" y="34"/>
                </a:cxn>
                <a:cxn ang="0">
                  <a:pos x="15" y="30"/>
                </a:cxn>
                <a:cxn ang="0">
                  <a:pos x="7" y="23"/>
                </a:cxn>
                <a:cxn ang="0">
                  <a:pos x="3" y="13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7" y="1"/>
                </a:cxn>
                <a:cxn ang="0">
                  <a:pos x="15" y="3"/>
                </a:cxn>
                <a:cxn ang="0">
                  <a:pos x="23" y="5"/>
                </a:cxn>
                <a:cxn ang="0">
                  <a:pos x="30" y="11"/>
                </a:cxn>
                <a:cxn ang="0">
                  <a:pos x="37" y="20"/>
                </a:cxn>
                <a:cxn ang="0">
                  <a:pos x="39" y="34"/>
                </a:cxn>
                <a:cxn ang="0">
                  <a:pos x="39" y="121"/>
                </a:cxn>
                <a:cxn ang="0">
                  <a:pos x="37" y="121"/>
                </a:cxn>
                <a:cxn ang="0">
                  <a:pos x="37" y="36"/>
                </a:cxn>
              </a:cxnLst>
              <a:rect l="0" t="0" r="r" b="b"/>
              <a:pathLst>
                <a:path w="39" h="121">
                  <a:moveTo>
                    <a:pt x="37" y="36"/>
                  </a:moveTo>
                  <a:lnTo>
                    <a:pt x="35" y="36"/>
                  </a:lnTo>
                  <a:lnTo>
                    <a:pt x="30" y="36"/>
                  </a:lnTo>
                  <a:lnTo>
                    <a:pt x="22" y="34"/>
                  </a:lnTo>
                  <a:lnTo>
                    <a:pt x="15" y="30"/>
                  </a:lnTo>
                  <a:lnTo>
                    <a:pt x="7" y="23"/>
                  </a:lnTo>
                  <a:lnTo>
                    <a:pt x="3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0" y="11"/>
                  </a:lnTo>
                  <a:lnTo>
                    <a:pt x="37" y="20"/>
                  </a:lnTo>
                  <a:lnTo>
                    <a:pt x="39" y="34"/>
                  </a:lnTo>
                  <a:lnTo>
                    <a:pt x="39" y="121"/>
                  </a:lnTo>
                  <a:lnTo>
                    <a:pt x="37" y="121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gray">
            <a:xfrm>
              <a:off x="2271" y="450"/>
              <a:ext cx="45" cy="139"/>
            </a:xfrm>
            <a:custGeom>
              <a:avLst/>
              <a:gdLst/>
              <a:ahLst/>
              <a:cxnLst>
                <a:cxn ang="0">
                  <a:pos x="3" y="42"/>
                </a:cxn>
                <a:cxn ang="0">
                  <a:pos x="6" y="42"/>
                </a:cxn>
                <a:cxn ang="0">
                  <a:pos x="12" y="42"/>
                </a:cxn>
                <a:cxn ang="0">
                  <a:pos x="20" y="39"/>
                </a:cxn>
                <a:cxn ang="0">
                  <a:pos x="29" y="35"/>
                </a:cxn>
                <a:cxn ang="0">
                  <a:pos x="37" y="27"/>
                </a:cxn>
                <a:cxn ang="0">
                  <a:pos x="43" y="17"/>
                </a:cxn>
                <a:cxn ang="0">
                  <a:pos x="45" y="2"/>
                </a:cxn>
                <a:cxn ang="0">
                  <a:pos x="43" y="0"/>
                </a:cxn>
                <a:cxn ang="0">
                  <a:pos x="37" y="2"/>
                </a:cxn>
                <a:cxn ang="0">
                  <a:pos x="29" y="3"/>
                </a:cxn>
                <a:cxn ang="0">
                  <a:pos x="19" y="7"/>
                </a:cxn>
                <a:cxn ang="0">
                  <a:pos x="11" y="14"/>
                </a:cxn>
                <a:cxn ang="0">
                  <a:pos x="4" y="23"/>
                </a:cxn>
                <a:cxn ang="0">
                  <a:pos x="0" y="39"/>
                </a:cxn>
                <a:cxn ang="0">
                  <a:pos x="0" y="139"/>
                </a:cxn>
                <a:cxn ang="0">
                  <a:pos x="3" y="139"/>
                </a:cxn>
                <a:cxn ang="0">
                  <a:pos x="3" y="42"/>
                </a:cxn>
              </a:cxnLst>
              <a:rect l="0" t="0" r="r" b="b"/>
              <a:pathLst>
                <a:path w="45" h="139">
                  <a:moveTo>
                    <a:pt x="3" y="42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20" y="39"/>
                  </a:lnTo>
                  <a:lnTo>
                    <a:pt x="29" y="35"/>
                  </a:lnTo>
                  <a:lnTo>
                    <a:pt x="37" y="27"/>
                  </a:lnTo>
                  <a:lnTo>
                    <a:pt x="43" y="17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37" y="2"/>
                  </a:lnTo>
                  <a:lnTo>
                    <a:pt x="29" y="3"/>
                  </a:lnTo>
                  <a:lnTo>
                    <a:pt x="19" y="7"/>
                  </a:lnTo>
                  <a:lnTo>
                    <a:pt x="11" y="14"/>
                  </a:lnTo>
                  <a:lnTo>
                    <a:pt x="4" y="23"/>
                  </a:lnTo>
                  <a:lnTo>
                    <a:pt x="0" y="39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3082" name="Freeform 10"/>
            <p:cNvSpPr>
              <a:spLocks/>
            </p:cNvSpPr>
            <p:nvPr/>
          </p:nvSpPr>
          <p:spPr bwMode="gray">
            <a:xfrm>
              <a:off x="1765" y="378"/>
              <a:ext cx="146" cy="211"/>
            </a:xfrm>
            <a:custGeom>
              <a:avLst/>
              <a:gdLst/>
              <a:ahLst/>
              <a:cxnLst>
                <a:cxn ang="0">
                  <a:pos x="68" y="67"/>
                </a:cxn>
                <a:cxn ang="0">
                  <a:pos x="67" y="67"/>
                </a:cxn>
                <a:cxn ang="0">
                  <a:pos x="60" y="66"/>
                </a:cxn>
                <a:cxn ang="0">
                  <a:pos x="50" y="64"/>
                </a:cxn>
                <a:cxn ang="0">
                  <a:pos x="41" y="62"/>
                </a:cxn>
                <a:cxn ang="0">
                  <a:pos x="29" y="55"/>
                </a:cxn>
                <a:cxn ang="0">
                  <a:pos x="18" y="47"/>
                </a:cxn>
                <a:cxn ang="0">
                  <a:pos x="10" y="35"/>
                </a:cxn>
                <a:cxn ang="0">
                  <a:pos x="3" y="2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10" y="0"/>
                </a:cxn>
                <a:cxn ang="0">
                  <a:pos x="19" y="0"/>
                </a:cxn>
                <a:cxn ang="0">
                  <a:pos x="30" y="2"/>
                </a:cxn>
                <a:cxn ang="0">
                  <a:pos x="41" y="6"/>
                </a:cxn>
                <a:cxn ang="0">
                  <a:pos x="53" y="14"/>
                </a:cxn>
                <a:cxn ang="0">
                  <a:pos x="62" y="25"/>
                </a:cxn>
                <a:cxn ang="0">
                  <a:pos x="69" y="41"/>
                </a:cxn>
                <a:cxn ang="0">
                  <a:pos x="73" y="62"/>
                </a:cxn>
                <a:cxn ang="0">
                  <a:pos x="73" y="60"/>
                </a:cxn>
                <a:cxn ang="0">
                  <a:pos x="73" y="55"/>
                </a:cxn>
                <a:cxn ang="0">
                  <a:pos x="75" y="45"/>
                </a:cxn>
                <a:cxn ang="0">
                  <a:pos x="79" y="36"/>
                </a:cxn>
                <a:cxn ang="0">
                  <a:pos x="84" y="25"/>
                </a:cxn>
                <a:cxn ang="0">
                  <a:pos x="92" y="16"/>
                </a:cxn>
                <a:cxn ang="0">
                  <a:pos x="106" y="8"/>
                </a:cxn>
                <a:cxn ang="0">
                  <a:pos x="123" y="2"/>
                </a:cxn>
                <a:cxn ang="0">
                  <a:pos x="146" y="0"/>
                </a:cxn>
                <a:cxn ang="0">
                  <a:pos x="145" y="2"/>
                </a:cxn>
                <a:cxn ang="0">
                  <a:pos x="145" y="8"/>
                </a:cxn>
                <a:cxn ang="0">
                  <a:pos x="143" y="17"/>
                </a:cxn>
                <a:cxn ang="0">
                  <a:pos x="139" y="28"/>
                </a:cxn>
                <a:cxn ang="0">
                  <a:pos x="134" y="39"/>
                </a:cxn>
                <a:cxn ang="0">
                  <a:pos x="126" y="49"/>
                </a:cxn>
                <a:cxn ang="0">
                  <a:pos x="114" y="59"/>
                </a:cxn>
                <a:cxn ang="0">
                  <a:pos x="98" y="64"/>
                </a:cxn>
                <a:cxn ang="0">
                  <a:pos x="79" y="67"/>
                </a:cxn>
                <a:cxn ang="0">
                  <a:pos x="79" y="211"/>
                </a:cxn>
                <a:cxn ang="0">
                  <a:pos x="68" y="211"/>
                </a:cxn>
                <a:cxn ang="0">
                  <a:pos x="68" y="67"/>
                </a:cxn>
              </a:cxnLst>
              <a:rect l="0" t="0" r="r" b="b"/>
              <a:pathLst>
                <a:path w="146" h="211">
                  <a:moveTo>
                    <a:pt x="68" y="67"/>
                  </a:moveTo>
                  <a:lnTo>
                    <a:pt x="67" y="67"/>
                  </a:lnTo>
                  <a:lnTo>
                    <a:pt x="60" y="66"/>
                  </a:lnTo>
                  <a:lnTo>
                    <a:pt x="50" y="64"/>
                  </a:lnTo>
                  <a:lnTo>
                    <a:pt x="41" y="62"/>
                  </a:lnTo>
                  <a:lnTo>
                    <a:pt x="29" y="55"/>
                  </a:lnTo>
                  <a:lnTo>
                    <a:pt x="18" y="47"/>
                  </a:lnTo>
                  <a:lnTo>
                    <a:pt x="10" y="35"/>
                  </a:lnTo>
                  <a:lnTo>
                    <a:pt x="3" y="2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30" y="2"/>
                  </a:lnTo>
                  <a:lnTo>
                    <a:pt x="41" y="6"/>
                  </a:lnTo>
                  <a:lnTo>
                    <a:pt x="53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5" y="45"/>
                  </a:lnTo>
                  <a:lnTo>
                    <a:pt x="79" y="36"/>
                  </a:lnTo>
                  <a:lnTo>
                    <a:pt x="84" y="25"/>
                  </a:lnTo>
                  <a:lnTo>
                    <a:pt x="92" y="16"/>
                  </a:lnTo>
                  <a:lnTo>
                    <a:pt x="106" y="8"/>
                  </a:lnTo>
                  <a:lnTo>
                    <a:pt x="123" y="2"/>
                  </a:lnTo>
                  <a:lnTo>
                    <a:pt x="146" y="0"/>
                  </a:lnTo>
                  <a:lnTo>
                    <a:pt x="145" y="2"/>
                  </a:lnTo>
                  <a:lnTo>
                    <a:pt x="145" y="8"/>
                  </a:lnTo>
                  <a:lnTo>
                    <a:pt x="143" y="17"/>
                  </a:lnTo>
                  <a:lnTo>
                    <a:pt x="139" y="28"/>
                  </a:lnTo>
                  <a:lnTo>
                    <a:pt x="134" y="39"/>
                  </a:lnTo>
                  <a:lnTo>
                    <a:pt x="126" y="49"/>
                  </a:lnTo>
                  <a:lnTo>
                    <a:pt x="114" y="59"/>
                  </a:lnTo>
                  <a:lnTo>
                    <a:pt x="98" y="64"/>
                  </a:lnTo>
                  <a:lnTo>
                    <a:pt x="79" y="67"/>
                  </a:lnTo>
                  <a:lnTo>
                    <a:pt x="79" y="211"/>
                  </a:lnTo>
                  <a:lnTo>
                    <a:pt x="68" y="211"/>
                  </a:lnTo>
                  <a:lnTo>
                    <a:pt x="68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3083" name="Freeform 11"/>
            <p:cNvSpPr>
              <a:spLocks/>
            </p:cNvSpPr>
            <p:nvPr/>
          </p:nvSpPr>
          <p:spPr bwMode="gray">
            <a:xfrm>
              <a:off x="2792" y="378"/>
              <a:ext cx="144" cy="211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6" y="67"/>
                </a:cxn>
                <a:cxn ang="0">
                  <a:pos x="59" y="66"/>
                </a:cxn>
                <a:cxn ang="0">
                  <a:pos x="50" y="64"/>
                </a:cxn>
                <a:cxn ang="0">
                  <a:pos x="39" y="62"/>
                </a:cxn>
                <a:cxn ang="0">
                  <a:pos x="28" y="55"/>
                </a:cxn>
                <a:cxn ang="0">
                  <a:pos x="17" y="47"/>
                </a:cxn>
                <a:cxn ang="0">
                  <a:pos x="9" y="35"/>
                </a:cxn>
                <a:cxn ang="0">
                  <a:pos x="2" y="2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9" y="0"/>
                </a:cxn>
                <a:cxn ang="0">
                  <a:pos x="17" y="0"/>
                </a:cxn>
                <a:cxn ang="0">
                  <a:pos x="28" y="2"/>
                </a:cxn>
                <a:cxn ang="0">
                  <a:pos x="40" y="6"/>
                </a:cxn>
                <a:cxn ang="0">
                  <a:pos x="51" y="14"/>
                </a:cxn>
                <a:cxn ang="0">
                  <a:pos x="62" y="25"/>
                </a:cxn>
                <a:cxn ang="0">
                  <a:pos x="69" y="41"/>
                </a:cxn>
                <a:cxn ang="0">
                  <a:pos x="73" y="62"/>
                </a:cxn>
                <a:cxn ang="0">
                  <a:pos x="73" y="60"/>
                </a:cxn>
                <a:cxn ang="0">
                  <a:pos x="73" y="55"/>
                </a:cxn>
                <a:cxn ang="0">
                  <a:pos x="74" y="45"/>
                </a:cxn>
                <a:cxn ang="0">
                  <a:pos x="77" y="36"/>
                </a:cxn>
                <a:cxn ang="0">
                  <a:pos x="82" y="25"/>
                </a:cxn>
                <a:cxn ang="0">
                  <a:pos x="91" y="16"/>
                </a:cxn>
                <a:cxn ang="0">
                  <a:pos x="105" y="8"/>
                </a:cxn>
                <a:cxn ang="0">
                  <a:pos x="121" y="2"/>
                </a:cxn>
                <a:cxn ang="0">
                  <a:pos x="144" y="0"/>
                </a:cxn>
                <a:cxn ang="0">
                  <a:pos x="144" y="2"/>
                </a:cxn>
                <a:cxn ang="0">
                  <a:pos x="144" y="8"/>
                </a:cxn>
                <a:cxn ang="0">
                  <a:pos x="141" y="17"/>
                </a:cxn>
                <a:cxn ang="0">
                  <a:pos x="139" y="28"/>
                </a:cxn>
                <a:cxn ang="0">
                  <a:pos x="133" y="39"/>
                </a:cxn>
                <a:cxn ang="0">
                  <a:pos x="125" y="49"/>
                </a:cxn>
                <a:cxn ang="0">
                  <a:pos x="113" y="59"/>
                </a:cxn>
                <a:cxn ang="0">
                  <a:pos x="97" y="64"/>
                </a:cxn>
                <a:cxn ang="0">
                  <a:pos x="77" y="67"/>
                </a:cxn>
                <a:cxn ang="0">
                  <a:pos x="77" y="211"/>
                </a:cxn>
                <a:cxn ang="0">
                  <a:pos x="67" y="211"/>
                </a:cxn>
                <a:cxn ang="0">
                  <a:pos x="67" y="67"/>
                </a:cxn>
              </a:cxnLst>
              <a:rect l="0" t="0" r="r" b="b"/>
              <a:pathLst>
                <a:path w="144" h="211">
                  <a:moveTo>
                    <a:pt x="67" y="67"/>
                  </a:moveTo>
                  <a:lnTo>
                    <a:pt x="66" y="67"/>
                  </a:lnTo>
                  <a:lnTo>
                    <a:pt x="59" y="66"/>
                  </a:lnTo>
                  <a:lnTo>
                    <a:pt x="50" y="64"/>
                  </a:lnTo>
                  <a:lnTo>
                    <a:pt x="39" y="62"/>
                  </a:lnTo>
                  <a:lnTo>
                    <a:pt x="28" y="55"/>
                  </a:lnTo>
                  <a:lnTo>
                    <a:pt x="17" y="47"/>
                  </a:lnTo>
                  <a:lnTo>
                    <a:pt x="9" y="35"/>
                  </a:ln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8" y="2"/>
                  </a:lnTo>
                  <a:lnTo>
                    <a:pt x="40" y="6"/>
                  </a:lnTo>
                  <a:lnTo>
                    <a:pt x="51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4" y="45"/>
                  </a:lnTo>
                  <a:lnTo>
                    <a:pt x="77" y="36"/>
                  </a:lnTo>
                  <a:lnTo>
                    <a:pt x="82" y="25"/>
                  </a:lnTo>
                  <a:lnTo>
                    <a:pt x="91" y="16"/>
                  </a:lnTo>
                  <a:lnTo>
                    <a:pt x="105" y="8"/>
                  </a:lnTo>
                  <a:lnTo>
                    <a:pt x="121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4" y="8"/>
                  </a:lnTo>
                  <a:lnTo>
                    <a:pt x="141" y="17"/>
                  </a:lnTo>
                  <a:lnTo>
                    <a:pt x="139" y="28"/>
                  </a:lnTo>
                  <a:lnTo>
                    <a:pt x="133" y="39"/>
                  </a:lnTo>
                  <a:lnTo>
                    <a:pt x="125" y="49"/>
                  </a:lnTo>
                  <a:lnTo>
                    <a:pt x="113" y="59"/>
                  </a:lnTo>
                  <a:lnTo>
                    <a:pt x="97" y="64"/>
                  </a:lnTo>
                  <a:lnTo>
                    <a:pt x="77" y="67"/>
                  </a:lnTo>
                  <a:lnTo>
                    <a:pt x="77" y="211"/>
                  </a:lnTo>
                  <a:lnTo>
                    <a:pt x="67" y="211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3084" name="Freeform 12"/>
            <p:cNvSpPr>
              <a:spLocks/>
            </p:cNvSpPr>
            <p:nvPr/>
          </p:nvSpPr>
          <p:spPr bwMode="gray">
            <a:xfrm>
              <a:off x="2631" y="457"/>
              <a:ext cx="89" cy="132"/>
            </a:xfrm>
            <a:custGeom>
              <a:avLst/>
              <a:gdLst/>
              <a:ahLst/>
              <a:cxnLst>
                <a:cxn ang="0">
                  <a:pos x="42" y="43"/>
                </a:cxn>
                <a:cxn ang="0">
                  <a:pos x="39" y="42"/>
                </a:cxn>
                <a:cxn ang="0">
                  <a:pos x="33" y="42"/>
                </a:cxn>
                <a:cxn ang="0">
                  <a:pos x="25" y="39"/>
                </a:cxn>
                <a:cxn ang="0">
                  <a:pos x="16" y="35"/>
                </a:cxn>
                <a:cxn ang="0">
                  <a:pos x="8" y="27"/>
                </a:cxn>
                <a:cxn ang="0">
                  <a:pos x="2" y="16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21" y="3"/>
                </a:cxn>
                <a:cxn ang="0">
                  <a:pos x="29" y="8"/>
                </a:cxn>
                <a:cxn ang="0">
                  <a:pos x="37" y="15"/>
                </a:cxn>
                <a:cxn ang="0">
                  <a:pos x="42" y="26"/>
                </a:cxn>
                <a:cxn ang="0">
                  <a:pos x="45" y="39"/>
                </a:cxn>
                <a:cxn ang="0">
                  <a:pos x="45" y="38"/>
                </a:cxn>
                <a:cxn ang="0">
                  <a:pos x="45" y="34"/>
                </a:cxn>
                <a:cxn ang="0">
                  <a:pos x="46" y="27"/>
                </a:cxn>
                <a:cxn ang="0">
                  <a:pos x="49" y="20"/>
                </a:cxn>
                <a:cxn ang="0">
                  <a:pos x="54" y="14"/>
                </a:cxn>
                <a:cxn ang="0">
                  <a:pos x="62" y="7"/>
                </a:cxn>
                <a:cxn ang="0">
                  <a:pos x="73" y="3"/>
                </a:cxn>
                <a:cxn ang="0">
                  <a:pos x="89" y="0"/>
                </a:cxn>
                <a:cxn ang="0">
                  <a:pos x="89" y="3"/>
                </a:cxn>
                <a:cxn ang="0">
                  <a:pos x="88" y="10"/>
                </a:cxn>
                <a:cxn ang="0">
                  <a:pos x="87" y="18"/>
                </a:cxn>
                <a:cxn ang="0">
                  <a:pos x="81" y="26"/>
                </a:cxn>
                <a:cxn ang="0">
                  <a:pos x="74" y="34"/>
                </a:cxn>
                <a:cxn ang="0">
                  <a:pos x="64" y="41"/>
                </a:cxn>
                <a:cxn ang="0">
                  <a:pos x="47" y="43"/>
                </a:cxn>
                <a:cxn ang="0">
                  <a:pos x="47" y="132"/>
                </a:cxn>
                <a:cxn ang="0">
                  <a:pos x="42" y="132"/>
                </a:cxn>
                <a:cxn ang="0">
                  <a:pos x="42" y="43"/>
                </a:cxn>
              </a:cxnLst>
              <a:rect l="0" t="0" r="r" b="b"/>
              <a:pathLst>
                <a:path w="89" h="132">
                  <a:moveTo>
                    <a:pt x="42" y="43"/>
                  </a:moveTo>
                  <a:lnTo>
                    <a:pt x="39" y="42"/>
                  </a:lnTo>
                  <a:lnTo>
                    <a:pt x="33" y="42"/>
                  </a:lnTo>
                  <a:lnTo>
                    <a:pt x="25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21" y="3"/>
                  </a:lnTo>
                  <a:lnTo>
                    <a:pt x="29" y="8"/>
                  </a:lnTo>
                  <a:lnTo>
                    <a:pt x="37" y="15"/>
                  </a:lnTo>
                  <a:lnTo>
                    <a:pt x="42" y="26"/>
                  </a:lnTo>
                  <a:lnTo>
                    <a:pt x="45" y="39"/>
                  </a:lnTo>
                  <a:lnTo>
                    <a:pt x="45" y="38"/>
                  </a:lnTo>
                  <a:lnTo>
                    <a:pt x="45" y="34"/>
                  </a:lnTo>
                  <a:lnTo>
                    <a:pt x="46" y="27"/>
                  </a:lnTo>
                  <a:lnTo>
                    <a:pt x="49" y="20"/>
                  </a:lnTo>
                  <a:lnTo>
                    <a:pt x="54" y="14"/>
                  </a:lnTo>
                  <a:lnTo>
                    <a:pt x="62" y="7"/>
                  </a:lnTo>
                  <a:lnTo>
                    <a:pt x="73" y="3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88" y="10"/>
                  </a:lnTo>
                  <a:lnTo>
                    <a:pt x="87" y="18"/>
                  </a:lnTo>
                  <a:lnTo>
                    <a:pt x="81" y="26"/>
                  </a:lnTo>
                  <a:lnTo>
                    <a:pt x="74" y="34"/>
                  </a:lnTo>
                  <a:lnTo>
                    <a:pt x="64" y="41"/>
                  </a:lnTo>
                  <a:lnTo>
                    <a:pt x="47" y="43"/>
                  </a:lnTo>
                  <a:lnTo>
                    <a:pt x="47" y="132"/>
                  </a:lnTo>
                  <a:lnTo>
                    <a:pt x="42" y="132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3085" name="Freeform 13"/>
            <p:cNvSpPr>
              <a:spLocks/>
            </p:cNvSpPr>
            <p:nvPr/>
          </p:nvSpPr>
          <p:spPr bwMode="gray">
            <a:xfrm>
              <a:off x="2430" y="403"/>
              <a:ext cx="88" cy="186"/>
            </a:xfrm>
            <a:custGeom>
              <a:avLst/>
              <a:gdLst/>
              <a:ahLst/>
              <a:cxnLst>
                <a:cxn ang="0">
                  <a:pos x="43" y="43"/>
                </a:cxn>
                <a:cxn ang="0">
                  <a:pos x="41" y="43"/>
                </a:cxn>
                <a:cxn ang="0">
                  <a:pos x="35" y="43"/>
                </a:cxn>
                <a:cxn ang="0">
                  <a:pos x="27" y="41"/>
                </a:cxn>
                <a:cxn ang="0">
                  <a:pos x="18" y="35"/>
                </a:cxn>
                <a:cxn ang="0">
                  <a:pos x="8" y="28"/>
                </a:cxn>
                <a:cxn ang="0">
                  <a:pos x="3" y="16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8" y="0"/>
                </a:cxn>
                <a:cxn ang="0">
                  <a:pos x="17" y="1"/>
                </a:cxn>
                <a:cxn ang="0">
                  <a:pos x="26" y="6"/>
                </a:cxn>
                <a:cxn ang="0">
                  <a:pos x="35" y="12"/>
                </a:cxn>
                <a:cxn ang="0">
                  <a:pos x="42" y="24"/>
                </a:cxn>
                <a:cxn ang="0">
                  <a:pos x="48" y="41"/>
                </a:cxn>
                <a:cxn ang="0">
                  <a:pos x="48" y="90"/>
                </a:cxn>
                <a:cxn ang="0">
                  <a:pos x="48" y="88"/>
                </a:cxn>
                <a:cxn ang="0">
                  <a:pos x="48" y="82"/>
                </a:cxn>
                <a:cxn ang="0">
                  <a:pos x="50" y="74"/>
                </a:cxn>
                <a:cxn ang="0">
                  <a:pos x="54" y="66"/>
                </a:cxn>
                <a:cxn ang="0">
                  <a:pos x="61" y="58"/>
                </a:cxn>
                <a:cxn ang="0">
                  <a:pos x="72" y="53"/>
                </a:cxn>
                <a:cxn ang="0">
                  <a:pos x="87" y="50"/>
                </a:cxn>
                <a:cxn ang="0">
                  <a:pos x="88" y="51"/>
                </a:cxn>
                <a:cxn ang="0">
                  <a:pos x="88" y="57"/>
                </a:cxn>
                <a:cxn ang="0">
                  <a:pos x="87" y="64"/>
                </a:cxn>
                <a:cxn ang="0">
                  <a:pos x="84" y="72"/>
                </a:cxn>
                <a:cxn ang="0">
                  <a:pos x="80" y="80"/>
                </a:cxn>
                <a:cxn ang="0">
                  <a:pos x="73" y="86"/>
                </a:cxn>
                <a:cxn ang="0">
                  <a:pos x="62" y="92"/>
                </a:cxn>
                <a:cxn ang="0">
                  <a:pos x="48" y="93"/>
                </a:cxn>
                <a:cxn ang="0">
                  <a:pos x="48" y="186"/>
                </a:cxn>
                <a:cxn ang="0">
                  <a:pos x="43" y="186"/>
                </a:cxn>
                <a:cxn ang="0">
                  <a:pos x="43" y="143"/>
                </a:cxn>
                <a:cxn ang="0">
                  <a:pos x="42" y="143"/>
                </a:cxn>
                <a:cxn ang="0">
                  <a:pos x="37" y="142"/>
                </a:cxn>
                <a:cxn ang="0">
                  <a:pos x="29" y="140"/>
                </a:cxn>
                <a:cxn ang="0">
                  <a:pos x="22" y="136"/>
                </a:cxn>
                <a:cxn ang="0">
                  <a:pos x="14" y="130"/>
                </a:cxn>
                <a:cxn ang="0">
                  <a:pos x="8" y="120"/>
                </a:cxn>
                <a:cxn ang="0">
                  <a:pos x="7" y="105"/>
                </a:cxn>
                <a:cxn ang="0">
                  <a:pos x="8" y="105"/>
                </a:cxn>
                <a:cxn ang="0">
                  <a:pos x="12" y="107"/>
                </a:cxn>
                <a:cxn ang="0">
                  <a:pos x="19" y="108"/>
                </a:cxn>
                <a:cxn ang="0">
                  <a:pos x="26" y="111"/>
                </a:cxn>
                <a:cxn ang="0">
                  <a:pos x="34" y="117"/>
                </a:cxn>
                <a:cxn ang="0">
                  <a:pos x="39" y="127"/>
                </a:cxn>
                <a:cxn ang="0">
                  <a:pos x="43" y="140"/>
                </a:cxn>
                <a:cxn ang="0">
                  <a:pos x="43" y="43"/>
                </a:cxn>
              </a:cxnLst>
              <a:rect l="0" t="0" r="r" b="b"/>
              <a:pathLst>
                <a:path w="88" h="186">
                  <a:moveTo>
                    <a:pt x="43" y="43"/>
                  </a:moveTo>
                  <a:lnTo>
                    <a:pt x="41" y="43"/>
                  </a:lnTo>
                  <a:lnTo>
                    <a:pt x="35" y="43"/>
                  </a:lnTo>
                  <a:lnTo>
                    <a:pt x="27" y="41"/>
                  </a:lnTo>
                  <a:lnTo>
                    <a:pt x="18" y="35"/>
                  </a:lnTo>
                  <a:lnTo>
                    <a:pt x="8" y="28"/>
                  </a:lnTo>
                  <a:lnTo>
                    <a:pt x="3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7" y="1"/>
                  </a:lnTo>
                  <a:lnTo>
                    <a:pt x="26" y="6"/>
                  </a:lnTo>
                  <a:lnTo>
                    <a:pt x="35" y="12"/>
                  </a:lnTo>
                  <a:lnTo>
                    <a:pt x="42" y="24"/>
                  </a:lnTo>
                  <a:lnTo>
                    <a:pt x="48" y="41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82"/>
                  </a:lnTo>
                  <a:lnTo>
                    <a:pt x="50" y="74"/>
                  </a:lnTo>
                  <a:lnTo>
                    <a:pt x="54" y="66"/>
                  </a:lnTo>
                  <a:lnTo>
                    <a:pt x="61" y="58"/>
                  </a:lnTo>
                  <a:lnTo>
                    <a:pt x="72" y="53"/>
                  </a:lnTo>
                  <a:lnTo>
                    <a:pt x="87" y="50"/>
                  </a:lnTo>
                  <a:lnTo>
                    <a:pt x="88" y="51"/>
                  </a:lnTo>
                  <a:lnTo>
                    <a:pt x="88" y="57"/>
                  </a:lnTo>
                  <a:lnTo>
                    <a:pt x="87" y="64"/>
                  </a:lnTo>
                  <a:lnTo>
                    <a:pt x="84" y="72"/>
                  </a:lnTo>
                  <a:lnTo>
                    <a:pt x="80" y="80"/>
                  </a:lnTo>
                  <a:lnTo>
                    <a:pt x="73" y="86"/>
                  </a:lnTo>
                  <a:lnTo>
                    <a:pt x="62" y="92"/>
                  </a:lnTo>
                  <a:lnTo>
                    <a:pt x="48" y="93"/>
                  </a:lnTo>
                  <a:lnTo>
                    <a:pt x="48" y="186"/>
                  </a:lnTo>
                  <a:lnTo>
                    <a:pt x="43" y="186"/>
                  </a:lnTo>
                  <a:lnTo>
                    <a:pt x="43" y="143"/>
                  </a:lnTo>
                  <a:lnTo>
                    <a:pt x="42" y="143"/>
                  </a:lnTo>
                  <a:lnTo>
                    <a:pt x="37" y="142"/>
                  </a:lnTo>
                  <a:lnTo>
                    <a:pt x="29" y="140"/>
                  </a:lnTo>
                  <a:lnTo>
                    <a:pt x="22" y="136"/>
                  </a:lnTo>
                  <a:lnTo>
                    <a:pt x="14" y="130"/>
                  </a:lnTo>
                  <a:lnTo>
                    <a:pt x="8" y="120"/>
                  </a:lnTo>
                  <a:lnTo>
                    <a:pt x="7" y="105"/>
                  </a:lnTo>
                  <a:lnTo>
                    <a:pt x="8" y="105"/>
                  </a:lnTo>
                  <a:lnTo>
                    <a:pt x="12" y="107"/>
                  </a:lnTo>
                  <a:lnTo>
                    <a:pt x="19" y="108"/>
                  </a:lnTo>
                  <a:lnTo>
                    <a:pt x="26" y="111"/>
                  </a:lnTo>
                  <a:lnTo>
                    <a:pt x="34" y="117"/>
                  </a:lnTo>
                  <a:lnTo>
                    <a:pt x="39" y="127"/>
                  </a:lnTo>
                  <a:lnTo>
                    <a:pt x="43" y="14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3086" name="Freeform 14"/>
            <p:cNvSpPr>
              <a:spLocks/>
            </p:cNvSpPr>
            <p:nvPr/>
          </p:nvSpPr>
          <p:spPr bwMode="gray">
            <a:xfrm>
              <a:off x="1914" y="233"/>
              <a:ext cx="166" cy="356"/>
            </a:xfrm>
            <a:custGeom>
              <a:avLst/>
              <a:gdLst/>
              <a:ahLst/>
              <a:cxnLst>
                <a:cxn ang="0">
                  <a:pos x="85" y="84"/>
                </a:cxn>
                <a:cxn ang="0">
                  <a:pos x="101" y="81"/>
                </a:cxn>
                <a:cxn ang="0">
                  <a:pos x="124" y="73"/>
                </a:cxn>
                <a:cxn ang="0">
                  <a:pos x="148" y="56"/>
                </a:cxn>
                <a:cxn ang="0">
                  <a:pos x="163" y="23"/>
                </a:cxn>
                <a:cxn ang="0">
                  <a:pos x="163" y="0"/>
                </a:cxn>
                <a:cxn ang="0">
                  <a:pos x="148" y="0"/>
                </a:cxn>
                <a:cxn ang="0">
                  <a:pos x="125" y="6"/>
                </a:cxn>
                <a:cxn ang="0">
                  <a:pos x="101" y="22"/>
                </a:cxn>
                <a:cxn ang="0">
                  <a:pos x="82" y="54"/>
                </a:cxn>
                <a:cxn ang="0">
                  <a:pos x="77" y="173"/>
                </a:cxn>
                <a:cxn ang="0">
                  <a:pos x="77" y="165"/>
                </a:cxn>
                <a:cxn ang="0">
                  <a:pos x="71" y="146"/>
                </a:cxn>
                <a:cxn ang="0">
                  <a:pos x="60" y="123"/>
                </a:cxn>
                <a:cxn ang="0">
                  <a:pos x="38" y="104"/>
                </a:cxn>
                <a:cxn ang="0">
                  <a:pos x="0" y="96"/>
                </a:cxn>
                <a:cxn ang="0">
                  <a:pos x="0" y="103"/>
                </a:cxn>
                <a:cxn ang="0">
                  <a:pos x="0" y="120"/>
                </a:cxn>
                <a:cxn ang="0">
                  <a:pos x="8" y="143"/>
                </a:cxn>
                <a:cxn ang="0">
                  <a:pos x="24" y="163"/>
                </a:cxn>
                <a:cxn ang="0">
                  <a:pos x="55" y="177"/>
                </a:cxn>
                <a:cxn ang="0">
                  <a:pos x="77" y="356"/>
                </a:cxn>
                <a:cxn ang="0">
                  <a:pos x="82" y="274"/>
                </a:cxn>
                <a:cxn ang="0">
                  <a:pos x="91" y="273"/>
                </a:cxn>
                <a:cxn ang="0">
                  <a:pos x="112" y="267"/>
                </a:cxn>
                <a:cxn ang="0">
                  <a:pos x="135" y="252"/>
                </a:cxn>
                <a:cxn ang="0">
                  <a:pos x="151" y="224"/>
                </a:cxn>
                <a:cxn ang="0">
                  <a:pos x="152" y="203"/>
                </a:cxn>
                <a:cxn ang="0">
                  <a:pos x="137" y="204"/>
                </a:cxn>
                <a:cxn ang="0">
                  <a:pos x="117" y="211"/>
                </a:cxn>
                <a:cxn ang="0">
                  <a:pos x="97" y="231"/>
                </a:cxn>
                <a:cxn ang="0">
                  <a:pos x="82" y="267"/>
                </a:cxn>
              </a:cxnLst>
              <a:rect l="0" t="0" r="r" b="b"/>
              <a:pathLst>
                <a:path w="166" h="356">
                  <a:moveTo>
                    <a:pt x="82" y="84"/>
                  </a:moveTo>
                  <a:lnTo>
                    <a:pt x="85" y="84"/>
                  </a:lnTo>
                  <a:lnTo>
                    <a:pt x="91" y="84"/>
                  </a:lnTo>
                  <a:lnTo>
                    <a:pt x="101" y="81"/>
                  </a:lnTo>
                  <a:lnTo>
                    <a:pt x="112" y="78"/>
                  </a:lnTo>
                  <a:lnTo>
                    <a:pt x="124" y="73"/>
                  </a:lnTo>
                  <a:lnTo>
                    <a:pt x="136" y="66"/>
                  </a:lnTo>
                  <a:lnTo>
                    <a:pt x="148" y="56"/>
                  </a:lnTo>
                  <a:lnTo>
                    <a:pt x="156" y="42"/>
                  </a:lnTo>
                  <a:lnTo>
                    <a:pt x="163" y="23"/>
                  </a:lnTo>
                  <a:lnTo>
                    <a:pt x="166" y="2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48" y="0"/>
                  </a:lnTo>
                  <a:lnTo>
                    <a:pt x="137" y="3"/>
                  </a:lnTo>
                  <a:lnTo>
                    <a:pt x="125" y="6"/>
                  </a:lnTo>
                  <a:lnTo>
                    <a:pt x="113" y="12"/>
                  </a:lnTo>
                  <a:lnTo>
                    <a:pt x="101" y="22"/>
                  </a:lnTo>
                  <a:lnTo>
                    <a:pt x="90" y="35"/>
                  </a:lnTo>
                  <a:lnTo>
                    <a:pt x="82" y="54"/>
                  </a:lnTo>
                  <a:lnTo>
                    <a:pt x="77" y="78"/>
                  </a:lnTo>
                  <a:lnTo>
                    <a:pt x="77" y="173"/>
                  </a:lnTo>
                  <a:lnTo>
                    <a:pt x="77" y="170"/>
                  </a:lnTo>
                  <a:lnTo>
                    <a:pt x="77" y="165"/>
                  </a:lnTo>
                  <a:lnTo>
                    <a:pt x="74" y="157"/>
                  </a:lnTo>
                  <a:lnTo>
                    <a:pt x="71" y="146"/>
                  </a:lnTo>
                  <a:lnTo>
                    <a:pt x="67" y="134"/>
                  </a:lnTo>
                  <a:lnTo>
                    <a:pt x="60" y="123"/>
                  </a:lnTo>
                  <a:lnTo>
                    <a:pt x="50" y="112"/>
                  </a:lnTo>
                  <a:lnTo>
                    <a:pt x="38" y="104"/>
                  </a:lnTo>
                  <a:lnTo>
                    <a:pt x="20" y="97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8" y="143"/>
                  </a:lnTo>
                  <a:lnTo>
                    <a:pt x="15" y="154"/>
                  </a:lnTo>
                  <a:lnTo>
                    <a:pt x="24" y="163"/>
                  </a:lnTo>
                  <a:lnTo>
                    <a:pt x="38" y="171"/>
                  </a:lnTo>
                  <a:lnTo>
                    <a:pt x="55" y="177"/>
                  </a:lnTo>
                  <a:lnTo>
                    <a:pt x="77" y="178"/>
                  </a:lnTo>
                  <a:lnTo>
                    <a:pt x="77" y="356"/>
                  </a:lnTo>
                  <a:lnTo>
                    <a:pt x="82" y="356"/>
                  </a:lnTo>
                  <a:lnTo>
                    <a:pt x="82" y="274"/>
                  </a:lnTo>
                  <a:lnTo>
                    <a:pt x="85" y="273"/>
                  </a:lnTo>
                  <a:lnTo>
                    <a:pt x="91" y="273"/>
                  </a:lnTo>
                  <a:lnTo>
                    <a:pt x="101" y="271"/>
                  </a:lnTo>
                  <a:lnTo>
                    <a:pt x="112" y="267"/>
                  </a:lnTo>
                  <a:lnTo>
                    <a:pt x="124" y="262"/>
                  </a:lnTo>
                  <a:lnTo>
                    <a:pt x="135" y="252"/>
                  </a:lnTo>
                  <a:lnTo>
                    <a:pt x="144" y="240"/>
                  </a:lnTo>
                  <a:lnTo>
                    <a:pt x="151" y="224"/>
                  </a:lnTo>
                  <a:lnTo>
                    <a:pt x="154" y="203"/>
                  </a:lnTo>
                  <a:lnTo>
                    <a:pt x="152" y="203"/>
                  </a:lnTo>
                  <a:lnTo>
                    <a:pt x="145" y="203"/>
                  </a:lnTo>
                  <a:lnTo>
                    <a:pt x="137" y="204"/>
                  </a:lnTo>
                  <a:lnTo>
                    <a:pt x="128" y="207"/>
                  </a:lnTo>
                  <a:lnTo>
                    <a:pt x="117" y="211"/>
                  </a:lnTo>
                  <a:lnTo>
                    <a:pt x="106" y="219"/>
                  </a:lnTo>
                  <a:lnTo>
                    <a:pt x="97" y="231"/>
                  </a:lnTo>
                  <a:lnTo>
                    <a:pt x="89" y="247"/>
                  </a:lnTo>
                  <a:lnTo>
                    <a:pt x="82" y="267"/>
                  </a:lnTo>
                  <a:lnTo>
                    <a:pt x="82" y="84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3087" name="Freeform 15"/>
            <p:cNvSpPr>
              <a:spLocks/>
            </p:cNvSpPr>
            <p:nvPr/>
          </p:nvSpPr>
          <p:spPr bwMode="gray">
            <a:xfrm>
              <a:off x="2514" y="379"/>
              <a:ext cx="92" cy="210"/>
            </a:xfrm>
            <a:custGeom>
              <a:avLst/>
              <a:gdLst/>
              <a:ahLst/>
              <a:cxnLst>
                <a:cxn ang="0">
                  <a:pos x="43" y="162"/>
                </a:cxn>
                <a:cxn ang="0">
                  <a:pos x="36" y="160"/>
                </a:cxn>
                <a:cxn ang="0">
                  <a:pos x="23" y="155"/>
                </a:cxn>
                <a:cxn ang="0">
                  <a:pos x="12" y="141"/>
                </a:cxn>
                <a:cxn ang="0">
                  <a:pos x="12" y="129"/>
                </a:cxn>
                <a:cxn ang="0">
                  <a:pos x="23" y="132"/>
                </a:cxn>
                <a:cxn ang="0">
                  <a:pos x="38" y="145"/>
                </a:cxn>
                <a:cxn ang="0">
                  <a:pos x="43" y="108"/>
                </a:cxn>
                <a:cxn ang="0">
                  <a:pos x="35" y="106"/>
                </a:cxn>
                <a:cxn ang="0">
                  <a:pos x="20" y="101"/>
                </a:cxn>
                <a:cxn ang="0">
                  <a:pos x="7" y="83"/>
                </a:cxn>
                <a:cxn ang="0">
                  <a:pos x="7" y="70"/>
                </a:cxn>
                <a:cxn ang="0">
                  <a:pos x="17" y="71"/>
                </a:cxn>
                <a:cxn ang="0">
                  <a:pos x="31" y="81"/>
                </a:cxn>
                <a:cxn ang="0">
                  <a:pos x="43" y="105"/>
                </a:cxn>
                <a:cxn ang="0">
                  <a:pos x="40" y="43"/>
                </a:cxn>
                <a:cxn ang="0">
                  <a:pos x="26" y="39"/>
                </a:cxn>
                <a:cxn ang="0">
                  <a:pos x="8" y="27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23" y="5"/>
                </a:cxn>
                <a:cxn ang="0">
                  <a:pos x="39" y="23"/>
                </a:cxn>
                <a:cxn ang="0">
                  <a:pos x="46" y="38"/>
                </a:cxn>
                <a:cxn ang="0">
                  <a:pos x="51" y="24"/>
                </a:cxn>
                <a:cxn ang="0">
                  <a:pos x="66" y="8"/>
                </a:cxn>
                <a:cxn ang="0">
                  <a:pos x="92" y="0"/>
                </a:cxn>
                <a:cxn ang="0">
                  <a:pos x="90" y="8"/>
                </a:cxn>
                <a:cxn ang="0">
                  <a:pos x="82" y="25"/>
                </a:cxn>
                <a:cxn ang="0">
                  <a:pos x="63" y="40"/>
                </a:cxn>
                <a:cxn ang="0">
                  <a:pos x="49" y="124"/>
                </a:cxn>
                <a:cxn ang="0">
                  <a:pos x="50" y="116"/>
                </a:cxn>
                <a:cxn ang="0">
                  <a:pos x="59" y="100"/>
                </a:cxn>
                <a:cxn ang="0">
                  <a:pos x="81" y="92"/>
                </a:cxn>
                <a:cxn ang="0">
                  <a:pos x="80" y="98"/>
                </a:cxn>
                <a:cxn ang="0">
                  <a:pos x="73" y="114"/>
                </a:cxn>
                <a:cxn ang="0">
                  <a:pos x="59" y="127"/>
                </a:cxn>
                <a:cxn ang="0">
                  <a:pos x="49" y="210"/>
                </a:cxn>
              </a:cxnLst>
              <a:rect l="0" t="0" r="r" b="b"/>
              <a:pathLst>
                <a:path w="92" h="210">
                  <a:moveTo>
                    <a:pt x="43" y="210"/>
                  </a:moveTo>
                  <a:lnTo>
                    <a:pt x="43" y="162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0" y="159"/>
                  </a:lnTo>
                  <a:lnTo>
                    <a:pt x="23" y="155"/>
                  </a:lnTo>
                  <a:lnTo>
                    <a:pt x="16" y="150"/>
                  </a:lnTo>
                  <a:lnTo>
                    <a:pt x="12" y="141"/>
                  </a:lnTo>
                  <a:lnTo>
                    <a:pt x="11" y="129"/>
                  </a:lnTo>
                  <a:lnTo>
                    <a:pt x="12" y="129"/>
                  </a:lnTo>
                  <a:lnTo>
                    <a:pt x="16" y="129"/>
                  </a:lnTo>
                  <a:lnTo>
                    <a:pt x="23" y="132"/>
                  </a:lnTo>
                  <a:lnTo>
                    <a:pt x="31" y="137"/>
                  </a:lnTo>
                  <a:lnTo>
                    <a:pt x="38" y="145"/>
                  </a:lnTo>
                  <a:lnTo>
                    <a:pt x="43" y="159"/>
                  </a:lnTo>
                  <a:lnTo>
                    <a:pt x="43" y="108"/>
                  </a:lnTo>
                  <a:lnTo>
                    <a:pt x="40" y="108"/>
                  </a:lnTo>
                  <a:lnTo>
                    <a:pt x="35" y="106"/>
                  </a:lnTo>
                  <a:lnTo>
                    <a:pt x="28" y="105"/>
                  </a:lnTo>
                  <a:lnTo>
                    <a:pt x="20" y="101"/>
                  </a:lnTo>
                  <a:lnTo>
                    <a:pt x="12" y="94"/>
                  </a:lnTo>
                  <a:lnTo>
                    <a:pt x="7" y="83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11" y="70"/>
                  </a:lnTo>
                  <a:lnTo>
                    <a:pt x="17" y="71"/>
                  </a:lnTo>
                  <a:lnTo>
                    <a:pt x="24" y="74"/>
                  </a:lnTo>
                  <a:lnTo>
                    <a:pt x="31" y="81"/>
                  </a:lnTo>
                  <a:lnTo>
                    <a:pt x="38" y="90"/>
                  </a:lnTo>
                  <a:lnTo>
                    <a:pt x="43" y="105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34" y="42"/>
                  </a:lnTo>
                  <a:lnTo>
                    <a:pt x="26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1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23" y="5"/>
                  </a:lnTo>
                  <a:lnTo>
                    <a:pt x="31" y="12"/>
                  </a:lnTo>
                  <a:lnTo>
                    <a:pt x="39" y="23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9" y="32"/>
                  </a:lnTo>
                  <a:lnTo>
                    <a:pt x="51" y="24"/>
                  </a:lnTo>
                  <a:lnTo>
                    <a:pt x="58" y="15"/>
                  </a:lnTo>
                  <a:lnTo>
                    <a:pt x="66" y="8"/>
                  </a:lnTo>
                  <a:lnTo>
                    <a:pt x="77" y="1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0" y="8"/>
                  </a:lnTo>
                  <a:lnTo>
                    <a:pt x="88" y="16"/>
                  </a:lnTo>
                  <a:lnTo>
                    <a:pt x="82" y="25"/>
                  </a:lnTo>
                  <a:lnTo>
                    <a:pt x="74" y="34"/>
                  </a:lnTo>
                  <a:lnTo>
                    <a:pt x="63" y="40"/>
                  </a:lnTo>
                  <a:lnTo>
                    <a:pt x="49" y="43"/>
                  </a:lnTo>
                  <a:lnTo>
                    <a:pt x="49" y="124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3" y="108"/>
                  </a:lnTo>
                  <a:lnTo>
                    <a:pt x="59" y="100"/>
                  </a:lnTo>
                  <a:lnTo>
                    <a:pt x="67" y="94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0" y="98"/>
                  </a:lnTo>
                  <a:lnTo>
                    <a:pt x="77" y="106"/>
                  </a:lnTo>
                  <a:lnTo>
                    <a:pt x="73" y="114"/>
                  </a:lnTo>
                  <a:lnTo>
                    <a:pt x="67" y="121"/>
                  </a:lnTo>
                  <a:lnTo>
                    <a:pt x="59" y="127"/>
                  </a:lnTo>
                  <a:lnTo>
                    <a:pt x="49" y="129"/>
                  </a:lnTo>
                  <a:lnTo>
                    <a:pt x="49" y="210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3088" name="Freeform 16"/>
            <p:cNvSpPr>
              <a:spLocks/>
            </p:cNvSpPr>
            <p:nvPr/>
          </p:nvSpPr>
          <p:spPr bwMode="gray">
            <a:xfrm>
              <a:off x="1566" y="297"/>
              <a:ext cx="128" cy="292"/>
            </a:xfrm>
            <a:custGeom>
              <a:avLst/>
              <a:gdLst/>
              <a:ahLst/>
              <a:cxnLst>
                <a:cxn ang="0">
                  <a:pos x="61" y="225"/>
                </a:cxn>
                <a:cxn ang="0">
                  <a:pos x="54" y="225"/>
                </a:cxn>
                <a:cxn ang="0">
                  <a:pos x="38" y="219"/>
                </a:cxn>
                <a:cxn ang="0">
                  <a:pos x="23" y="206"/>
                </a:cxn>
                <a:cxn ang="0">
                  <a:pos x="15" y="180"/>
                </a:cxn>
                <a:cxn ang="0">
                  <a:pos x="23" y="180"/>
                </a:cxn>
                <a:cxn ang="0">
                  <a:pos x="38" y="186"/>
                </a:cxn>
                <a:cxn ang="0">
                  <a:pos x="54" y="205"/>
                </a:cxn>
                <a:cxn ang="0">
                  <a:pos x="61" y="151"/>
                </a:cxn>
                <a:cxn ang="0">
                  <a:pos x="52" y="149"/>
                </a:cxn>
                <a:cxn ang="0">
                  <a:pos x="34" y="144"/>
                </a:cxn>
                <a:cxn ang="0">
                  <a:pos x="16" y="128"/>
                </a:cxn>
                <a:cxn ang="0">
                  <a:pos x="8" y="98"/>
                </a:cxn>
                <a:cxn ang="0">
                  <a:pos x="15" y="97"/>
                </a:cxn>
                <a:cxn ang="0">
                  <a:pos x="29" y="101"/>
                </a:cxn>
                <a:cxn ang="0">
                  <a:pos x="47" y="116"/>
                </a:cxn>
                <a:cxn ang="0">
                  <a:pos x="61" y="147"/>
                </a:cxn>
                <a:cxn ang="0">
                  <a:pos x="58" y="60"/>
                </a:cxn>
                <a:cxn ang="0">
                  <a:pos x="44" y="58"/>
                </a:cxn>
                <a:cxn ang="0">
                  <a:pos x="25" y="50"/>
                </a:cxn>
                <a:cxn ang="0">
                  <a:pos x="8" y="3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27" y="5"/>
                </a:cxn>
                <a:cxn ang="0">
                  <a:pos x="48" y="21"/>
                </a:cxn>
                <a:cxn ang="0">
                  <a:pos x="65" y="56"/>
                </a:cxn>
                <a:cxn ang="0">
                  <a:pos x="66" y="48"/>
                </a:cxn>
                <a:cxn ang="0">
                  <a:pos x="77" y="28"/>
                </a:cxn>
                <a:cxn ang="0">
                  <a:pos x="96" y="9"/>
                </a:cxn>
                <a:cxn ang="0">
                  <a:pos x="128" y="0"/>
                </a:cxn>
                <a:cxn ang="0">
                  <a:pos x="127" y="9"/>
                </a:cxn>
                <a:cxn ang="0">
                  <a:pos x="119" y="31"/>
                </a:cxn>
                <a:cxn ang="0">
                  <a:pos x="101" y="51"/>
                </a:cxn>
                <a:cxn ang="0">
                  <a:pos x="67" y="60"/>
                </a:cxn>
                <a:cxn ang="0">
                  <a:pos x="69" y="170"/>
                </a:cxn>
                <a:cxn ang="0">
                  <a:pos x="73" y="155"/>
                </a:cxn>
                <a:cxn ang="0">
                  <a:pos x="86" y="136"/>
                </a:cxn>
                <a:cxn ang="0">
                  <a:pos x="113" y="128"/>
                </a:cxn>
                <a:cxn ang="0">
                  <a:pos x="112" y="136"/>
                </a:cxn>
                <a:cxn ang="0">
                  <a:pos x="105" y="153"/>
                </a:cxn>
                <a:cxn ang="0">
                  <a:pos x="92" y="172"/>
                </a:cxn>
                <a:cxn ang="0">
                  <a:pos x="67" y="180"/>
                </a:cxn>
                <a:cxn ang="0">
                  <a:pos x="61" y="292"/>
                </a:cxn>
              </a:cxnLst>
              <a:rect l="0" t="0" r="r" b="b"/>
              <a:pathLst>
                <a:path w="128" h="292">
                  <a:moveTo>
                    <a:pt x="61" y="292"/>
                  </a:moveTo>
                  <a:lnTo>
                    <a:pt x="61" y="225"/>
                  </a:lnTo>
                  <a:lnTo>
                    <a:pt x="58" y="225"/>
                  </a:lnTo>
                  <a:lnTo>
                    <a:pt x="54" y="225"/>
                  </a:lnTo>
                  <a:lnTo>
                    <a:pt x="46" y="222"/>
                  </a:lnTo>
                  <a:lnTo>
                    <a:pt x="38" y="219"/>
                  </a:lnTo>
                  <a:lnTo>
                    <a:pt x="29" y="214"/>
                  </a:lnTo>
                  <a:lnTo>
                    <a:pt x="23" y="206"/>
                  </a:lnTo>
                  <a:lnTo>
                    <a:pt x="17" y="195"/>
                  </a:lnTo>
                  <a:lnTo>
                    <a:pt x="15" y="180"/>
                  </a:lnTo>
                  <a:lnTo>
                    <a:pt x="17" y="180"/>
                  </a:lnTo>
                  <a:lnTo>
                    <a:pt x="23" y="180"/>
                  </a:lnTo>
                  <a:lnTo>
                    <a:pt x="29" y="182"/>
                  </a:lnTo>
                  <a:lnTo>
                    <a:pt x="38" y="186"/>
                  </a:lnTo>
                  <a:lnTo>
                    <a:pt x="47" y="194"/>
                  </a:lnTo>
                  <a:lnTo>
                    <a:pt x="54" y="205"/>
                  </a:lnTo>
                  <a:lnTo>
                    <a:pt x="61" y="221"/>
                  </a:lnTo>
                  <a:lnTo>
                    <a:pt x="61" y="151"/>
                  </a:lnTo>
                  <a:lnTo>
                    <a:pt x="58" y="149"/>
                  </a:lnTo>
                  <a:lnTo>
                    <a:pt x="52" y="149"/>
                  </a:lnTo>
                  <a:lnTo>
                    <a:pt x="44" y="147"/>
                  </a:lnTo>
                  <a:lnTo>
                    <a:pt x="34" y="144"/>
                  </a:lnTo>
                  <a:lnTo>
                    <a:pt x="24" y="137"/>
                  </a:lnTo>
                  <a:lnTo>
                    <a:pt x="16" y="128"/>
                  </a:lnTo>
                  <a:lnTo>
                    <a:pt x="11" y="114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5" y="97"/>
                  </a:lnTo>
                  <a:lnTo>
                    <a:pt x="21" y="98"/>
                  </a:lnTo>
                  <a:lnTo>
                    <a:pt x="29" y="101"/>
                  </a:lnTo>
                  <a:lnTo>
                    <a:pt x="39" y="106"/>
                  </a:lnTo>
                  <a:lnTo>
                    <a:pt x="47" y="116"/>
                  </a:lnTo>
                  <a:lnTo>
                    <a:pt x="55" y="128"/>
                  </a:lnTo>
                  <a:lnTo>
                    <a:pt x="61" y="147"/>
                  </a:lnTo>
                  <a:lnTo>
                    <a:pt x="61" y="60"/>
                  </a:lnTo>
                  <a:lnTo>
                    <a:pt x="58" y="60"/>
                  </a:lnTo>
                  <a:lnTo>
                    <a:pt x="52" y="59"/>
                  </a:lnTo>
                  <a:lnTo>
                    <a:pt x="44" y="58"/>
                  </a:lnTo>
                  <a:lnTo>
                    <a:pt x="35" y="55"/>
                  </a:lnTo>
                  <a:lnTo>
                    <a:pt x="25" y="50"/>
                  </a:lnTo>
                  <a:lnTo>
                    <a:pt x="16" y="43"/>
                  </a:lnTo>
                  <a:lnTo>
                    <a:pt x="8" y="3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7" y="5"/>
                  </a:lnTo>
                  <a:lnTo>
                    <a:pt x="38" y="10"/>
                  </a:lnTo>
                  <a:lnTo>
                    <a:pt x="48" y="21"/>
                  </a:lnTo>
                  <a:lnTo>
                    <a:pt x="56" y="36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6" y="48"/>
                  </a:lnTo>
                  <a:lnTo>
                    <a:pt x="70" y="39"/>
                  </a:lnTo>
                  <a:lnTo>
                    <a:pt x="77" y="28"/>
                  </a:lnTo>
                  <a:lnTo>
                    <a:pt x="85" y="19"/>
                  </a:lnTo>
                  <a:lnTo>
                    <a:pt x="96" y="9"/>
                  </a:lnTo>
                  <a:lnTo>
                    <a:pt x="110" y="2"/>
                  </a:lnTo>
                  <a:lnTo>
                    <a:pt x="128" y="0"/>
                  </a:lnTo>
                  <a:lnTo>
                    <a:pt x="128" y="2"/>
                  </a:lnTo>
                  <a:lnTo>
                    <a:pt x="127" y="9"/>
                  </a:lnTo>
                  <a:lnTo>
                    <a:pt x="124" y="19"/>
                  </a:lnTo>
                  <a:lnTo>
                    <a:pt x="119" y="31"/>
                  </a:lnTo>
                  <a:lnTo>
                    <a:pt x="112" y="41"/>
                  </a:lnTo>
                  <a:lnTo>
                    <a:pt x="101" y="51"/>
                  </a:lnTo>
                  <a:lnTo>
                    <a:pt x="86" y="58"/>
                  </a:lnTo>
                  <a:lnTo>
                    <a:pt x="67" y="60"/>
                  </a:lnTo>
                  <a:lnTo>
                    <a:pt x="67" y="172"/>
                  </a:lnTo>
                  <a:lnTo>
                    <a:pt x="69" y="170"/>
                  </a:lnTo>
                  <a:lnTo>
                    <a:pt x="70" y="164"/>
                  </a:lnTo>
                  <a:lnTo>
                    <a:pt x="73" y="155"/>
                  </a:lnTo>
                  <a:lnTo>
                    <a:pt x="78" y="145"/>
                  </a:lnTo>
                  <a:lnTo>
                    <a:pt x="86" y="136"/>
                  </a:lnTo>
                  <a:lnTo>
                    <a:pt x="97" y="130"/>
                  </a:lnTo>
                  <a:lnTo>
                    <a:pt x="113" y="128"/>
                  </a:lnTo>
                  <a:lnTo>
                    <a:pt x="113" y="130"/>
                  </a:lnTo>
                  <a:lnTo>
                    <a:pt x="112" y="136"/>
                  </a:lnTo>
                  <a:lnTo>
                    <a:pt x="109" y="144"/>
                  </a:lnTo>
                  <a:lnTo>
                    <a:pt x="105" y="153"/>
                  </a:lnTo>
                  <a:lnTo>
                    <a:pt x="100" y="163"/>
                  </a:lnTo>
                  <a:lnTo>
                    <a:pt x="92" y="172"/>
                  </a:lnTo>
                  <a:lnTo>
                    <a:pt x="82" y="178"/>
                  </a:lnTo>
                  <a:lnTo>
                    <a:pt x="67" y="180"/>
                  </a:lnTo>
                  <a:lnTo>
                    <a:pt x="67" y="292"/>
                  </a:lnTo>
                  <a:lnTo>
                    <a:pt x="61" y="29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3089" name="Freeform 17"/>
            <p:cNvSpPr>
              <a:spLocks/>
            </p:cNvSpPr>
            <p:nvPr/>
          </p:nvSpPr>
          <p:spPr bwMode="gray">
            <a:xfrm>
              <a:off x="2596" y="332"/>
              <a:ext cx="68" cy="257"/>
            </a:xfrm>
            <a:custGeom>
              <a:avLst/>
              <a:gdLst/>
              <a:ahLst/>
              <a:cxnLst>
                <a:cxn ang="0">
                  <a:pos x="31" y="164"/>
                </a:cxn>
                <a:cxn ang="0">
                  <a:pos x="23" y="163"/>
                </a:cxn>
                <a:cxn ang="0">
                  <a:pos x="8" y="155"/>
                </a:cxn>
                <a:cxn ang="0">
                  <a:pos x="0" y="132"/>
                </a:cxn>
                <a:cxn ang="0">
                  <a:pos x="7" y="132"/>
                </a:cxn>
                <a:cxn ang="0">
                  <a:pos x="22" y="139"/>
                </a:cxn>
                <a:cxn ang="0">
                  <a:pos x="31" y="160"/>
                </a:cxn>
                <a:cxn ang="0">
                  <a:pos x="29" y="101"/>
                </a:cxn>
                <a:cxn ang="0">
                  <a:pos x="16" y="97"/>
                </a:cxn>
                <a:cxn ang="0">
                  <a:pos x="3" y="83"/>
                </a:cxn>
                <a:cxn ang="0">
                  <a:pos x="3" y="70"/>
                </a:cxn>
                <a:cxn ang="0">
                  <a:pos x="15" y="74"/>
                </a:cxn>
                <a:cxn ang="0">
                  <a:pos x="27" y="86"/>
                </a:cxn>
                <a:cxn ang="0">
                  <a:pos x="31" y="31"/>
                </a:cxn>
                <a:cxn ang="0">
                  <a:pos x="33" y="23"/>
                </a:cxn>
                <a:cxn ang="0">
                  <a:pos x="41" y="8"/>
                </a:cxn>
                <a:cxn ang="0">
                  <a:pos x="62" y="0"/>
                </a:cxn>
                <a:cxn ang="0">
                  <a:pos x="61" y="8"/>
                </a:cxn>
                <a:cxn ang="0">
                  <a:pos x="53" y="23"/>
                </a:cxn>
                <a:cxn ang="0">
                  <a:pos x="35" y="31"/>
                </a:cxn>
                <a:cxn ang="0">
                  <a:pos x="35" y="75"/>
                </a:cxn>
                <a:cxn ang="0">
                  <a:pos x="39" y="62"/>
                </a:cxn>
                <a:cxn ang="0">
                  <a:pos x="54" y="48"/>
                </a:cxn>
                <a:cxn ang="0">
                  <a:pos x="68" y="48"/>
                </a:cxn>
                <a:cxn ang="0">
                  <a:pos x="66" y="59"/>
                </a:cxn>
                <a:cxn ang="0">
                  <a:pos x="58" y="72"/>
                </a:cxn>
                <a:cxn ang="0">
                  <a:pos x="35" y="82"/>
                </a:cxn>
                <a:cxn ang="0">
                  <a:pos x="35" y="143"/>
                </a:cxn>
                <a:cxn ang="0">
                  <a:pos x="38" y="132"/>
                </a:cxn>
                <a:cxn ang="0">
                  <a:pos x="49" y="122"/>
                </a:cxn>
                <a:cxn ang="0">
                  <a:pos x="60" y="122"/>
                </a:cxn>
                <a:cxn ang="0">
                  <a:pos x="58" y="133"/>
                </a:cxn>
                <a:cxn ang="0">
                  <a:pos x="47" y="144"/>
                </a:cxn>
                <a:cxn ang="0">
                  <a:pos x="35" y="257"/>
                </a:cxn>
              </a:cxnLst>
              <a:rect l="0" t="0" r="r" b="b"/>
              <a:pathLst>
                <a:path w="68" h="257">
                  <a:moveTo>
                    <a:pt x="31" y="257"/>
                  </a:moveTo>
                  <a:lnTo>
                    <a:pt x="31" y="164"/>
                  </a:lnTo>
                  <a:lnTo>
                    <a:pt x="29" y="163"/>
                  </a:lnTo>
                  <a:lnTo>
                    <a:pt x="23" y="163"/>
                  </a:lnTo>
                  <a:lnTo>
                    <a:pt x="16" y="160"/>
                  </a:lnTo>
                  <a:lnTo>
                    <a:pt x="8" y="155"/>
                  </a:lnTo>
                  <a:lnTo>
                    <a:pt x="3" y="145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7" y="132"/>
                  </a:lnTo>
                  <a:lnTo>
                    <a:pt x="15" y="135"/>
                  </a:lnTo>
                  <a:lnTo>
                    <a:pt x="22" y="139"/>
                  </a:lnTo>
                  <a:lnTo>
                    <a:pt x="27" y="147"/>
                  </a:lnTo>
                  <a:lnTo>
                    <a:pt x="31" y="160"/>
                  </a:lnTo>
                  <a:lnTo>
                    <a:pt x="31" y="101"/>
                  </a:lnTo>
                  <a:lnTo>
                    <a:pt x="29" y="101"/>
                  </a:lnTo>
                  <a:lnTo>
                    <a:pt x="23" y="99"/>
                  </a:lnTo>
                  <a:lnTo>
                    <a:pt x="16" y="97"/>
                  </a:lnTo>
                  <a:lnTo>
                    <a:pt x="8" y="91"/>
                  </a:lnTo>
                  <a:lnTo>
                    <a:pt x="3" y="83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7" y="71"/>
                  </a:lnTo>
                  <a:lnTo>
                    <a:pt x="15" y="74"/>
                  </a:lnTo>
                  <a:lnTo>
                    <a:pt x="22" y="78"/>
                  </a:lnTo>
                  <a:lnTo>
                    <a:pt x="27" y="86"/>
                  </a:lnTo>
                  <a:lnTo>
                    <a:pt x="31" y="97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3" y="23"/>
                  </a:lnTo>
                  <a:lnTo>
                    <a:pt x="35" y="15"/>
                  </a:lnTo>
                  <a:lnTo>
                    <a:pt x="41" y="8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1" y="8"/>
                  </a:lnTo>
                  <a:lnTo>
                    <a:pt x="58" y="15"/>
                  </a:lnTo>
                  <a:lnTo>
                    <a:pt x="53" y="23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35" y="78"/>
                  </a:lnTo>
                  <a:lnTo>
                    <a:pt x="35" y="75"/>
                  </a:lnTo>
                  <a:lnTo>
                    <a:pt x="37" y="70"/>
                  </a:lnTo>
                  <a:lnTo>
                    <a:pt x="39" y="62"/>
                  </a:lnTo>
                  <a:lnTo>
                    <a:pt x="45" y="55"/>
                  </a:lnTo>
                  <a:lnTo>
                    <a:pt x="54" y="48"/>
                  </a:lnTo>
                  <a:lnTo>
                    <a:pt x="66" y="47"/>
                  </a:lnTo>
                  <a:lnTo>
                    <a:pt x="68" y="48"/>
                  </a:lnTo>
                  <a:lnTo>
                    <a:pt x="68" y="52"/>
                  </a:lnTo>
                  <a:lnTo>
                    <a:pt x="66" y="59"/>
                  </a:lnTo>
                  <a:lnTo>
                    <a:pt x="64" y="66"/>
                  </a:lnTo>
                  <a:lnTo>
                    <a:pt x="58" y="72"/>
                  </a:lnTo>
                  <a:lnTo>
                    <a:pt x="50" y="78"/>
                  </a:lnTo>
                  <a:lnTo>
                    <a:pt x="35" y="82"/>
                  </a:lnTo>
                  <a:lnTo>
                    <a:pt x="35" y="144"/>
                  </a:lnTo>
                  <a:lnTo>
                    <a:pt x="35" y="143"/>
                  </a:lnTo>
                  <a:lnTo>
                    <a:pt x="37" y="139"/>
                  </a:lnTo>
                  <a:lnTo>
                    <a:pt x="38" y="132"/>
                  </a:lnTo>
                  <a:lnTo>
                    <a:pt x="42" y="126"/>
                  </a:lnTo>
                  <a:lnTo>
                    <a:pt x="49" y="122"/>
                  </a:lnTo>
                  <a:lnTo>
                    <a:pt x="58" y="121"/>
                  </a:lnTo>
                  <a:lnTo>
                    <a:pt x="60" y="122"/>
                  </a:lnTo>
                  <a:lnTo>
                    <a:pt x="60" y="126"/>
                  </a:lnTo>
                  <a:lnTo>
                    <a:pt x="58" y="133"/>
                  </a:lnTo>
                  <a:lnTo>
                    <a:pt x="56" y="139"/>
                  </a:lnTo>
                  <a:lnTo>
                    <a:pt x="47" y="144"/>
                  </a:lnTo>
                  <a:lnTo>
                    <a:pt x="35" y="148"/>
                  </a:lnTo>
                  <a:lnTo>
                    <a:pt x="35" y="257"/>
                  </a:lnTo>
                  <a:lnTo>
                    <a:pt x="31" y="25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3090" name="Freeform 18"/>
            <p:cNvSpPr>
              <a:spLocks/>
            </p:cNvSpPr>
            <p:nvPr/>
          </p:nvSpPr>
          <p:spPr bwMode="gray">
            <a:xfrm>
              <a:off x="1672" y="164"/>
              <a:ext cx="111" cy="425"/>
            </a:xfrm>
            <a:custGeom>
              <a:avLst/>
              <a:gdLst/>
              <a:ahLst/>
              <a:cxnLst>
                <a:cxn ang="0">
                  <a:pos x="52" y="272"/>
                </a:cxn>
                <a:cxn ang="0">
                  <a:pos x="44" y="270"/>
                </a:cxn>
                <a:cxn ang="0">
                  <a:pos x="26" y="265"/>
                </a:cxn>
                <a:cxn ang="0">
                  <a:pos x="8" y="249"/>
                </a:cxn>
                <a:cxn ang="0">
                  <a:pos x="0" y="219"/>
                </a:cxn>
                <a:cxn ang="0">
                  <a:pos x="8" y="219"/>
                </a:cxn>
                <a:cxn ang="0">
                  <a:pos x="25" y="223"/>
                </a:cxn>
                <a:cxn ang="0">
                  <a:pos x="41" y="235"/>
                </a:cxn>
                <a:cxn ang="0">
                  <a:pos x="52" y="265"/>
                </a:cxn>
                <a:cxn ang="0">
                  <a:pos x="50" y="168"/>
                </a:cxn>
                <a:cxn ang="0">
                  <a:pos x="35" y="165"/>
                </a:cxn>
                <a:cxn ang="0">
                  <a:pos x="17" y="156"/>
                </a:cxn>
                <a:cxn ang="0">
                  <a:pos x="3" y="134"/>
                </a:cxn>
                <a:cxn ang="0">
                  <a:pos x="3" y="116"/>
                </a:cxn>
                <a:cxn ang="0">
                  <a:pos x="19" y="120"/>
                </a:cxn>
                <a:cxn ang="0">
                  <a:pos x="39" y="133"/>
                </a:cxn>
                <a:cxn ang="0">
                  <a:pos x="52" y="161"/>
                </a:cxn>
                <a:cxn ang="0">
                  <a:pos x="53" y="50"/>
                </a:cxn>
                <a:cxn ang="0">
                  <a:pos x="54" y="36"/>
                </a:cxn>
                <a:cxn ang="0">
                  <a:pos x="65" y="17"/>
                </a:cxn>
                <a:cxn ang="0">
                  <a:pos x="87" y="3"/>
                </a:cxn>
                <a:cxn ang="0">
                  <a:pos x="103" y="3"/>
                </a:cxn>
                <a:cxn ang="0">
                  <a:pos x="99" y="21"/>
                </a:cxn>
                <a:cxn ang="0">
                  <a:pos x="84" y="42"/>
                </a:cxn>
                <a:cxn ang="0">
                  <a:pos x="58" y="52"/>
                </a:cxn>
                <a:cxn ang="0">
                  <a:pos x="58" y="127"/>
                </a:cxn>
                <a:cxn ang="0">
                  <a:pos x="61" y="112"/>
                </a:cxn>
                <a:cxn ang="0">
                  <a:pos x="72" y="94"/>
                </a:cxn>
                <a:cxn ang="0">
                  <a:pos x="93" y="80"/>
                </a:cxn>
                <a:cxn ang="0">
                  <a:pos x="111" y="80"/>
                </a:cxn>
                <a:cxn ang="0">
                  <a:pos x="111" y="91"/>
                </a:cxn>
                <a:cxn ang="0">
                  <a:pos x="107" y="108"/>
                </a:cxn>
                <a:cxn ang="0">
                  <a:pos x="91" y="126"/>
                </a:cxn>
                <a:cxn ang="0">
                  <a:pos x="58" y="135"/>
                </a:cxn>
                <a:cxn ang="0">
                  <a:pos x="58" y="236"/>
                </a:cxn>
                <a:cxn ang="0">
                  <a:pos x="61" y="223"/>
                </a:cxn>
                <a:cxn ang="0">
                  <a:pos x="73" y="208"/>
                </a:cxn>
                <a:cxn ang="0">
                  <a:pos x="97" y="200"/>
                </a:cxn>
                <a:cxn ang="0">
                  <a:pos x="99" y="207"/>
                </a:cxn>
                <a:cxn ang="0">
                  <a:pos x="97" y="220"/>
                </a:cxn>
                <a:cxn ang="0">
                  <a:pos x="87" y="235"/>
                </a:cxn>
                <a:cxn ang="0">
                  <a:pos x="58" y="245"/>
                </a:cxn>
                <a:cxn ang="0">
                  <a:pos x="52" y="425"/>
                </a:cxn>
              </a:cxnLst>
              <a:rect l="0" t="0" r="r" b="b"/>
              <a:pathLst>
                <a:path w="111" h="425">
                  <a:moveTo>
                    <a:pt x="52" y="425"/>
                  </a:moveTo>
                  <a:lnTo>
                    <a:pt x="52" y="272"/>
                  </a:lnTo>
                  <a:lnTo>
                    <a:pt x="50" y="270"/>
                  </a:lnTo>
                  <a:lnTo>
                    <a:pt x="44" y="270"/>
                  </a:lnTo>
                  <a:lnTo>
                    <a:pt x="35" y="269"/>
                  </a:lnTo>
                  <a:lnTo>
                    <a:pt x="26" y="265"/>
                  </a:lnTo>
                  <a:lnTo>
                    <a:pt x="17" y="258"/>
                  </a:lnTo>
                  <a:lnTo>
                    <a:pt x="8" y="249"/>
                  </a:lnTo>
                  <a:lnTo>
                    <a:pt x="3" y="236"/>
                  </a:lnTo>
                  <a:lnTo>
                    <a:pt x="0" y="219"/>
                  </a:lnTo>
                  <a:lnTo>
                    <a:pt x="3" y="219"/>
                  </a:lnTo>
                  <a:lnTo>
                    <a:pt x="8" y="219"/>
                  </a:lnTo>
                  <a:lnTo>
                    <a:pt x="15" y="220"/>
                  </a:lnTo>
                  <a:lnTo>
                    <a:pt x="25" y="223"/>
                  </a:lnTo>
                  <a:lnTo>
                    <a:pt x="33" y="227"/>
                  </a:lnTo>
                  <a:lnTo>
                    <a:pt x="41" y="235"/>
                  </a:lnTo>
                  <a:lnTo>
                    <a:pt x="48" y="247"/>
                  </a:lnTo>
                  <a:lnTo>
                    <a:pt x="52" y="265"/>
                  </a:lnTo>
                  <a:lnTo>
                    <a:pt x="52" y="168"/>
                  </a:lnTo>
                  <a:lnTo>
                    <a:pt x="50" y="168"/>
                  </a:lnTo>
                  <a:lnTo>
                    <a:pt x="44" y="168"/>
                  </a:lnTo>
                  <a:lnTo>
                    <a:pt x="35" y="165"/>
                  </a:lnTo>
                  <a:lnTo>
                    <a:pt x="26" y="161"/>
                  </a:lnTo>
                  <a:lnTo>
                    <a:pt x="17" y="156"/>
                  </a:lnTo>
                  <a:lnTo>
                    <a:pt x="8" y="146"/>
                  </a:lnTo>
                  <a:lnTo>
                    <a:pt x="3" y="134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10" y="118"/>
                  </a:lnTo>
                  <a:lnTo>
                    <a:pt x="19" y="120"/>
                  </a:lnTo>
                  <a:lnTo>
                    <a:pt x="29" y="125"/>
                  </a:lnTo>
                  <a:lnTo>
                    <a:pt x="39" y="133"/>
                  </a:lnTo>
                  <a:lnTo>
                    <a:pt x="48" y="145"/>
                  </a:lnTo>
                  <a:lnTo>
                    <a:pt x="52" y="161"/>
                  </a:lnTo>
                  <a:lnTo>
                    <a:pt x="52" y="52"/>
                  </a:lnTo>
                  <a:lnTo>
                    <a:pt x="53" y="50"/>
                  </a:lnTo>
                  <a:lnTo>
                    <a:pt x="53" y="44"/>
                  </a:lnTo>
                  <a:lnTo>
                    <a:pt x="54" y="36"/>
                  </a:lnTo>
                  <a:lnTo>
                    <a:pt x="58" y="26"/>
                  </a:lnTo>
                  <a:lnTo>
                    <a:pt x="65" y="17"/>
                  </a:lnTo>
                  <a:lnTo>
                    <a:pt x="75" y="9"/>
                  </a:lnTo>
                  <a:lnTo>
                    <a:pt x="87" y="3"/>
                  </a:lnTo>
                  <a:lnTo>
                    <a:pt x="104" y="0"/>
                  </a:lnTo>
                  <a:lnTo>
                    <a:pt x="103" y="3"/>
                  </a:lnTo>
                  <a:lnTo>
                    <a:pt x="102" y="11"/>
                  </a:lnTo>
                  <a:lnTo>
                    <a:pt x="99" y="21"/>
                  </a:lnTo>
                  <a:lnTo>
                    <a:pt x="92" y="32"/>
                  </a:lnTo>
                  <a:lnTo>
                    <a:pt x="84" y="42"/>
                  </a:lnTo>
                  <a:lnTo>
                    <a:pt x="73" y="49"/>
                  </a:lnTo>
                  <a:lnTo>
                    <a:pt x="58" y="52"/>
                  </a:lnTo>
                  <a:lnTo>
                    <a:pt x="58" y="130"/>
                  </a:lnTo>
                  <a:lnTo>
                    <a:pt x="58" y="127"/>
                  </a:lnTo>
                  <a:lnTo>
                    <a:pt x="60" y="122"/>
                  </a:lnTo>
                  <a:lnTo>
                    <a:pt x="61" y="112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80" y="85"/>
                  </a:lnTo>
                  <a:lnTo>
                    <a:pt x="93" y="80"/>
                  </a:lnTo>
                  <a:lnTo>
                    <a:pt x="110" y="77"/>
                  </a:lnTo>
                  <a:lnTo>
                    <a:pt x="111" y="80"/>
                  </a:lnTo>
                  <a:lnTo>
                    <a:pt x="111" y="84"/>
                  </a:lnTo>
                  <a:lnTo>
                    <a:pt x="111" y="91"/>
                  </a:lnTo>
                  <a:lnTo>
                    <a:pt x="110" y="100"/>
                  </a:lnTo>
                  <a:lnTo>
                    <a:pt x="107" y="108"/>
                  </a:lnTo>
                  <a:lnTo>
                    <a:pt x="100" y="118"/>
                  </a:lnTo>
                  <a:lnTo>
                    <a:pt x="91" y="126"/>
                  </a:lnTo>
                  <a:lnTo>
                    <a:pt x="77" y="133"/>
                  </a:lnTo>
                  <a:lnTo>
                    <a:pt x="58" y="135"/>
                  </a:lnTo>
                  <a:lnTo>
                    <a:pt x="58" y="239"/>
                  </a:lnTo>
                  <a:lnTo>
                    <a:pt x="58" y="236"/>
                  </a:lnTo>
                  <a:lnTo>
                    <a:pt x="60" y="231"/>
                  </a:lnTo>
                  <a:lnTo>
                    <a:pt x="61" y="223"/>
                  </a:lnTo>
                  <a:lnTo>
                    <a:pt x="66" y="215"/>
                  </a:lnTo>
                  <a:lnTo>
                    <a:pt x="73" y="208"/>
                  </a:lnTo>
                  <a:lnTo>
                    <a:pt x="83" y="203"/>
                  </a:lnTo>
                  <a:lnTo>
                    <a:pt x="97" y="200"/>
                  </a:lnTo>
                  <a:lnTo>
                    <a:pt x="97" y="201"/>
                  </a:lnTo>
                  <a:lnTo>
                    <a:pt x="99" y="207"/>
                  </a:lnTo>
                  <a:lnTo>
                    <a:pt x="99" y="212"/>
                  </a:lnTo>
                  <a:lnTo>
                    <a:pt x="97" y="220"/>
                  </a:lnTo>
                  <a:lnTo>
                    <a:pt x="93" y="228"/>
                  </a:lnTo>
                  <a:lnTo>
                    <a:pt x="87" y="235"/>
                  </a:lnTo>
                  <a:lnTo>
                    <a:pt x="75" y="242"/>
                  </a:lnTo>
                  <a:lnTo>
                    <a:pt x="58" y="245"/>
                  </a:lnTo>
                  <a:lnTo>
                    <a:pt x="58" y="425"/>
                  </a:lnTo>
                  <a:lnTo>
                    <a:pt x="52" y="425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3091" name="Freeform 19"/>
            <p:cNvSpPr>
              <a:spLocks/>
            </p:cNvSpPr>
            <p:nvPr/>
          </p:nvSpPr>
          <p:spPr bwMode="gray">
            <a:xfrm>
              <a:off x="2065" y="361"/>
              <a:ext cx="100" cy="228"/>
            </a:xfrm>
            <a:custGeom>
              <a:avLst/>
              <a:gdLst/>
              <a:ahLst/>
              <a:cxnLst>
                <a:cxn ang="0">
                  <a:pos x="52" y="176"/>
                </a:cxn>
                <a:cxn ang="0">
                  <a:pos x="59" y="176"/>
                </a:cxn>
                <a:cxn ang="0">
                  <a:pos x="74" y="169"/>
                </a:cxn>
                <a:cxn ang="0">
                  <a:pos x="86" y="154"/>
                </a:cxn>
                <a:cxn ang="0">
                  <a:pos x="86" y="141"/>
                </a:cxn>
                <a:cxn ang="0">
                  <a:pos x="74" y="143"/>
                </a:cxn>
                <a:cxn ang="0">
                  <a:pos x="58" y="158"/>
                </a:cxn>
                <a:cxn ang="0">
                  <a:pos x="52" y="118"/>
                </a:cxn>
                <a:cxn ang="0">
                  <a:pos x="61" y="116"/>
                </a:cxn>
                <a:cxn ang="0">
                  <a:pos x="78" y="110"/>
                </a:cxn>
                <a:cxn ang="0">
                  <a:pos x="92" y="92"/>
                </a:cxn>
                <a:cxn ang="0">
                  <a:pos x="92" y="77"/>
                </a:cxn>
                <a:cxn ang="0">
                  <a:pos x="81" y="79"/>
                </a:cxn>
                <a:cxn ang="0">
                  <a:pos x="65" y="88"/>
                </a:cxn>
                <a:cxn ang="0">
                  <a:pos x="52" y="115"/>
                </a:cxn>
                <a:cxn ang="0">
                  <a:pos x="55" y="48"/>
                </a:cxn>
                <a:cxn ang="0">
                  <a:pos x="67" y="45"/>
                </a:cxn>
                <a:cxn ang="0">
                  <a:pos x="85" y="37"/>
                </a:cxn>
                <a:cxn ang="0">
                  <a:pos x="97" y="17"/>
                </a:cxn>
                <a:cxn ang="0">
                  <a:pos x="97" y="0"/>
                </a:cxn>
                <a:cxn ang="0">
                  <a:pos x="83" y="3"/>
                </a:cxn>
                <a:cxn ang="0">
                  <a:pos x="65" y="14"/>
                </a:cxn>
                <a:cxn ang="0">
                  <a:pos x="50" y="45"/>
                </a:cxn>
                <a:cxn ang="0">
                  <a:pos x="47" y="35"/>
                </a:cxn>
                <a:cxn ang="0">
                  <a:pos x="38" y="18"/>
                </a:cxn>
                <a:cxn ang="0">
                  <a:pos x="16" y="3"/>
                </a:cxn>
                <a:cxn ang="0">
                  <a:pos x="1" y="3"/>
                </a:cxn>
                <a:cxn ang="0">
                  <a:pos x="5" y="19"/>
                </a:cxn>
                <a:cxn ang="0">
                  <a:pos x="19" y="38"/>
                </a:cxn>
                <a:cxn ang="0">
                  <a:pos x="47" y="48"/>
                </a:cxn>
                <a:cxn ang="0">
                  <a:pos x="47" y="132"/>
                </a:cxn>
                <a:cxn ang="0">
                  <a:pos x="42" y="118"/>
                </a:cxn>
                <a:cxn ang="0">
                  <a:pos x="25" y="103"/>
                </a:cxn>
                <a:cxn ang="0">
                  <a:pos x="12" y="103"/>
                </a:cxn>
                <a:cxn ang="0">
                  <a:pos x="16" y="116"/>
                </a:cxn>
                <a:cxn ang="0">
                  <a:pos x="25" y="132"/>
                </a:cxn>
                <a:cxn ang="0">
                  <a:pos x="47" y="141"/>
                </a:cxn>
                <a:cxn ang="0">
                  <a:pos x="52" y="228"/>
                </a:cxn>
              </a:cxnLst>
              <a:rect l="0" t="0" r="r" b="b"/>
              <a:pathLst>
                <a:path w="100" h="228">
                  <a:moveTo>
                    <a:pt x="52" y="228"/>
                  </a:moveTo>
                  <a:lnTo>
                    <a:pt x="52" y="176"/>
                  </a:lnTo>
                  <a:lnTo>
                    <a:pt x="55" y="176"/>
                  </a:lnTo>
                  <a:lnTo>
                    <a:pt x="59" y="176"/>
                  </a:lnTo>
                  <a:lnTo>
                    <a:pt x="67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6" y="154"/>
                  </a:lnTo>
                  <a:lnTo>
                    <a:pt x="88" y="141"/>
                  </a:lnTo>
                  <a:lnTo>
                    <a:pt x="86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58" y="158"/>
                  </a:lnTo>
                  <a:lnTo>
                    <a:pt x="52" y="173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6" y="103"/>
                  </a:lnTo>
                  <a:lnTo>
                    <a:pt x="92" y="92"/>
                  </a:lnTo>
                  <a:lnTo>
                    <a:pt x="94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2" y="115"/>
                  </a:lnTo>
                  <a:lnTo>
                    <a:pt x="52" y="48"/>
                  </a:lnTo>
                  <a:lnTo>
                    <a:pt x="55" y="48"/>
                  </a:lnTo>
                  <a:lnTo>
                    <a:pt x="61" y="48"/>
                  </a:lnTo>
                  <a:lnTo>
                    <a:pt x="67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2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3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6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8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10"/>
                  </a:lnTo>
                  <a:lnTo>
                    <a:pt x="5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5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3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5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2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3092" name="Freeform 20"/>
            <p:cNvSpPr>
              <a:spLocks/>
            </p:cNvSpPr>
            <p:nvPr/>
          </p:nvSpPr>
          <p:spPr bwMode="gray">
            <a:xfrm>
              <a:off x="2921" y="361"/>
              <a:ext cx="100" cy="228"/>
            </a:xfrm>
            <a:custGeom>
              <a:avLst/>
              <a:gdLst/>
              <a:ahLst/>
              <a:cxnLst>
                <a:cxn ang="0">
                  <a:pos x="53" y="176"/>
                </a:cxn>
                <a:cxn ang="0">
                  <a:pos x="60" y="176"/>
                </a:cxn>
                <a:cxn ang="0">
                  <a:pos x="74" y="169"/>
                </a:cxn>
                <a:cxn ang="0">
                  <a:pos x="87" y="154"/>
                </a:cxn>
                <a:cxn ang="0">
                  <a:pos x="87" y="141"/>
                </a:cxn>
                <a:cxn ang="0">
                  <a:pos x="74" y="143"/>
                </a:cxn>
                <a:cxn ang="0">
                  <a:pos x="60" y="158"/>
                </a:cxn>
                <a:cxn ang="0">
                  <a:pos x="53" y="118"/>
                </a:cxn>
                <a:cxn ang="0">
                  <a:pos x="61" y="116"/>
                </a:cxn>
                <a:cxn ang="0">
                  <a:pos x="78" y="110"/>
                </a:cxn>
                <a:cxn ang="0">
                  <a:pos x="92" y="92"/>
                </a:cxn>
                <a:cxn ang="0">
                  <a:pos x="92" y="77"/>
                </a:cxn>
                <a:cxn ang="0">
                  <a:pos x="81" y="79"/>
                </a:cxn>
                <a:cxn ang="0">
                  <a:pos x="65" y="88"/>
                </a:cxn>
                <a:cxn ang="0">
                  <a:pos x="53" y="115"/>
                </a:cxn>
                <a:cxn ang="0">
                  <a:pos x="56" y="48"/>
                </a:cxn>
                <a:cxn ang="0">
                  <a:pos x="68" y="45"/>
                </a:cxn>
                <a:cxn ang="0">
                  <a:pos x="85" y="37"/>
                </a:cxn>
                <a:cxn ang="0">
                  <a:pos x="97" y="17"/>
                </a:cxn>
                <a:cxn ang="0">
                  <a:pos x="97" y="0"/>
                </a:cxn>
                <a:cxn ang="0">
                  <a:pos x="84" y="3"/>
                </a:cxn>
                <a:cxn ang="0">
                  <a:pos x="65" y="14"/>
                </a:cxn>
                <a:cxn ang="0">
                  <a:pos x="50" y="45"/>
                </a:cxn>
                <a:cxn ang="0">
                  <a:pos x="47" y="35"/>
                </a:cxn>
                <a:cxn ang="0">
                  <a:pos x="38" y="18"/>
                </a:cxn>
                <a:cxn ang="0">
                  <a:pos x="16" y="3"/>
                </a:cxn>
                <a:cxn ang="0">
                  <a:pos x="2" y="3"/>
                </a:cxn>
                <a:cxn ang="0">
                  <a:pos x="6" y="19"/>
                </a:cxn>
                <a:cxn ang="0">
                  <a:pos x="19" y="38"/>
                </a:cxn>
                <a:cxn ang="0">
                  <a:pos x="47" y="48"/>
                </a:cxn>
                <a:cxn ang="0">
                  <a:pos x="47" y="132"/>
                </a:cxn>
                <a:cxn ang="0">
                  <a:pos x="42" y="118"/>
                </a:cxn>
                <a:cxn ang="0">
                  <a:pos x="26" y="103"/>
                </a:cxn>
                <a:cxn ang="0">
                  <a:pos x="12" y="103"/>
                </a:cxn>
                <a:cxn ang="0">
                  <a:pos x="16" y="116"/>
                </a:cxn>
                <a:cxn ang="0">
                  <a:pos x="26" y="132"/>
                </a:cxn>
                <a:cxn ang="0">
                  <a:pos x="47" y="141"/>
                </a:cxn>
                <a:cxn ang="0">
                  <a:pos x="53" y="228"/>
                </a:cxn>
              </a:cxnLst>
              <a:rect l="0" t="0" r="r" b="b"/>
              <a:pathLst>
                <a:path w="100" h="228">
                  <a:moveTo>
                    <a:pt x="53" y="228"/>
                  </a:moveTo>
                  <a:lnTo>
                    <a:pt x="53" y="176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68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7" y="154"/>
                  </a:lnTo>
                  <a:lnTo>
                    <a:pt x="88" y="141"/>
                  </a:lnTo>
                  <a:lnTo>
                    <a:pt x="87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60" y="158"/>
                  </a:lnTo>
                  <a:lnTo>
                    <a:pt x="53" y="173"/>
                  </a:lnTo>
                  <a:lnTo>
                    <a:pt x="53" y="118"/>
                  </a:lnTo>
                  <a:lnTo>
                    <a:pt x="56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7" y="103"/>
                  </a:lnTo>
                  <a:lnTo>
                    <a:pt x="92" y="92"/>
                  </a:lnTo>
                  <a:lnTo>
                    <a:pt x="95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3" y="115"/>
                  </a:lnTo>
                  <a:lnTo>
                    <a:pt x="53" y="48"/>
                  </a:lnTo>
                  <a:lnTo>
                    <a:pt x="56" y="48"/>
                  </a:lnTo>
                  <a:lnTo>
                    <a:pt x="61" y="48"/>
                  </a:lnTo>
                  <a:lnTo>
                    <a:pt x="68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3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7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9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10"/>
                  </a:lnTo>
                  <a:lnTo>
                    <a:pt x="6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6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6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3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3093" name="Freeform 21"/>
            <p:cNvSpPr>
              <a:spLocks/>
            </p:cNvSpPr>
            <p:nvPr/>
          </p:nvSpPr>
          <p:spPr bwMode="gray">
            <a:xfrm>
              <a:off x="2273" y="187"/>
              <a:ext cx="175" cy="402"/>
            </a:xfrm>
            <a:custGeom>
              <a:avLst/>
              <a:gdLst/>
              <a:ahLst/>
              <a:cxnLst>
                <a:cxn ang="0">
                  <a:pos x="93" y="309"/>
                </a:cxn>
                <a:cxn ang="0">
                  <a:pos x="101" y="309"/>
                </a:cxn>
                <a:cxn ang="0">
                  <a:pos x="118" y="304"/>
                </a:cxn>
                <a:cxn ang="0">
                  <a:pos x="138" y="292"/>
                </a:cxn>
                <a:cxn ang="0">
                  <a:pos x="152" y="266"/>
                </a:cxn>
                <a:cxn ang="0">
                  <a:pos x="152" y="247"/>
                </a:cxn>
                <a:cxn ang="0">
                  <a:pos x="138" y="250"/>
                </a:cxn>
                <a:cxn ang="0">
                  <a:pos x="120" y="259"/>
                </a:cxn>
                <a:cxn ang="0">
                  <a:pos x="99" y="285"/>
                </a:cxn>
                <a:cxn ang="0">
                  <a:pos x="93" y="207"/>
                </a:cxn>
                <a:cxn ang="0">
                  <a:pos x="102" y="205"/>
                </a:cxn>
                <a:cxn ang="0">
                  <a:pos x="122" y="200"/>
                </a:cxn>
                <a:cxn ang="0">
                  <a:pos x="147" y="185"/>
                </a:cxn>
                <a:cxn ang="0">
                  <a:pos x="163" y="155"/>
                </a:cxn>
                <a:cxn ang="0">
                  <a:pos x="163" y="134"/>
                </a:cxn>
                <a:cxn ang="0">
                  <a:pos x="149" y="135"/>
                </a:cxn>
                <a:cxn ang="0">
                  <a:pos x="129" y="142"/>
                </a:cxn>
                <a:cxn ang="0">
                  <a:pos x="107" y="162"/>
                </a:cxn>
                <a:cxn ang="0">
                  <a:pos x="93" y="201"/>
                </a:cxn>
                <a:cxn ang="0">
                  <a:pos x="95" y="83"/>
                </a:cxn>
                <a:cxn ang="0">
                  <a:pos x="110" y="81"/>
                </a:cxn>
                <a:cxn ang="0">
                  <a:pos x="134" y="73"/>
                </a:cxn>
                <a:cxn ang="0">
                  <a:pos x="157" y="54"/>
                </a:cxn>
                <a:cxn ang="0">
                  <a:pos x="174" y="23"/>
                </a:cxn>
                <a:cxn ang="0">
                  <a:pos x="174" y="0"/>
                </a:cxn>
                <a:cxn ang="0">
                  <a:pos x="157" y="2"/>
                </a:cxn>
                <a:cxn ang="0">
                  <a:pos x="133" y="10"/>
                </a:cxn>
                <a:cxn ang="0">
                  <a:pos x="107" y="33"/>
                </a:cxn>
                <a:cxn ang="0">
                  <a:pos x="87" y="77"/>
                </a:cxn>
                <a:cxn ang="0">
                  <a:pos x="85" y="68"/>
                </a:cxn>
                <a:cxn ang="0">
                  <a:pos x="75" y="46"/>
                </a:cxn>
                <a:cxn ang="0">
                  <a:pos x="55" y="21"/>
                </a:cxn>
                <a:cxn ang="0">
                  <a:pos x="22" y="3"/>
                </a:cxn>
                <a:cxn ang="0">
                  <a:pos x="1" y="3"/>
                </a:cxn>
                <a:cxn ang="0">
                  <a:pos x="4" y="18"/>
                </a:cxn>
                <a:cxn ang="0">
                  <a:pos x="12" y="42"/>
                </a:cxn>
                <a:cxn ang="0">
                  <a:pos x="31" y="65"/>
                </a:cxn>
                <a:cxn ang="0">
                  <a:pos x="62" y="81"/>
                </a:cxn>
                <a:cxn ang="0">
                  <a:pos x="82" y="238"/>
                </a:cxn>
                <a:cxn ang="0">
                  <a:pos x="80" y="228"/>
                </a:cxn>
                <a:cxn ang="0">
                  <a:pos x="72" y="207"/>
                </a:cxn>
                <a:cxn ang="0">
                  <a:pos x="55" y="185"/>
                </a:cxn>
                <a:cxn ang="0">
                  <a:pos x="21" y="176"/>
                </a:cxn>
                <a:cxn ang="0">
                  <a:pos x="22" y="185"/>
                </a:cxn>
                <a:cxn ang="0">
                  <a:pos x="28" y="205"/>
                </a:cxn>
                <a:cxn ang="0">
                  <a:pos x="41" y="230"/>
                </a:cxn>
                <a:cxn ang="0">
                  <a:pos x="66" y="246"/>
                </a:cxn>
                <a:cxn ang="0">
                  <a:pos x="82" y="402"/>
                </a:cxn>
              </a:cxnLst>
              <a:rect l="0" t="0" r="r" b="b"/>
              <a:pathLst>
                <a:path w="175" h="402">
                  <a:moveTo>
                    <a:pt x="93" y="402"/>
                  </a:moveTo>
                  <a:lnTo>
                    <a:pt x="93" y="309"/>
                  </a:lnTo>
                  <a:lnTo>
                    <a:pt x="95" y="309"/>
                  </a:lnTo>
                  <a:lnTo>
                    <a:pt x="101" y="309"/>
                  </a:lnTo>
                  <a:lnTo>
                    <a:pt x="109" y="308"/>
                  </a:lnTo>
                  <a:lnTo>
                    <a:pt x="118" y="304"/>
                  </a:lnTo>
                  <a:lnTo>
                    <a:pt x="129" y="298"/>
                  </a:lnTo>
                  <a:lnTo>
                    <a:pt x="138" y="292"/>
                  </a:lnTo>
                  <a:lnTo>
                    <a:pt x="147" y="281"/>
                  </a:lnTo>
                  <a:lnTo>
                    <a:pt x="152" y="266"/>
                  </a:lnTo>
                  <a:lnTo>
                    <a:pt x="155" y="247"/>
                  </a:lnTo>
                  <a:lnTo>
                    <a:pt x="152" y="247"/>
                  </a:lnTo>
                  <a:lnTo>
                    <a:pt x="147" y="249"/>
                  </a:lnTo>
                  <a:lnTo>
                    <a:pt x="138" y="250"/>
                  </a:lnTo>
                  <a:lnTo>
                    <a:pt x="129" y="253"/>
                  </a:lnTo>
                  <a:lnTo>
                    <a:pt x="120" y="259"/>
                  </a:lnTo>
                  <a:lnTo>
                    <a:pt x="109" y="270"/>
                  </a:lnTo>
                  <a:lnTo>
                    <a:pt x="99" y="285"/>
                  </a:lnTo>
                  <a:lnTo>
                    <a:pt x="93" y="304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102" y="205"/>
                  </a:lnTo>
                  <a:lnTo>
                    <a:pt x="111" y="204"/>
                  </a:lnTo>
                  <a:lnTo>
                    <a:pt x="122" y="200"/>
                  </a:lnTo>
                  <a:lnTo>
                    <a:pt x="134" y="195"/>
                  </a:lnTo>
                  <a:lnTo>
                    <a:pt x="147" y="185"/>
                  </a:lnTo>
                  <a:lnTo>
                    <a:pt x="156" y="173"/>
                  </a:lnTo>
                  <a:lnTo>
                    <a:pt x="163" y="155"/>
                  </a:lnTo>
                  <a:lnTo>
                    <a:pt x="165" y="134"/>
                  </a:lnTo>
                  <a:lnTo>
                    <a:pt x="163" y="134"/>
                  </a:lnTo>
                  <a:lnTo>
                    <a:pt x="157" y="134"/>
                  </a:lnTo>
                  <a:lnTo>
                    <a:pt x="149" y="135"/>
                  </a:lnTo>
                  <a:lnTo>
                    <a:pt x="140" y="137"/>
                  </a:lnTo>
                  <a:lnTo>
                    <a:pt x="129" y="142"/>
                  </a:lnTo>
                  <a:lnTo>
                    <a:pt x="118" y="150"/>
                  </a:lnTo>
                  <a:lnTo>
                    <a:pt x="107" y="162"/>
                  </a:lnTo>
                  <a:lnTo>
                    <a:pt x="99" y="178"/>
                  </a:lnTo>
                  <a:lnTo>
                    <a:pt x="93" y="201"/>
                  </a:lnTo>
                  <a:lnTo>
                    <a:pt x="93" y="83"/>
                  </a:lnTo>
                  <a:lnTo>
                    <a:pt x="95" y="83"/>
                  </a:lnTo>
                  <a:lnTo>
                    <a:pt x="101" y="83"/>
                  </a:lnTo>
                  <a:lnTo>
                    <a:pt x="110" y="81"/>
                  </a:lnTo>
                  <a:lnTo>
                    <a:pt x="122" y="77"/>
                  </a:lnTo>
                  <a:lnTo>
                    <a:pt x="134" y="73"/>
                  </a:lnTo>
                  <a:lnTo>
                    <a:pt x="147" y="65"/>
                  </a:lnTo>
                  <a:lnTo>
                    <a:pt x="157" y="54"/>
                  </a:lnTo>
                  <a:lnTo>
                    <a:pt x="167" y="41"/>
                  </a:lnTo>
                  <a:lnTo>
                    <a:pt x="174" y="23"/>
                  </a:lnTo>
                  <a:lnTo>
                    <a:pt x="175" y="0"/>
                  </a:lnTo>
                  <a:lnTo>
                    <a:pt x="174" y="0"/>
                  </a:lnTo>
                  <a:lnTo>
                    <a:pt x="167" y="0"/>
                  </a:lnTo>
                  <a:lnTo>
                    <a:pt x="157" y="2"/>
                  </a:lnTo>
                  <a:lnTo>
                    <a:pt x="145" y="4"/>
                  </a:lnTo>
                  <a:lnTo>
                    <a:pt x="133" y="10"/>
                  </a:lnTo>
                  <a:lnTo>
                    <a:pt x="120" y="19"/>
                  </a:lnTo>
                  <a:lnTo>
                    <a:pt x="107" y="33"/>
                  </a:lnTo>
                  <a:lnTo>
                    <a:pt x="97" y="52"/>
                  </a:lnTo>
                  <a:lnTo>
                    <a:pt x="87" y="77"/>
                  </a:lnTo>
                  <a:lnTo>
                    <a:pt x="87" y="75"/>
                  </a:lnTo>
                  <a:lnTo>
                    <a:pt x="85" y="68"/>
                  </a:lnTo>
                  <a:lnTo>
                    <a:pt x="80" y="58"/>
                  </a:lnTo>
                  <a:lnTo>
                    <a:pt x="75" y="46"/>
                  </a:lnTo>
                  <a:lnTo>
                    <a:pt x="66" y="33"/>
                  </a:lnTo>
                  <a:lnTo>
                    <a:pt x="55" y="21"/>
                  </a:lnTo>
                  <a:lnTo>
                    <a:pt x="40" y="10"/>
                  </a:lnTo>
                  <a:lnTo>
                    <a:pt x="22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10"/>
                  </a:lnTo>
                  <a:lnTo>
                    <a:pt x="4" y="18"/>
                  </a:lnTo>
                  <a:lnTo>
                    <a:pt x="6" y="30"/>
                  </a:lnTo>
                  <a:lnTo>
                    <a:pt x="12" y="42"/>
                  </a:lnTo>
                  <a:lnTo>
                    <a:pt x="20" y="54"/>
                  </a:lnTo>
                  <a:lnTo>
                    <a:pt x="31" y="65"/>
                  </a:lnTo>
                  <a:lnTo>
                    <a:pt x="44" y="75"/>
                  </a:lnTo>
                  <a:lnTo>
                    <a:pt x="62" y="81"/>
                  </a:lnTo>
                  <a:lnTo>
                    <a:pt x="82" y="83"/>
                  </a:lnTo>
                  <a:lnTo>
                    <a:pt x="82" y="238"/>
                  </a:lnTo>
                  <a:lnTo>
                    <a:pt x="82" y="235"/>
                  </a:lnTo>
                  <a:lnTo>
                    <a:pt x="80" y="228"/>
                  </a:lnTo>
                  <a:lnTo>
                    <a:pt x="78" y="217"/>
                  </a:lnTo>
                  <a:lnTo>
                    <a:pt x="72" y="207"/>
                  </a:lnTo>
                  <a:lnTo>
                    <a:pt x="66" y="196"/>
                  </a:lnTo>
                  <a:lnTo>
                    <a:pt x="55" y="185"/>
                  </a:lnTo>
                  <a:lnTo>
                    <a:pt x="40" y="178"/>
                  </a:lnTo>
                  <a:lnTo>
                    <a:pt x="21" y="176"/>
                  </a:lnTo>
                  <a:lnTo>
                    <a:pt x="21" y="178"/>
                  </a:lnTo>
                  <a:lnTo>
                    <a:pt x="22" y="185"/>
                  </a:lnTo>
                  <a:lnTo>
                    <a:pt x="24" y="195"/>
                  </a:lnTo>
                  <a:lnTo>
                    <a:pt x="28" y="205"/>
                  </a:lnTo>
                  <a:lnTo>
                    <a:pt x="33" y="217"/>
                  </a:lnTo>
                  <a:lnTo>
                    <a:pt x="41" y="230"/>
                  </a:lnTo>
                  <a:lnTo>
                    <a:pt x="52" y="239"/>
                  </a:lnTo>
                  <a:lnTo>
                    <a:pt x="66" y="246"/>
                  </a:lnTo>
                  <a:lnTo>
                    <a:pt x="82" y="247"/>
                  </a:lnTo>
                  <a:lnTo>
                    <a:pt x="82" y="402"/>
                  </a:lnTo>
                  <a:lnTo>
                    <a:pt x="93" y="40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3094" name="Freeform 22"/>
            <p:cNvSpPr>
              <a:spLocks/>
            </p:cNvSpPr>
            <p:nvPr/>
          </p:nvSpPr>
          <p:spPr bwMode="gray">
            <a:xfrm>
              <a:off x="2161" y="216"/>
              <a:ext cx="97" cy="373"/>
            </a:xfrm>
            <a:custGeom>
              <a:avLst/>
              <a:gdLst/>
              <a:ahLst/>
              <a:cxnLst>
                <a:cxn ang="0">
                  <a:pos x="52" y="237"/>
                </a:cxn>
                <a:cxn ang="0">
                  <a:pos x="59" y="237"/>
                </a:cxn>
                <a:cxn ang="0">
                  <a:pos x="74" y="232"/>
                </a:cxn>
                <a:cxn ang="0">
                  <a:pos x="90" y="218"/>
                </a:cxn>
                <a:cxn ang="0">
                  <a:pos x="97" y="193"/>
                </a:cxn>
                <a:cxn ang="0">
                  <a:pos x="89" y="193"/>
                </a:cxn>
                <a:cxn ang="0">
                  <a:pos x="71" y="197"/>
                </a:cxn>
                <a:cxn ang="0">
                  <a:pos x="56" y="215"/>
                </a:cxn>
                <a:cxn ang="0">
                  <a:pos x="52" y="147"/>
                </a:cxn>
                <a:cxn ang="0">
                  <a:pos x="59" y="147"/>
                </a:cxn>
                <a:cxn ang="0">
                  <a:pos x="74" y="141"/>
                </a:cxn>
                <a:cxn ang="0">
                  <a:pos x="90" y="128"/>
                </a:cxn>
                <a:cxn ang="0">
                  <a:pos x="97" y="102"/>
                </a:cxn>
                <a:cxn ang="0">
                  <a:pos x="89" y="102"/>
                </a:cxn>
                <a:cxn ang="0">
                  <a:pos x="71" y="109"/>
                </a:cxn>
                <a:cxn ang="0">
                  <a:pos x="56" y="126"/>
                </a:cxn>
                <a:cxn ang="0">
                  <a:pos x="52" y="46"/>
                </a:cxn>
                <a:cxn ang="0">
                  <a:pos x="51" y="37"/>
                </a:cxn>
                <a:cxn ang="0">
                  <a:pos x="45" y="23"/>
                </a:cxn>
                <a:cxn ang="0">
                  <a:pos x="32" y="6"/>
                </a:cxn>
                <a:cxn ang="0">
                  <a:pos x="6" y="0"/>
                </a:cxn>
                <a:cxn ang="0">
                  <a:pos x="8" y="9"/>
                </a:cxn>
                <a:cxn ang="0">
                  <a:pos x="16" y="27"/>
                </a:cxn>
                <a:cxn ang="0">
                  <a:pos x="33" y="43"/>
                </a:cxn>
                <a:cxn ang="0">
                  <a:pos x="45" y="113"/>
                </a:cxn>
                <a:cxn ang="0">
                  <a:pos x="45" y="106"/>
                </a:cxn>
                <a:cxn ang="0">
                  <a:pos x="40" y="90"/>
                </a:cxn>
                <a:cxn ang="0">
                  <a:pos x="27" y="75"/>
                </a:cxn>
                <a:cxn ang="0">
                  <a:pos x="1" y="67"/>
                </a:cxn>
                <a:cxn ang="0">
                  <a:pos x="0" y="75"/>
                </a:cxn>
                <a:cxn ang="0">
                  <a:pos x="2" y="91"/>
                </a:cxn>
                <a:cxn ang="0">
                  <a:pos x="14" y="109"/>
                </a:cxn>
                <a:cxn ang="0">
                  <a:pos x="45" y="118"/>
                </a:cxn>
                <a:cxn ang="0">
                  <a:pos x="45" y="207"/>
                </a:cxn>
                <a:cxn ang="0">
                  <a:pos x="43" y="195"/>
                </a:cxn>
                <a:cxn ang="0">
                  <a:pos x="33" y="182"/>
                </a:cxn>
                <a:cxn ang="0">
                  <a:pos x="12" y="175"/>
                </a:cxn>
                <a:cxn ang="0">
                  <a:pos x="10" y="182"/>
                </a:cxn>
                <a:cxn ang="0">
                  <a:pos x="13" y="197"/>
                </a:cxn>
                <a:cxn ang="0">
                  <a:pos x="29" y="211"/>
                </a:cxn>
                <a:cxn ang="0">
                  <a:pos x="45" y="373"/>
                </a:cxn>
              </a:cxnLst>
              <a:rect l="0" t="0" r="r" b="b"/>
              <a:pathLst>
                <a:path w="97" h="373">
                  <a:moveTo>
                    <a:pt x="52" y="373"/>
                  </a:moveTo>
                  <a:lnTo>
                    <a:pt x="52" y="237"/>
                  </a:lnTo>
                  <a:lnTo>
                    <a:pt x="54" y="237"/>
                  </a:lnTo>
                  <a:lnTo>
                    <a:pt x="59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0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4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1" y="197"/>
                  </a:lnTo>
                  <a:lnTo>
                    <a:pt x="63" y="205"/>
                  </a:lnTo>
                  <a:lnTo>
                    <a:pt x="56" y="215"/>
                  </a:lnTo>
                  <a:lnTo>
                    <a:pt x="52" y="232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9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0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4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1" y="109"/>
                  </a:lnTo>
                  <a:lnTo>
                    <a:pt x="63" y="116"/>
                  </a:lnTo>
                  <a:lnTo>
                    <a:pt x="56" y="126"/>
                  </a:lnTo>
                  <a:lnTo>
                    <a:pt x="52" y="141"/>
                  </a:lnTo>
                  <a:lnTo>
                    <a:pt x="52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5" y="23"/>
                  </a:lnTo>
                  <a:lnTo>
                    <a:pt x="40" y="15"/>
                  </a:lnTo>
                  <a:lnTo>
                    <a:pt x="32" y="6"/>
                  </a:lnTo>
                  <a:lnTo>
                    <a:pt x="21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9"/>
                  </a:lnTo>
                  <a:lnTo>
                    <a:pt x="12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3" y="43"/>
                  </a:lnTo>
                  <a:lnTo>
                    <a:pt x="45" y="46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06"/>
                  </a:lnTo>
                  <a:lnTo>
                    <a:pt x="44" y="98"/>
                  </a:lnTo>
                  <a:lnTo>
                    <a:pt x="40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2" y="91"/>
                  </a:lnTo>
                  <a:lnTo>
                    <a:pt x="6" y="100"/>
                  </a:lnTo>
                  <a:lnTo>
                    <a:pt x="14" y="109"/>
                  </a:lnTo>
                  <a:lnTo>
                    <a:pt x="28" y="114"/>
                  </a:lnTo>
                  <a:lnTo>
                    <a:pt x="45" y="118"/>
                  </a:lnTo>
                  <a:lnTo>
                    <a:pt x="45" y="209"/>
                  </a:lnTo>
                  <a:lnTo>
                    <a:pt x="45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40" y="188"/>
                  </a:lnTo>
                  <a:lnTo>
                    <a:pt x="33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0" y="182"/>
                  </a:lnTo>
                  <a:lnTo>
                    <a:pt x="10" y="188"/>
                  </a:lnTo>
                  <a:lnTo>
                    <a:pt x="13" y="197"/>
                  </a:lnTo>
                  <a:lnTo>
                    <a:pt x="20" y="205"/>
                  </a:lnTo>
                  <a:lnTo>
                    <a:pt x="29" y="211"/>
                  </a:lnTo>
                  <a:lnTo>
                    <a:pt x="45" y="215"/>
                  </a:lnTo>
                  <a:lnTo>
                    <a:pt x="45" y="373"/>
                  </a:lnTo>
                  <a:lnTo>
                    <a:pt x="52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3095" name="Freeform 23"/>
            <p:cNvSpPr>
              <a:spLocks/>
            </p:cNvSpPr>
            <p:nvPr/>
          </p:nvSpPr>
          <p:spPr bwMode="gray">
            <a:xfrm>
              <a:off x="2708" y="216"/>
              <a:ext cx="97" cy="373"/>
            </a:xfrm>
            <a:custGeom>
              <a:avLst/>
              <a:gdLst/>
              <a:ahLst/>
              <a:cxnLst>
                <a:cxn ang="0">
                  <a:pos x="51" y="237"/>
                </a:cxn>
                <a:cxn ang="0">
                  <a:pos x="60" y="237"/>
                </a:cxn>
                <a:cxn ang="0">
                  <a:pos x="74" y="232"/>
                </a:cxn>
                <a:cxn ang="0">
                  <a:pos x="91" y="218"/>
                </a:cxn>
                <a:cxn ang="0">
                  <a:pos x="97" y="193"/>
                </a:cxn>
                <a:cxn ang="0">
                  <a:pos x="89" y="193"/>
                </a:cxn>
                <a:cxn ang="0">
                  <a:pos x="72" y="197"/>
                </a:cxn>
                <a:cxn ang="0">
                  <a:pos x="55" y="215"/>
                </a:cxn>
                <a:cxn ang="0">
                  <a:pos x="51" y="147"/>
                </a:cxn>
                <a:cxn ang="0">
                  <a:pos x="60" y="147"/>
                </a:cxn>
                <a:cxn ang="0">
                  <a:pos x="74" y="141"/>
                </a:cxn>
                <a:cxn ang="0">
                  <a:pos x="91" y="128"/>
                </a:cxn>
                <a:cxn ang="0">
                  <a:pos x="97" y="102"/>
                </a:cxn>
                <a:cxn ang="0">
                  <a:pos x="89" y="102"/>
                </a:cxn>
                <a:cxn ang="0">
                  <a:pos x="72" y="109"/>
                </a:cxn>
                <a:cxn ang="0">
                  <a:pos x="55" y="126"/>
                </a:cxn>
                <a:cxn ang="0">
                  <a:pos x="51" y="46"/>
                </a:cxn>
                <a:cxn ang="0">
                  <a:pos x="51" y="37"/>
                </a:cxn>
                <a:cxn ang="0">
                  <a:pos x="46" y="23"/>
                </a:cxn>
                <a:cxn ang="0">
                  <a:pos x="33" y="6"/>
                </a:cxn>
                <a:cxn ang="0">
                  <a:pos x="7" y="0"/>
                </a:cxn>
                <a:cxn ang="0">
                  <a:pos x="8" y="9"/>
                </a:cxn>
                <a:cxn ang="0">
                  <a:pos x="16" y="27"/>
                </a:cxn>
                <a:cxn ang="0">
                  <a:pos x="34" y="43"/>
                </a:cxn>
                <a:cxn ang="0">
                  <a:pos x="46" y="113"/>
                </a:cxn>
                <a:cxn ang="0">
                  <a:pos x="46" y="106"/>
                </a:cxn>
                <a:cxn ang="0">
                  <a:pos x="41" y="90"/>
                </a:cxn>
                <a:cxn ang="0">
                  <a:pos x="27" y="75"/>
                </a:cxn>
                <a:cxn ang="0">
                  <a:pos x="0" y="67"/>
                </a:cxn>
                <a:cxn ang="0">
                  <a:pos x="0" y="75"/>
                </a:cxn>
                <a:cxn ang="0">
                  <a:pos x="3" y="91"/>
                </a:cxn>
                <a:cxn ang="0">
                  <a:pos x="15" y="109"/>
                </a:cxn>
                <a:cxn ang="0">
                  <a:pos x="46" y="118"/>
                </a:cxn>
                <a:cxn ang="0">
                  <a:pos x="46" y="207"/>
                </a:cxn>
                <a:cxn ang="0">
                  <a:pos x="43" y="195"/>
                </a:cxn>
                <a:cxn ang="0">
                  <a:pos x="34" y="182"/>
                </a:cxn>
                <a:cxn ang="0">
                  <a:pos x="12" y="175"/>
                </a:cxn>
                <a:cxn ang="0">
                  <a:pos x="11" y="182"/>
                </a:cxn>
                <a:cxn ang="0">
                  <a:pos x="14" y="197"/>
                </a:cxn>
                <a:cxn ang="0">
                  <a:pos x="30" y="211"/>
                </a:cxn>
                <a:cxn ang="0">
                  <a:pos x="46" y="373"/>
                </a:cxn>
              </a:cxnLst>
              <a:rect l="0" t="0" r="r" b="b"/>
              <a:pathLst>
                <a:path w="97" h="373">
                  <a:moveTo>
                    <a:pt x="51" y="373"/>
                  </a:moveTo>
                  <a:lnTo>
                    <a:pt x="51" y="237"/>
                  </a:lnTo>
                  <a:lnTo>
                    <a:pt x="54" y="237"/>
                  </a:lnTo>
                  <a:lnTo>
                    <a:pt x="60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1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5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2" y="197"/>
                  </a:lnTo>
                  <a:lnTo>
                    <a:pt x="64" y="205"/>
                  </a:lnTo>
                  <a:lnTo>
                    <a:pt x="55" y="215"/>
                  </a:lnTo>
                  <a:lnTo>
                    <a:pt x="51" y="232"/>
                  </a:lnTo>
                  <a:lnTo>
                    <a:pt x="51" y="147"/>
                  </a:lnTo>
                  <a:lnTo>
                    <a:pt x="54" y="147"/>
                  </a:lnTo>
                  <a:lnTo>
                    <a:pt x="60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1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5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2" y="109"/>
                  </a:lnTo>
                  <a:lnTo>
                    <a:pt x="64" y="116"/>
                  </a:lnTo>
                  <a:lnTo>
                    <a:pt x="55" y="126"/>
                  </a:lnTo>
                  <a:lnTo>
                    <a:pt x="51" y="141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6" y="23"/>
                  </a:lnTo>
                  <a:lnTo>
                    <a:pt x="41" y="15"/>
                  </a:lnTo>
                  <a:lnTo>
                    <a:pt x="33" y="6"/>
                  </a:lnTo>
                  <a:lnTo>
                    <a:pt x="22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8" y="9"/>
                  </a:lnTo>
                  <a:lnTo>
                    <a:pt x="11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4" y="43"/>
                  </a:lnTo>
                  <a:lnTo>
                    <a:pt x="46" y="46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06"/>
                  </a:lnTo>
                  <a:lnTo>
                    <a:pt x="43" y="98"/>
                  </a:lnTo>
                  <a:lnTo>
                    <a:pt x="41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3" y="91"/>
                  </a:lnTo>
                  <a:lnTo>
                    <a:pt x="7" y="100"/>
                  </a:lnTo>
                  <a:lnTo>
                    <a:pt x="15" y="109"/>
                  </a:lnTo>
                  <a:lnTo>
                    <a:pt x="28" y="114"/>
                  </a:lnTo>
                  <a:lnTo>
                    <a:pt x="46" y="118"/>
                  </a:lnTo>
                  <a:lnTo>
                    <a:pt x="46" y="209"/>
                  </a:lnTo>
                  <a:lnTo>
                    <a:pt x="46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39" y="188"/>
                  </a:lnTo>
                  <a:lnTo>
                    <a:pt x="34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1" y="182"/>
                  </a:lnTo>
                  <a:lnTo>
                    <a:pt x="11" y="188"/>
                  </a:lnTo>
                  <a:lnTo>
                    <a:pt x="14" y="197"/>
                  </a:lnTo>
                  <a:lnTo>
                    <a:pt x="19" y="205"/>
                  </a:lnTo>
                  <a:lnTo>
                    <a:pt x="30" y="211"/>
                  </a:lnTo>
                  <a:lnTo>
                    <a:pt x="46" y="215"/>
                  </a:lnTo>
                  <a:lnTo>
                    <a:pt x="46" y="373"/>
                  </a:lnTo>
                  <a:lnTo>
                    <a:pt x="51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</p:grpSp>
      <p:sp>
        <p:nvSpPr>
          <p:cNvPr id="3099" name="Freeform 27" descr="Dark upward diagonal"/>
          <p:cNvSpPr>
            <a:spLocks/>
          </p:cNvSpPr>
          <p:nvPr/>
        </p:nvSpPr>
        <p:spPr bwMode="gray">
          <a:xfrm>
            <a:off x="85725" y="76200"/>
            <a:ext cx="8977313" cy="500063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5546" y="0"/>
              </a:cxn>
              <a:cxn ang="0">
                <a:pos x="5655" y="84"/>
              </a:cxn>
              <a:cxn ang="0">
                <a:pos x="5649" y="315"/>
              </a:cxn>
              <a:cxn ang="0">
                <a:pos x="1" y="314"/>
              </a:cxn>
              <a:cxn ang="0">
                <a:pos x="0" y="1"/>
              </a:cxn>
            </a:cxnLst>
            <a:rect l="0" t="0" r="r" b="b"/>
            <a:pathLst>
              <a:path w="5655" h="315">
                <a:moveTo>
                  <a:pt x="0" y="1"/>
                </a:moveTo>
                <a:lnTo>
                  <a:pt x="5546" y="0"/>
                </a:lnTo>
                <a:cubicBezTo>
                  <a:pt x="5652" y="0"/>
                  <a:pt x="5655" y="84"/>
                  <a:pt x="5655" y="84"/>
                </a:cubicBezTo>
                <a:lnTo>
                  <a:pt x="5649" y="315"/>
                </a:lnTo>
                <a:lnTo>
                  <a:pt x="1" y="314"/>
                </a:lnTo>
                <a:lnTo>
                  <a:pt x="0" y="1"/>
                </a:lnTo>
                <a:close/>
              </a:path>
            </a:pathLst>
          </a:custGeom>
          <a:pattFill prst="dkUpDiag">
            <a:fgClr>
              <a:schemeClr val="bg1">
                <a:alpha val="77000"/>
              </a:schemeClr>
            </a:fgClr>
            <a:bgClr>
              <a:schemeClr val="tx1">
                <a:alpha val="77000"/>
              </a:schemeClr>
            </a:bgClr>
          </a:patt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3100" name="Rectangle 28"/>
          <p:cNvSpPr>
            <a:spLocks noChangeArrowheads="1"/>
          </p:cNvSpPr>
          <p:nvPr/>
        </p:nvSpPr>
        <p:spPr bwMode="gray">
          <a:xfrm>
            <a:off x="114300" y="6610350"/>
            <a:ext cx="8931275" cy="1635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  <p:grpSp>
        <p:nvGrpSpPr>
          <p:cNvPr id="4" name="Group 74"/>
          <p:cNvGrpSpPr>
            <a:grpSpLocks/>
          </p:cNvGrpSpPr>
          <p:nvPr/>
        </p:nvGrpSpPr>
        <p:grpSpPr bwMode="auto">
          <a:xfrm>
            <a:off x="85725" y="854075"/>
            <a:ext cx="8982075" cy="1131888"/>
            <a:chOff x="54" y="538"/>
            <a:chExt cx="5658" cy="713"/>
          </a:xfrm>
        </p:grpSpPr>
        <p:sp>
          <p:nvSpPr>
            <p:cNvPr id="3102" name="Freeform 30"/>
            <p:cNvSpPr>
              <a:spLocks/>
            </p:cNvSpPr>
            <p:nvPr userDrawn="1"/>
          </p:nvSpPr>
          <p:spPr bwMode="gray">
            <a:xfrm>
              <a:off x="54" y="736"/>
              <a:ext cx="5658" cy="5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46" y="0"/>
                </a:cxn>
                <a:cxn ang="0">
                  <a:pos x="5446" y="312"/>
                </a:cxn>
                <a:cxn ang="0">
                  <a:pos x="5446" y="451"/>
                </a:cxn>
                <a:cxn ang="0">
                  <a:pos x="1512" y="443"/>
                </a:cxn>
                <a:cxn ang="0">
                  <a:pos x="1288" y="584"/>
                </a:cxn>
                <a:cxn ang="0">
                  <a:pos x="0" y="590"/>
                </a:cxn>
                <a:cxn ang="0">
                  <a:pos x="0" y="0"/>
                </a:cxn>
              </a:cxnLst>
              <a:rect l="0" t="0" r="r" b="b"/>
              <a:pathLst>
                <a:path w="5446" h="590">
                  <a:moveTo>
                    <a:pt x="0" y="0"/>
                  </a:moveTo>
                  <a:lnTo>
                    <a:pt x="5446" y="0"/>
                  </a:lnTo>
                  <a:lnTo>
                    <a:pt x="5446" y="312"/>
                  </a:lnTo>
                  <a:lnTo>
                    <a:pt x="5446" y="451"/>
                  </a:lnTo>
                  <a:cubicBezTo>
                    <a:pt x="4790" y="473"/>
                    <a:pt x="2205" y="421"/>
                    <a:pt x="1512" y="443"/>
                  </a:cubicBezTo>
                  <a:lnTo>
                    <a:pt x="1288" y="584"/>
                  </a:lnTo>
                  <a:lnTo>
                    <a:pt x="0" y="5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3103" name="Freeform 31"/>
            <p:cNvSpPr>
              <a:spLocks/>
            </p:cNvSpPr>
            <p:nvPr userDrawn="1"/>
          </p:nvSpPr>
          <p:spPr bwMode="gray">
            <a:xfrm>
              <a:off x="54" y="538"/>
              <a:ext cx="5658" cy="65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5657" y="0"/>
                </a:cxn>
                <a:cxn ang="0">
                  <a:pos x="5658" y="534"/>
                </a:cxn>
                <a:cxn ang="0">
                  <a:pos x="1553" y="528"/>
                </a:cxn>
                <a:cxn ang="0">
                  <a:pos x="1317" y="651"/>
                </a:cxn>
                <a:cxn ang="0">
                  <a:pos x="0" y="655"/>
                </a:cxn>
                <a:cxn ang="0">
                  <a:pos x="1" y="0"/>
                </a:cxn>
              </a:cxnLst>
              <a:rect l="0" t="0" r="r" b="b"/>
              <a:pathLst>
                <a:path w="5658" h="655">
                  <a:moveTo>
                    <a:pt x="1" y="0"/>
                  </a:moveTo>
                  <a:lnTo>
                    <a:pt x="5657" y="0"/>
                  </a:lnTo>
                  <a:lnTo>
                    <a:pt x="5658" y="534"/>
                  </a:lnTo>
                  <a:lnTo>
                    <a:pt x="1553" y="528"/>
                  </a:lnTo>
                  <a:lnTo>
                    <a:pt x="1317" y="651"/>
                  </a:lnTo>
                  <a:lnTo>
                    <a:pt x="0" y="65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3104" name="Freeform 32"/>
            <p:cNvSpPr>
              <a:spLocks/>
            </p:cNvSpPr>
            <p:nvPr userDrawn="1"/>
          </p:nvSpPr>
          <p:spPr bwMode="gray">
            <a:xfrm>
              <a:off x="54" y="1062"/>
              <a:ext cx="1496" cy="98"/>
            </a:xfrm>
            <a:custGeom>
              <a:avLst/>
              <a:gdLst/>
              <a:ahLst/>
              <a:cxnLst>
                <a:cxn ang="0">
                  <a:pos x="1440" y="1"/>
                </a:cxn>
                <a:cxn ang="0">
                  <a:pos x="1261" y="112"/>
                </a:cxn>
                <a:cxn ang="0">
                  <a:pos x="0" y="110"/>
                </a:cxn>
                <a:cxn ang="0">
                  <a:pos x="0" y="49"/>
                </a:cxn>
                <a:cxn ang="0">
                  <a:pos x="1069" y="50"/>
                </a:cxn>
                <a:cxn ang="0">
                  <a:pos x="1142" y="0"/>
                </a:cxn>
                <a:cxn ang="0">
                  <a:pos x="1440" y="1"/>
                </a:cxn>
              </a:cxnLst>
              <a:rect l="0" t="0" r="r" b="b"/>
              <a:pathLst>
                <a:path w="1440" h="112">
                  <a:moveTo>
                    <a:pt x="1440" y="1"/>
                  </a:moveTo>
                  <a:lnTo>
                    <a:pt x="1261" y="112"/>
                  </a:lnTo>
                  <a:lnTo>
                    <a:pt x="0" y="110"/>
                  </a:lnTo>
                  <a:lnTo>
                    <a:pt x="0" y="49"/>
                  </a:lnTo>
                  <a:lnTo>
                    <a:pt x="1069" y="50"/>
                  </a:lnTo>
                  <a:lnTo>
                    <a:pt x="1142" y="0"/>
                  </a:lnTo>
                  <a:lnTo>
                    <a:pt x="1440" y="1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</p:grpSp>
      <p:sp>
        <p:nvSpPr>
          <p:cNvPr id="3105" name="Rectangle 33"/>
          <p:cNvSpPr>
            <a:spLocks noChangeArrowheads="1"/>
          </p:cNvSpPr>
          <p:nvPr/>
        </p:nvSpPr>
        <p:spPr bwMode="gray">
          <a:xfrm>
            <a:off x="85725" y="609600"/>
            <a:ext cx="8982075" cy="1857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3110" name="Rectangle 38" descr="1"/>
          <p:cNvSpPr>
            <a:spLocks noChangeArrowheads="1"/>
          </p:cNvSpPr>
          <p:nvPr/>
        </p:nvSpPr>
        <p:spPr bwMode="gray">
          <a:xfrm>
            <a:off x="4067175" y="4497388"/>
            <a:ext cx="741363" cy="74295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3112" name="Rectangle 40" descr="7"/>
          <p:cNvSpPr>
            <a:spLocks noChangeArrowheads="1"/>
          </p:cNvSpPr>
          <p:nvPr/>
        </p:nvSpPr>
        <p:spPr bwMode="gray">
          <a:xfrm>
            <a:off x="3275013" y="5314950"/>
            <a:ext cx="742950" cy="742950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3114" name="Rectangle 42"/>
          <p:cNvSpPr>
            <a:spLocks noChangeArrowheads="1"/>
          </p:cNvSpPr>
          <p:nvPr/>
        </p:nvSpPr>
        <p:spPr bwMode="gray">
          <a:xfrm>
            <a:off x="3282950" y="4510088"/>
            <a:ext cx="741363" cy="744537"/>
          </a:xfrm>
          <a:prstGeom prst="rect">
            <a:avLst/>
          </a:prstGeom>
          <a:solidFill>
            <a:srgbClr val="D7D7D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3109" name="Rectangle 37" descr="6"/>
          <p:cNvSpPr>
            <a:spLocks noChangeArrowheads="1"/>
          </p:cNvSpPr>
          <p:nvPr/>
        </p:nvSpPr>
        <p:spPr bwMode="gray">
          <a:xfrm>
            <a:off x="1703388" y="5314950"/>
            <a:ext cx="742950" cy="742950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14800" y="6196013"/>
            <a:ext cx="4811713" cy="403225"/>
          </a:xfrm>
        </p:spPr>
        <p:txBody>
          <a:bodyPr/>
          <a:lstStyle>
            <a:lvl1pPr marL="0" indent="0" algn="r">
              <a:buFontTx/>
              <a:buNone/>
              <a:defRPr sz="1600" i="1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31775" y="6445250"/>
            <a:ext cx="2205038" cy="3175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574925" y="6445250"/>
            <a:ext cx="2990850" cy="3175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5700713" y="6445250"/>
            <a:ext cx="2205037" cy="317500"/>
          </a:xfrm>
        </p:spPr>
        <p:txBody>
          <a:bodyPr/>
          <a:lstStyle>
            <a:lvl1pPr>
              <a:defRPr/>
            </a:lvl1pPr>
          </a:lstStyle>
          <a:p>
            <a:fld id="{2E3AB0BD-4E2B-48DB-BE61-A2688C28D20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117" name="Text Box 45"/>
          <p:cNvSpPr txBox="1">
            <a:spLocks noChangeArrowheads="1"/>
          </p:cNvSpPr>
          <p:nvPr/>
        </p:nvSpPr>
        <p:spPr bwMode="gray">
          <a:xfrm>
            <a:off x="161925" y="842963"/>
            <a:ext cx="130333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FFFFFF"/>
                </a:solidFill>
                <a:latin typeface="Arial Black" pitchFamily="34" charset="0"/>
              </a:rPr>
              <a:t>L/O/G/O</a:t>
            </a: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gray">
          <a:xfrm>
            <a:off x="1703388" y="4511675"/>
            <a:ext cx="742950" cy="74295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3122" name="Rectangle 50"/>
          <p:cNvSpPr>
            <a:spLocks noChangeArrowheads="1"/>
          </p:cNvSpPr>
          <p:nvPr/>
        </p:nvSpPr>
        <p:spPr bwMode="gray">
          <a:xfrm>
            <a:off x="128588" y="4511675"/>
            <a:ext cx="741362" cy="74295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3124" name="Rectangle 52"/>
          <p:cNvSpPr>
            <a:spLocks noChangeArrowheads="1"/>
          </p:cNvSpPr>
          <p:nvPr/>
        </p:nvSpPr>
        <p:spPr bwMode="gray">
          <a:xfrm>
            <a:off x="2492375" y="5314950"/>
            <a:ext cx="742950" cy="7429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  <p:pic>
        <p:nvPicPr>
          <p:cNvPr id="3115" name="Picture 43" descr="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gray">
          <a:xfrm>
            <a:off x="130175" y="2911475"/>
            <a:ext cx="1347788" cy="1531938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2819400"/>
            <a:ext cx="6019800" cy="1470025"/>
          </a:xfrm>
        </p:spPr>
        <p:txBody>
          <a:bodyPr/>
          <a:lstStyle>
            <a:lvl1pPr algn="r">
              <a:defRPr sz="4800">
                <a:solidFill>
                  <a:srgbClr val="000000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142" name="Rectangle 70" descr="2"/>
          <p:cNvSpPr>
            <a:spLocks noChangeArrowheads="1"/>
          </p:cNvSpPr>
          <p:nvPr/>
        </p:nvSpPr>
        <p:spPr bwMode="gray">
          <a:xfrm>
            <a:off x="1701800" y="3705225"/>
            <a:ext cx="744538" cy="742950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6" grpId="0" animBg="1"/>
      <p:bldP spid="3128" grpId="0" animBg="1"/>
      <p:bldP spid="3099" grpId="0" animBg="1"/>
      <p:bldP spid="3100" grpId="0" animBg="1"/>
      <p:bldP spid="3105" grpId="0" animBg="1"/>
      <p:bldP spid="3109" grpId="0" animBg="1"/>
      <p:bldP spid="3121" grpId="0" animBg="1"/>
      <p:bldP spid="3074" grpId="0"/>
      <p:bldP spid="3142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48AFA5-A36B-4ACB-8552-54B0F95514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38125"/>
            <a:ext cx="2057400" cy="59340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38125"/>
            <a:ext cx="6019800" cy="59340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DB4160-7618-40D1-9992-4CE3C45DF1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38275"/>
            <a:ext cx="4038600" cy="47339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38275"/>
            <a:ext cx="4038600" cy="47339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</p:spPr>
        <p:txBody>
          <a:bodyPr/>
          <a:lstStyle>
            <a:lvl1pPr>
              <a:defRPr/>
            </a:lvl1pPr>
          </a:lstStyle>
          <a:p>
            <a:fld id="{B09D1D81-4385-4AA4-9988-DAA97B7CFB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438275"/>
            <a:ext cx="8229600" cy="4733925"/>
          </a:xfrm>
        </p:spPr>
        <p:txBody>
          <a:bodyPr/>
          <a:lstStyle/>
          <a:p>
            <a:r>
              <a:rPr lang="ru-RU"/>
              <a:t>Вставка таблицы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</p:spPr>
        <p:txBody>
          <a:bodyPr/>
          <a:lstStyle>
            <a:lvl1pPr>
              <a:defRPr/>
            </a:lvl1pPr>
          </a:lstStyle>
          <a:p>
            <a:fld id="{94D1CD39-7B8D-4BBF-AE74-13D3A595EE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438275"/>
            <a:ext cx="8229600" cy="4733925"/>
          </a:xfrm>
        </p:spPr>
        <p:txBody>
          <a:bodyPr/>
          <a:lstStyle/>
          <a:p>
            <a:r>
              <a:rPr lang="ru-RU"/>
              <a:t>Вставка диаграммы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</p:spPr>
        <p:txBody>
          <a:bodyPr/>
          <a:lstStyle>
            <a:lvl1pPr>
              <a:defRPr/>
            </a:lvl1pPr>
          </a:lstStyle>
          <a:p>
            <a:fld id="{8DA9B22D-D039-4278-9347-F3F2AC2246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438275"/>
            <a:ext cx="8229600" cy="4733925"/>
          </a:xfrm>
        </p:spPr>
        <p:txBody>
          <a:bodyPr/>
          <a:lstStyle/>
          <a:p>
            <a:r>
              <a:rPr lang="ru-RU"/>
              <a:t>Вставка рисунка SmartArt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</p:spPr>
        <p:txBody>
          <a:bodyPr/>
          <a:lstStyle>
            <a:lvl1pPr>
              <a:defRPr/>
            </a:lvl1pPr>
          </a:lstStyle>
          <a:p>
            <a:fld id="{4FBCF514-309C-43F2-B0B9-2AA819587F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8E2EDF-A7F7-4196-9C59-61C97624A2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AC2482-0C58-4B6C-B752-1D296E951E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38275"/>
            <a:ext cx="4038600" cy="473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38275"/>
            <a:ext cx="4038600" cy="473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AEF187-1102-40CE-899F-BF324BCF82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3F5D5-13AE-436E-A101-AEF536B563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A197ED-7C60-42E3-93AB-F0AB3BCFCC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356E58-64AB-46CF-8D5D-B9E78A85F1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F4215A-76F0-4C1A-A991-EF172392DA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17C0E-C1E0-427D-B61F-B549656ACB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553200" y="6013450"/>
            <a:ext cx="2392363" cy="563563"/>
            <a:chOff x="1566" y="164"/>
            <a:chExt cx="1455" cy="425"/>
          </a:xfrm>
        </p:grpSpPr>
        <p:sp>
          <p:nvSpPr>
            <p:cNvPr id="1032" name="Freeform 8"/>
            <p:cNvSpPr>
              <a:spLocks/>
            </p:cNvSpPr>
            <p:nvPr/>
          </p:nvSpPr>
          <p:spPr bwMode="gray">
            <a:xfrm>
              <a:off x="1892" y="468"/>
              <a:ext cx="39" cy="121"/>
            </a:xfrm>
            <a:custGeom>
              <a:avLst/>
              <a:gdLst/>
              <a:ahLst/>
              <a:cxnLst>
                <a:cxn ang="0">
                  <a:pos x="37" y="36"/>
                </a:cxn>
                <a:cxn ang="0">
                  <a:pos x="35" y="36"/>
                </a:cxn>
                <a:cxn ang="0">
                  <a:pos x="30" y="36"/>
                </a:cxn>
                <a:cxn ang="0">
                  <a:pos x="22" y="34"/>
                </a:cxn>
                <a:cxn ang="0">
                  <a:pos x="15" y="30"/>
                </a:cxn>
                <a:cxn ang="0">
                  <a:pos x="7" y="23"/>
                </a:cxn>
                <a:cxn ang="0">
                  <a:pos x="3" y="13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7" y="1"/>
                </a:cxn>
                <a:cxn ang="0">
                  <a:pos x="15" y="3"/>
                </a:cxn>
                <a:cxn ang="0">
                  <a:pos x="23" y="5"/>
                </a:cxn>
                <a:cxn ang="0">
                  <a:pos x="30" y="11"/>
                </a:cxn>
                <a:cxn ang="0">
                  <a:pos x="37" y="20"/>
                </a:cxn>
                <a:cxn ang="0">
                  <a:pos x="39" y="34"/>
                </a:cxn>
                <a:cxn ang="0">
                  <a:pos x="39" y="121"/>
                </a:cxn>
                <a:cxn ang="0">
                  <a:pos x="37" y="121"/>
                </a:cxn>
                <a:cxn ang="0">
                  <a:pos x="37" y="36"/>
                </a:cxn>
              </a:cxnLst>
              <a:rect l="0" t="0" r="r" b="b"/>
              <a:pathLst>
                <a:path w="39" h="121">
                  <a:moveTo>
                    <a:pt x="37" y="36"/>
                  </a:moveTo>
                  <a:lnTo>
                    <a:pt x="35" y="36"/>
                  </a:lnTo>
                  <a:lnTo>
                    <a:pt x="30" y="36"/>
                  </a:lnTo>
                  <a:lnTo>
                    <a:pt x="22" y="34"/>
                  </a:lnTo>
                  <a:lnTo>
                    <a:pt x="15" y="30"/>
                  </a:lnTo>
                  <a:lnTo>
                    <a:pt x="7" y="23"/>
                  </a:lnTo>
                  <a:lnTo>
                    <a:pt x="3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0" y="11"/>
                  </a:lnTo>
                  <a:lnTo>
                    <a:pt x="37" y="20"/>
                  </a:lnTo>
                  <a:lnTo>
                    <a:pt x="39" y="34"/>
                  </a:lnTo>
                  <a:lnTo>
                    <a:pt x="39" y="121"/>
                  </a:lnTo>
                  <a:lnTo>
                    <a:pt x="37" y="121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gray">
            <a:xfrm>
              <a:off x="2271" y="450"/>
              <a:ext cx="45" cy="139"/>
            </a:xfrm>
            <a:custGeom>
              <a:avLst/>
              <a:gdLst/>
              <a:ahLst/>
              <a:cxnLst>
                <a:cxn ang="0">
                  <a:pos x="3" y="42"/>
                </a:cxn>
                <a:cxn ang="0">
                  <a:pos x="6" y="42"/>
                </a:cxn>
                <a:cxn ang="0">
                  <a:pos x="12" y="42"/>
                </a:cxn>
                <a:cxn ang="0">
                  <a:pos x="20" y="39"/>
                </a:cxn>
                <a:cxn ang="0">
                  <a:pos x="29" y="35"/>
                </a:cxn>
                <a:cxn ang="0">
                  <a:pos x="37" y="27"/>
                </a:cxn>
                <a:cxn ang="0">
                  <a:pos x="43" y="17"/>
                </a:cxn>
                <a:cxn ang="0">
                  <a:pos x="45" y="2"/>
                </a:cxn>
                <a:cxn ang="0">
                  <a:pos x="43" y="0"/>
                </a:cxn>
                <a:cxn ang="0">
                  <a:pos x="37" y="2"/>
                </a:cxn>
                <a:cxn ang="0">
                  <a:pos x="29" y="3"/>
                </a:cxn>
                <a:cxn ang="0">
                  <a:pos x="19" y="7"/>
                </a:cxn>
                <a:cxn ang="0">
                  <a:pos x="11" y="14"/>
                </a:cxn>
                <a:cxn ang="0">
                  <a:pos x="4" y="23"/>
                </a:cxn>
                <a:cxn ang="0">
                  <a:pos x="0" y="39"/>
                </a:cxn>
                <a:cxn ang="0">
                  <a:pos x="0" y="139"/>
                </a:cxn>
                <a:cxn ang="0">
                  <a:pos x="3" y="139"/>
                </a:cxn>
                <a:cxn ang="0">
                  <a:pos x="3" y="42"/>
                </a:cxn>
              </a:cxnLst>
              <a:rect l="0" t="0" r="r" b="b"/>
              <a:pathLst>
                <a:path w="45" h="139">
                  <a:moveTo>
                    <a:pt x="3" y="42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20" y="39"/>
                  </a:lnTo>
                  <a:lnTo>
                    <a:pt x="29" y="35"/>
                  </a:lnTo>
                  <a:lnTo>
                    <a:pt x="37" y="27"/>
                  </a:lnTo>
                  <a:lnTo>
                    <a:pt x="43" y="17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37" y="2"/>
                  </a:lnTo>
                  <a:lnTo>
                    <a:pt x="29" y="3"/>
                  </a:lnTo>
                  <a:lnTo>
                    <a:pt x="19" y="7"/>
                  </a:lnTo>
                  <a:lnTo>
                    <a:pt x="11" y="14"/>
                  </a:lnTo>
                  <a:lnTo>
                    <a:pt x="4" y="23"/>
                  </a:lnTo>
                  <a:lnTo>
                    <a:pt x="0" y="39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gray">
            <a:xfrm>
              <a:off x="1765" y="378"/>
              <a:ext cx="146" cy="211"/>
            </a:xfrm>
            <a:custGeom>
              <a:avLst/>
              <a:gdLst/>
              <a:ahLst/>
              <a:cxnLst>
                <a:cxn ang="0">
                  <a:pos x="68" y="67"/>
                </a:cxn>
                <a:cxn ang="0">
                  <a:pos x="67" y="67"/>
                </a:cxn>
                <a:cxn ang="0">
                  <a:pos x="60" y="66"/>
                </a:cxn>
                <a:cxn ang="0">
                  <a:pos x="50" y="64"/>
                </a:cxn>
                <a:cxn ang="0">
                  <a:pos x="41" y="62"/>
                </a:cxn>
                <a:cxn ang="0">
                  <a:pos x="29" y="55"/>
                </a:cxn>
                <a:cxn ang="0">
                  <a:pos x="18" y="47"/>
                </a:cxn>
                <a:cxn ang="0">
                  <a:pos x="10" y="35"/>
                </a:cxn>
                <a:cxn ang="0">
                  <a:pos x="3" y="2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10" y="0"/>
                </a:cxn>
                <a:cxn ang="0">
                  <a:pos x="19" y="0"/>
                </a:cxn>
                <a:cxn ang="0">
                  <a:pos x="30" y="2"/>
                </a:cxn>
                <a:cxn ang="0">
                  <a:pos x="41" y="6"/>
                </a:cxn>
                <a:cxn ang="0">
                  <a:pos x="53" y="14"/>
                </a:cxn>
                <a:cxn ang="0">
                  <a:pos x="62" y="25"/>
                </a:cxn>
                <a:cxn ang="0">
                  <a:pos x="69" y="41"/>
                </a:cxn>
                <a:cxn ang="0">
                  <a:pos x="73" y="62"/>
                </a:cxn>
                <a:cxn ang="0">
                  <a:pos x="73" y="60"/>
                </a:cxn>
                <a:cxn ang="0">
                  <a:pos x="73" y="55"/>
                </a:cxn>
                <a:cxn ang="0">
                  <a:pos x="75" y="45"/>
                </a:cxn>
                <a:cxn ang="0">
                  <a:pos x="79" y="36"/>
                </a:cxn>
                <a:cxn ang="0">
                  <a:pos x="84" y="25"/>
                </a:cxn>
                <a:cxn ang="0">
                  <a:pos x="92" y="16"/>
                </a:cxn>
                <a:cxn ang="0">
                  <a:pos x="106" y="8"/>
                </a:cxn>
                <a:cxn ang="0">
                  <a:pos x="123" y="2"/>
                </a:cxn>
                <a:cxn ang="0">
                  <a:pos x="146" y="0"/>
                </a:cxn>
                <a:cxn ang="0">
                  <a:pos x="145" y="2"/>
                </a:cxn>
                <a:cxn ang="0">
                  <a:pos x="145" y="8"/>
                </a:cxn>
                <a:cxn ang="0">
                  <a:pos x="143" y="17"/>
                </a:cxn>
                <a:cxn ang="0">
                  <a:pos x="139" y="28"/>
                </a:cxn>
                <a:cxn ang="0">
                  <a:pos x="134" y="39"/>
                </a:cxn>
                <a:cxn ang="0">
                  <a:pos x="126" y="49"/>
                </a:cxn>
                <a:cxn ang="0">
                  <a:pos x="114" y="59"/>
                </a:cxn>
                <a:cxn ang="0">
                  <a:pos x="98" y="64"/>
                </a:cxn>
                <a:cxn ang="0">
                  <a:pos x="79" y="67"/>
                </a:cxn>
                <a:cxn ang="0">
                  <a:pos x="79" y="211"/>
                </a:cxn>
                <a:cxn ang="0">
                  <a:pos x="68" y="211"/>
                </a:cxn>
                <a:cxn ang="0">
                  <a:pos x="68" y="67"/>
                </a:cxn>
              </a:cxnLst>
              <a:rect l="0" t="0" r="r" b="b"/>
              <a:pathLst>
                <a:path w="146" h="211">
                  <a:moveTo>
                    <a:pt x="68" y="67"/>
                  </a:moveTo>
                  <a:lnTo>
                    <a:pt x="67" y="67"/>
                  </a:lnTo>
                  <a:lnTo>
                    <a:pt x="60" y="66"/>
                  </a:lnTo>
                  <a:lnTo>
                    <a:pt x="50" y="64"/>
                  </a:lnTo>
                  <a:lnTo>
                    <a:pt x="41" y="62"/>
                  </a:lnTo>
                  <a:lnTo>
                    <a:pt x="29" y="55"/>
                  </a:lnTo>
                  <a:lnTo>
                    <a:pt x="18" y="47"/>
                  </a:lnTo>
                  <a:lnTo>
                    <a:pt x="10" y="35"/>
                  </a:lnTo>
                  <a:lnTo>
                    <a:pt x="3" y="2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30" y="2"/>
                  </a:lnTo>
                  <a:lnTo>
                    <a:pt x="41" y="6"/>
                  </a:lnTo>
                  <a:lnTo>
                    <a:pt x="53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5" y="45"/>
                  </a:lnTo>
                  <a:lnTo>
                    <a:pt x="79" y="36"/>
                  </a:lnTo>
                  <a:lnTo>
                    <a:pt x="84" y="25"/>
                  </a:lnTo>
                  <a:lnTo>
                    <a:pt x="92" y="16"/>
                  </a:lnTo>
                  <a:lnTo>
                    <a:pt x="106" y="8"/>
                  </a:lnTo>
                  <a:lnTo>
                    <a:pt x="123" y="2"/>
                  </a:lnTo>
                  <a:lnTo>
                    <a:pt x="146" y="0"/>
                  </a:lnTo>
                  <a:lnTo>
                    <a:pt x="145" y="2"/>
                  </a:lnTo>
                  <a:lnTo>
                    <a:pt x="145" y="8"/>
                  </a:lnTo>
                  <a:lnTo>
                    <a:pt x="143" y="17"/>
                  </a:lnTo>
                  <a:lnTo>
                    <a:pt x="139" y="28"/>
                  </a:lnTo>
                  <a:lnTo>
                    <a:pt x="134" y="39"/>
                  </a:lnTo>
                  <a:lnTo>
                    <a:pt x="126" y="49"/>
                  </a:lnTo>
                  <a:lnTo>
                    <a:pt x="114" y="59"/>
                  </a:lnTo>
                  <a:lnTo>
                    <a:pt x="98" y="64"/>
                  </a:lnTo>
                  <a:lnTo>
                    <a:pt x="79" y="67"/>
                  </a:lnTo>
                  <a:lnTo>
                    <a:pt x="79" y="211"/>
                  </a:lnTo>
                  <a:lnTo>
                    <a:pt x="68" y="211"/>
                  </a:lnTo>
                  <a:lnTo>
                    <a:pt x="68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gray">
            <a:xfrm>
              <a:off x="2792" y="378"/>
              <a:ext cx="144" cy="211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6" y="67"/>
                </a:cxn>
                <a:cxn ang="0">
                  <a:pos x="59" y="66"/>
                </a:cxn>
                <a:cxn ang="0">
                  <a:pos x="50" y="64"/>
                </a:cxn>
                <a:cxn ang="0">
                  <a:pos x="39" y="62"/>
                </a:cxn>
                <a:cxn ang="0">
                  <a:pos x="28" y="55"/>
                </a:cxn>
                <a:cxn ang="0">
                  <a:pos x="17" y="47"/>
                </a:cxn>
                <a:cxn ang="0">
                  <a:pos x="9" y="35"/>
                </a:cxn>
                <a:cxn ang="0">
                  <a:pos x="2" y="2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9" y="0"/>
                </a:cxn>
                <a:cxn ang="0">
                  <a:pos x="17" y="0"/>
                </a:cxn>
                <a:cxn ang="0">
                  <a:pos x="28" y="2"/>
                </a:cxn>
                <a:cxn ang="0">
                  <a:pos x="40" y="6"/>
                </a:cxn>
                <a:cxn ang="0">
                  <a:pos x="51" y="14"/>
                </a:cxn>
                <a:cxn ang="0">
                  <a:pos x="62" y="25"/>
                </a:cxn>
                <a:cxn ang="0">
                  <a:pos x="69" y="41"/>
                </a:cxn>
                <a:cxn ang="0">
                  <a:pos x="73" y="62"/>
                </a:cxn>
                <a:cxn ang="0">
                  <a:pos x="73" y="60"/>
                </a:cxn>
                <a:cxn ang="0">
                  <a:pos x="73" y="55"/>
                </a:cxn>
                <a:cxn ang="0">
                  <a:pos x="74" y="45"/>
                </a:cxn>
                <a:cxn ang="0">
                  <a:pos x="77" y="36"/>
                </a:cxn>
                <a:cxn ang="0">
                  <a:pos x="82" y="25"/>
                </a:cxn>
                <a:cxn ang="0">
                  <a:pos x="91" y="16"/>
                </a:cxn>
                <a:cxn ang="0">
                  <a:pos x="105" y="8"/>
                </a:cxn>
                <a:cxn ang="0">
                  <a:pos x="121" y="2"/>
                </a:cxn>
                <a:cxn ang="0">
                  <a:pos x="144" y="0"/>
                </a:cxn>
                <a:cxn ang="0">
                  <a:pos x="144" y="2"/>
                </a:cxn>
                <a:cxn ang="0">
                  <a:pos x="144" y="8"/>
                </a:cxn>
                <a:cxn ang="0">
                  <a:pos x="141" y="17"/>
                </a:cxn>
                <a:cxn ang="0">
                  <a:pos x="139" y="28"/>
                </a:cxn>
                <a:cxn ang="0">
                  <a:pos x="133" y="39"/>
                </a:cxn>
                <a:cxn ang="0">
                  <a:pos x="125" y="49"/>
                </a:cxn>
                <a:cxn ang="0">
                  <a:pos x="113" y="59"/>
                </a:cxn>
                <a:cxn ang="0">
                  <a:pos x="97" y="64"/>
                </a:cxn>
                <a:cxn ang="0">
                  <a:pos x="77" y="67"/>
                </a:cxn>
                <a:cxn ang="0">
                  <a:pos x="77" y="211"/>
                </a:cxn>
                <a:cxn ang="0">
                  <a:pos x="67" y="211"/>
                </a:cxn>
                <a:cxn ang="0">
                  <a:pos x="67" y="67"/>
                </a:cxn>
              </a:cxnLst>
              <a:rect l="0" t="0" r="r" b="b"/>
              <a:pathLst>
                <a:path w="144" h="211">
                  <a:moveTo>
                    <a:pt x="67" y="67"/>
                  </a:moveTo>
                  <a:lnTo>
                    <a:pt x="66" y="67"/>
                  </a:lnTo>
                  <a:lnTo>
                    <a:pt x="59" y="66"/>
                  </a:lnTo>
                  <a:lnTo>
                    <a:pt x="50" y="64"/>
                  </a:lnTo>
                  <a:lnTo>
                    <a:pt x="39" y="62"/>
                  </a:lnTo>
                  <a:lnTo>
                    <a:pt x="28" y="55"/>
                  </a:lnTo>
                  <a:lnTo>
                    <a:pt x="17" y="47"/>
                  </a:lnTo>
                  <a:lnTo>
                    <a:pt x="9" y="35"/>
                  </a:ln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8" y="2"/>
                  </a:lnTo>
                  <a:lnTo>
                    <a:pt x="40" y="6"/>
                  </a:lnTo>
                  <a:lnTo>
                    <a:pt x="51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4" y="45"/>
                  </a:lnTo>
                  <a:lnTo>
                    <a:pt x="77" y="36"/>
                  </a:lnTo>
                  <a:lnTo>
                    <a:pt x="82" y="25"/>
                  </a:lnTo>
                  <a:lnTo>
                    <a:pt x="91" y="16"/>
                  </a:lnTo>
                  <a:lnTo>
                    <a:pt x="105" y="8"/>
                  </a:lnTo>
                  <a:lnTo>
                    <a:pt x="121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4" y="8"/>
                  </a:lnTo>
                  <a:lnTo>
                    <a:pt x="141" y="17"/>
                  </a:lnTo>
                  <a:lnTo>
                    <a:pt x="139" y="28"/>
                  </a:lnTo>
                  <a:lnTo>
                    <a:pt x="133" y="39"/>
                  </a:lnTo>
                  <a:lnTo>
                    <a:pt x="125" y="49"/>
                  </a:lnTo>
                  <a:lnTo>
                    <a:pt x="113" y="59"/>
                  </a:lnTo>
                  <a:lnTo>
                    <a:pt x="97" y="64"/>
                  </a:lnTo>
                  <a:lnTo>
                    <a:pt x="77" y="67"/>
                  </a:lnTo>
                  <a:lnTo>
                    <a:pt x="77" y="211"/>
                  </a:lnTo>
                  <a:lnTo>
                    <a:pt x="67" y="211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gray">
            <a:xfrm>
              <a:off x="2631" y="457"/>
              <a:ext cx="89" cy="132"/>
            </a:xfrm>
            <a:custGeom>
              <a:avLst/>
              <a:gdLst/>
              <a:ahLst/>
              <a:cxnLst>
                <a:cxn ang="0">
                  <a:pos x="42" y="43"/>
                </a:cxn>
                <a:cxn ang="0">
                  <a:pos x="39" y="42"/>
                </a:cxn>
                <a:cxn ang="0">
                  <a:pos x="33" y="42"/>
                </a:cxn>
                <a:cxn ang="0">
                  <a:pos x="25" y="39"/>
                </a:cxn>
                <a:cxn ang="0">
                  <a:pos x="16" y="35"/>
                </a:cxn>
                <a:cxn ang="0">
                  <a:pos x="8" y="27"/>
                </a:cxn>
                <a:cxn ang="0">
                  <a:pos x="2" y="16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21" y="3"/>
                </a:cxn>
                <a:cxn ang="0">
                  <a:pos x="29" y="8"/>
                </a:cxn>
                <a:cxn ang="0">
                  <a:pos x="37" y="15"/>
                </a:cxn>
                <a:cxn ang="0">
                  <a:pos x="42" y="26"/>
                </a:cxn>
                <a:cxn ang="0">
                  <a:pos x="45" y="39"/>
                </a:cxn>
                <a:cxn ang="0">
                  <a:pos x="45" y="38"/>
                </a:cxn>
                <a:cxn ang="0">
                  <a:pos x="45" y="34"/>
                </a:cxn>
                <a:cxn ang="0">
                  <a:pos x="46" y="27"/>
                </a:cxn>
                <a:cxn ang="0">
                  <a:pos x="49" y="20"/>
                </a:cxn>
                <a:cxn ang="0">
                  <a:pos x="54" y="14"/>
                </a:cxn>
                <a:cxn ang="0">
                  <a:pos x="62" y="7"/>
                </a:cxn>
                <a:cxn ang="0">
                  <a:pos x="73" y="3"/>
                </a:cxn>
                <a:cxn ang="0">
                  <a:pos x="89" y="0"/>
                </a:cxn>
                <a:cxn ang="0">
                  <a:pos x="89" y="3"/>
                </a:cxn>
                <a:cxn ang="0">
                  <a:pos x="88" y="10"/>
                </a:cxn>
                <a:cxn ang="0">
                  <a:pos x="87" y="18"/>
                </a:cxn>
                <a:cxn ang="0">
                  <a:pos x="81" y="26"/>
                </a:cxn>
                <a:cxn ang="0">
                  <a:pos x="74" y="34"/>
                </a:cxn>
                <a:cxn ang="0">
                  <a:pos x="64" y="41"/>
                </a:cxn>
                <a:cxn ang="0">
                  <a:pos x="47" y="43"/>
                </a:cxn>
                <a:cxn ang="0">
                  <a:pos x="47" y="132"/>
                </a:cxn>
                <a:cxn ang="0">
                  <a:pos x="42" y="132"/>
                </a:cxn>
                <a:cxn ang="0">
                  <a:pos x="42" y="43"/>
                </a:cxn>
              </a:cxnLst>
              <a:rect l="0" t="0" r="r" b="b"/>
              <a:pathLst>
                <a:path w="89" h="132">
                  <a:moveTo>
                    <a:pt x="42" y="43"/>
                  </a:moveTo>
                  <a:lnTo>
                    <a:pt x="39" y="42"/>
                  </a:lnTo>
                  <a:lnTo>
                    <a:pt x="33" y="42"/>
                  </a:lnTo>
                  <a:lnTo>
                    <a:pt x="25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21" y="3"/>
                  </a:lnTo>
                  <a:lnTo>
                    <a:pt x="29" y="8"/>
                  </a:lnTo>
                  <a:lnTo>
                    <a:pt x="37" y="15"/>
                  </a:lnTo>
                  <a:lnTo>
                    <a:pt x="42" y="26"/>
                  </a:lnTo>
                  <a:lnTo>
                    <a:pt x="45" y="39"/>
                  </a:lnTo>
                  <a:lnTo>
                    <a:pt x="45" y="38"/>
                  </a:lnTo>
                  <a:lnTo>
                    <a:pt x="45" y="34"/>
                  </a:lnTo>
                  <a:lnTo>
                    <a:pt x="46" y="27"/>
                  </a:lnTo>
                  <a:lnTo>
                    <a:pt x="49" y="20"/>
                  </a:lnTo>
                  <a:lnTo>
                    <a:pt x="54" y="14"/>
                  </a:lnTo>
                  <a:lnTo>
                    <a:pt x="62" y="7"/>
                  </a:lnTo>
                  <a:lnTo>
                    <a:pt x="73" y="3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88" y="10"/>
                  </a:lnTo>
                  <a:lnTo>
                    <a:pt x="87" y="18"/>
                  </a:lnTo>
                  <a:lnTo>
                    <a:pt x="81" y="26"/>
                  </a:lnTo>
                  <a:lnTo>
                    <a:pt x="74" y="34"/>
                  </a:lnTo>
                  <a:lnTo>
                    <a:pt x="64" y="41"/>
                  </a:lnTo>
                  <a:lnTo>
                    <a:pt x="47" y="43"/>
                  </a:lnTo>
                  <a:lnTo>
                    <a:pt x="47" y="132"/>
                  </a:lnTo>
                  <a:lnTo>
                    <a:pt x="42" y="132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gray">
            <a:xfrm>
              <a:off x="2430" y="403"/>
              <a:ext cx="88" cy="186"/>
            </a:xfrm>
            <a:custGeom>
              <a:avLst/>
              <a:gdLst/>
              <a:ahLst/>
              <a:cxnLst>
                <a:cxn ang="0">
                  <a:pos x="43" y="43"/>
                </a:cxn>
                <a:cxn ang="0">
                  <a:pos x="41" y="43"/>
                </a:cxn>
                <a:cxn ang="0">
                  <a:pos x="35" y="43"/>
                </a:cxn>
                <a:cxn ang="0">
                  <a:pos x="27" y="41"/>
                </a:cxn>
                <a:cxn ang="0">
                  <a:pos x="18" y="35"/>
                </a:cxn>
                <a:cxn ang="0">
                  <a:pos x="8" y="28"/>
                </a:cxn>
                <a:cxn ang="0">
                  <a:pos x="3" y="16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8" y="0"/>
                </a:cxn>
                <a:cxn ang="0">
                  <a:pos x="17" y="1"/>
                </a:cxn>
                <a:cxn ang="0">
                  <a:pos x="26" y="6"/>
                </a:cxn>
                <a:cxn ang="0">
                  <a:pos x="35" y="12"/>
                </a:cxn>
                <a:cxn ang="0">
                  <a:pos x="42" y="24"/>
                </a:cxn>
                <a:cxn ang="0">
                  <a:pos x="48" y="41"/>
                </a:cxn>
                <a:cxn ang="0">
                  <a:pos x="48" y="90"/>
                </a:cxn>
                <a:cxn ang="0">
                  <a:pos x="48" y="88"/>
                </a:cxn>
                <a:cxn ang="0">
                  <a:pos x="48" y="82"/>
                </a:cxn>
                <a:cxn ang="0">
                  <a:pos x="50" y="74"/>
                </a:cxn>
                <a:cxn ang="0">
                  <a:pos x="54" y="66"/>
                </a:cxn>
                <a:cxn ang="0">
                  <a:pos x="61" y="58"/>
                </a:cxn>
                <a:cxn ang="0">
                  <a:pos x="72" y="53"/>
                </a:cxn>
                <a:cxn ang="0">
                  <a:pos x="87" y="50"/>
                </a:cxn>
                <a:cxn ang="0">
                  <a:pos x="88" y="51"/>
                </a:cxn>
                <a:cxn ang="0">
                  <a:pos x="88" y="57"/>
                </a:cxn>
                <a:cxn ang="0">
                  <a:pos x="87" y="64"/>
                </a:cxn>
                <a:cxn ang="0">
                  <a:pos x="84" y="72"/>
                </a:cxn>
                <a:cxn ang="0">
                  <a:pos x="80" y="80"/>
                </a:cxn>
                <a:cxn ang="0">
                  <a:pos x="73" y="86"/>
                </a:cxn>
                <a:cxn ang="0">
                  <a:pos x="62" y="92"/>
                </a:cxn>
                <a:cxn ang="0">
                  <a:pos x="48" y="93"/>
                </a:cxn>
                <a:cxn ang="0">
                  <a:pos x="48" y="186"/>
                </a:cxn>
                <a:cxn ang="0">
                  <a:pos x="43" y="186"/>
                </a:cxn>
                <a:cxn ang="0">
                  <a:pos x="43" y="143"/>
                </a:cxn>
                <a:cxn ang="0">
                  <a:pos x="42" y="143"/>
                </a:cxn>
                <a:cxn ang="0">
                  <a:pos x="37" y="142"/>
                </a:cxn>
                <a:cxn ang="0">
                  <a:pos x="29" y="140"/>
                </a:cxn>
                <a:cxn ang="0">
                  <a:pos x="22" y="136"/>
                </a:cxn>
                <a:cxn ang="0">
                  <a:pos x="14" y="130"/>
                </a:cxn>
                <a:cxn ang="0">
                  <a:pos x="8" y="120"/>
                </a:cxn>
                <a:cxn ang="0">
                  <a:pos x="7" y="105"/>
                </a:cxn>
                <a:cxn ang="0">
                  <a:pos x="8" y="105"/>
                </a:cxn>
                <a:cxn ang="0">
                  <a:pos x="12" y="107"/>
                </a:cxn>
                <a:cxn ang="0">
                  <a:pos x="19" y="108"/>
                </a:cxn>
                <a:cxn ang="0">
                  <a:pos x="26" y="111"/>
                </a:cxn>
                <a:cxn ang="0">
                  <a:pos x="34" y="117"/>
                </a:cxn>
                <a:cxn ang="0">
                  <a:pos x="39" y="127"/>
                </a:cxn>
                <a:cxn ang="0">
                  <a:pos x="43" y="140"/>
                </a:cxn>
                <a:cxn ang="0">
                  <a:pos x="43" y="43"/>
                </a:cxn>
              </a:cxnLst>
              <a:rect l="0" t="0" r="r" b="b"/>
              <a:pathLst>
                <a:path w="88" h="186">
                  <a:moveTo>
                    <a:pt x="43" y="43"/>
                  </a:moveTo>
                  <a:lnTo>
                    <a:pt x="41" y="43"/>
                  </a:lnTo>
                  <a:lnTo>
                    <a:pt x="35" y="43"/>
                  </a:lnTo>
                  <a:lnTo>
                    <a:pt x="27" y="41"/>
                  </a:lnTo>
                  <a:lnTo>
                    <a:pt x="18" y="35"/>
                  </a:lnTo>
                  <a:lnTo>
                    <a:pt x="8" y="28"/>
                  </a:lnTo>
                  <a:lnTo>
                    <a:pt x="3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7" y="1"/>
                  </a:lnTo>
                  <a:lnTo>
                    <a:pt x="26" y="6"/>
                  </a:lnTo>
                  <a:lnTo>
                    <a:pt x="35" y="12"/>
                  </a:lnTo>
                  <a:lnTo>
                    <a:pt x="42" y="24"/>
                  </a:lnTo>
                  <a:lnTo>
                    <a:pt x="48" y="41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82"/>
                  </a:lnTo>
                  <a:lnTo>
                    <a:pt x="50" y="74"/>
                  </a:lnTo>
                  <a:lnTo>
                    <a:pt x="54" y="66"/>
                  </a:lnTo>
                  <a:lnTo>
                    <a:pt x="61" y="58"/>
                  </a:lnTo>
                  <a:lnTo>
                    <a:pt x="72" y="53"/>
                  </a:lnTo>
                  <a:lnTo>
                    <a:pt x="87" y="50"/>
                  </a:lnTo>
                  <a:lnTo>
                    <a:pt x="88" y="51"/>
                  </a:lnTo>
                  <a:lnTo>
                    <a:pt x="88" y="57"/>
                  </a:lnTo>
                  <a:lnTo>
                    <a:pt x="87" y="64"/>
                  </a:lnTo>
                  <a:lnTo>
                    <a:pt x="84" y="72"/>
                  </a:lnTo>
                  <a:lnTo>
                    <a:pt x="80" y="80"/>
                  </a:lnTo>
                  <a:lnTo>
                    <a:pt x="73" y="86"/>
                  </a:lnTo>
                  <a:lnTo>
                    <a:pt x="62" y="92"/>
                  </a:lnTo>
                  <a:lnTo>
                    <a:pt x="48" y="93"/>
                  </a:lnTo>
                  <a:lnTo>
                    <a:pt x="48" y="186"/>
                  </a:lnTo>
                  <a:lnTo>
                    <a:pt x="43" y="186"/>
                  </a:lnTo>
                  <a:lnTo>
                    <a:pt x="43" y="143"/>
                  </a:lnTo>
                  <a:lnTo>
                    <a:pt x="42" y="143"/>
                  </a:lnTo>
                  <a:lnTo>
                    <a:pt x="37" y="142"/>
                  </a:lnTo>
                  <a:lnTo>
                    <a:pt x="29" y="140"/>
                  </a:lnTo>
                  <a:lnTo>
                    <a:pt x="22" y="136"/>
                  </a:lnTo>
                  <a:lnTo>
                    <a:pt x="14" y="130"/>
                  </a:lnTo>
                  <a:lnTo>
                    <a:pt x="8" y="120"/>
                  </a:lnTo>
                  <a:lnTo>
                    <a:pt x="7" y="105"/>
                  </a:lnTo>
                  <a:lnTo>
                    <a:pt x="8" y="105"/>
                  </a:lnTo>
                  <a:lnTo>
                    <a:pt x="12" y="107"/>
                  </a:lnTo>
                  <a:lnTo>
                    <a:pt x="19" y="108"/>
                  </a:lnTo>
                  <a:lnTo>
                    <a:pt x="26" y="111"/>
                  </a:lnTo>
                  <a:lnTo>
                    <a:pt x="34" y="117"/>
                  </a:lnTo>
                  <a:lnTo>
                    <a:pt x="39" y="127"/>
                  </a:lnTo>
                  <a:lnTo>
                    <a:pt x="43" y="14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gray">
            <a:xfrm>
              <a:off x="1914" y="233"/>
              <a:ext cx="166" cy="356"/>
            </a:xfrm>
            <a:custGeom>
              <a:avLst/>
              <a:gdLst/>
              <a:ahLst/>
              <a:cxnLst>
                <a:cxn ang="0">
                  <a:pos x="85" y="84"/>
                </a:cxn>
                <a:cxn ang="0">
                  <a:pos x="101" y="81"/>
                </a:cxn>
                <a:cxn ang="0">
                  <a:pos x="124" y="73"/>
                </a:cxn>
                <a:cxn ang="0">
                  <a:pos x="148" y="56"/>
                </a:cxn>
                <a:cxn ang="0">
                  <a:pos x="163" y="23"/>
                </a:cxn>
                <a:cxn ang="0">
                  <a:pos x="163" y="0"/>
                </a:cxn>
                <a:cxn ang="0">
                  <a:pos x="148" y="0"/>
                </a:cxn>
                <a:cxn ang="0">
                  <a:pos x="125" y="6"/>
                </a:cxn>
                <a:cxn ang="0">
                  <a:pos x="101" y="22"/>
                </a:cxn>
                <a:cxn ang="0">
                  <a:pos x="82" y="54"/>
                </a:cxn>
                <a:cxn ang="0">
                  <a:pos x="77" y="173"/>
                </a:cxn>
                <a:cxn ang="0">
                  <a:pos x="77" y="165"/>
                </a:cxn>
                <a:cxn ang="0">
                  <a:pos x="71" y="146"/>
                </a:cxn>
                <a:cxn ang="0">
                  <a:pos x="60" y="123"/>
                </a:cxn>
                <a:cxn ang="0">
                  <a:pos x="38" y="104"/>
                </a:cxn>
                <a:cxn ang="0">
                  <a:pos x="0" y="96"/>
                </a:cxn>
                <a:cxn ang="0">
                  <a:pos x="0" y="103"/>
                </a:cxn>
                <a:cxn ang="0">
                  <a:pos x="0" y="120"/>
                </a:cxn>
                <a:cxn ang="0">
                  <a:pos x="8" y="143"/>
                </a:cxn>
                <a:cxn ang="0">
                  <a:pos x="24" y="163"/>
                </a:cxn>
                <a:cxn ang="0">
                  <a:pos x="55" y="177"/>
                </a:cxn>
                <a:cxn ang="0">
                  <a:pos x="77" y="356"/>
                </a:cxn>
                <a:cxn ang="0">
                  <a:pos x="82" y="274"/>
                </a:cxn>
                <a:cxn ang="0">
                  <a:pos x="91" y="273"/>
                </a:cxn>
                <a:cxn ang="0">
                  <a:pos x="112" y="267"/>
                </a:cxn>
                <a:cxn ang="0">
                  <a:pos x="135" y="252"/>
                </a:cxn>
                <a:cxn ang="0">
                  <a:pos x="151" y="224"/>
                </a:cxn>
                <a:cxn ang="0">
                  <a:pos x="152" y="203"/>
                </a:cxn>
                <a:cxn ang="0">
                  <a:pos x="137" y="204"/>
                </a:cxn>
                <a:cxn ang="0">
                  <a:pos x="117" y="211"/>
                </a:cxn>
                <a:cxn ang="0">
                  <a:pos x="97" y="231"/>
                </a:cxn>
                <a:cxn ang="0">
                  <a:pos x="82" y="267"/>
                </a:cxn>
              </a:cxnLst>
              <a:rect l="0" t="0" r="r" b="b"/>
              <a:pathLst>
                <a:path w="166" h="356">
                  <a:moveTo>
                    <a:pt x="82" y="84"/>
                  </a:moveTo>
                  <a:lnTo>
                    <a:pt x="85" y="84"/>
                  </a:lnTo>
                  <a:lnTo>
                    <a:pt x="91" y="84"/>
                  </a:lnTo>
                  <a:lnTo>
                    <a:pt x="101" y="81"/>
                  </a:lnTo>
                  <a:lnTo>
                    <a:pt x="112" y="78"/>
                  </a:lnTo>
                  <a:lnTo>
                    <a:pt x="124" y="73"/>
                  </a:lnTo>
                  <a:lnTo>
                    <a:pt x="136" y="66"/>
                  </a:lnTo>
                  <a:lnTo>
                    <a:pt x="148" y="56"/>
                  </a:lnTo>
                  <a:lnTo>
                    <a:pt x="156" y="42"/>
                  </a:lnTo>
                  <a:lnTo>
                    <a:pt x="163" y="23"/>
                  </a:lnTo>
                  <a:lnTo>
                    <a:pt x="166" y="2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48" y="0"/>
                  </a:lnTo>
                  <a:lnTo>
                    <a:pt x="137" y="3"/>
                  </a:lnTo>
                  <a:lnTo>
                    <a:pt x="125" y="6"/>
                  </a:lnTo>
                  <a:lnTo>
                    <a:pt x="113" y="12"/>
                  </a:lnTo>
                  <a:lnTo>
                    <a:pt x="101" y="22"/>
                  </a:lnTo>
                  <a:lnTo>
                    <a:pt x="90" y="35"/>
                  </a:lnTo>
                  <a:lnTo>
                    <a:pt x="82" y="54"/>
                  </a:lnTo>
                  <a:lnTo>
                    <a:pt x="77" y="78"/>
                  </a:lnTo>
                  <a:lnTo>
                    <a:pt x="77" y="173"/>
                  </a:lnTo>
                  <a:lnTo>
                    <a:pt x="77" y="170"/>
                  </a:lnTo>
                  <a:lnTo>
                    <a:pt x="77" y="165"/>
                  </a:lnTo>
                  <a:lnTo>
                    <a:pt x="74" y="157"/>
                  </a:lnTo>
                  <a:lnTo>
                    <a:pt x="71" y="146"/>
                  </a:lnTo>
                  <a:lnTo>
                    <a:pt x="67" y="134"/>
                  </a:lnTo>
                  <a:lnTo>
                    <a:pt x="60" y="123"/>
                  </a:lnTo>
                  <a:lnTo>
                    <a:pt x="50" y="112"/>
                  </a:lnTo>
                  <a:lnTo>
                    <a:pt x="38" y="104"/>
                  </a:lnTo>
                  <a:lnTo>
                    <a:pt x="20" y="97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8" y="143"/>
                  </a:lnTo>
                  <a:lnTo>
                    <a:pt x="15" y="154"/>
                  </a:lnTo>
                  <a:lnTo>
                    <a:pt x="24" y="163"/>
                  </a:lnTo>
                  <a:lnTo>
                    <a:pt x="38" y="171"/>
                  </a:lnTo>
                  <a:lnTo>
                    <a:pt x="55" y="177"/>
                  </a:lnTo>
                  <a:lnTo>
                    <a:pt x="77" y="178"/>
                  </a:lnTo>
                  <a:lnTo>
                    <a:pt x="77" y="356"/>
                  </a:lnTo>
                  <a:lnTo>
                    <a:pt x="82" y="356"/>
                  </a:lnTo>
                  <a:lnTo>
                    <a:pt x="82" y="274"/>
                  </a:lnTo>
                  <a:lnTo>
                    <a:pt x="85" y="273"/>
                  </a:lnTo>
                  <a:lnTo>
                    <a:pt x="91" y="273"/>
                  </a:lnTo>
                  <a:lnTo>
                    <a:pt x="101" y="271"/>
                  </a:lnTo>
                  <a:lnTo>
                    <a:pt x="112" y="267"/>
                  </a:lnTo>
                  <a:lnTo>
                    <a:pt x="124" y="262"/>
                  </a:lnTo>
                  <a:lnTo>
                    <a:pt x="135" y="252"/>
                  </a:lnTo>
                  <a:lnTo>
                    <a:pt x="144" y="240"/>
                  </a:lnTo>
                  <a:lnTo>
                    <a:pt x="151" y="224"/>
                  </a:lnTo>
                  <a:lnTo>
                    <a:pt x="154" y="203"/>
                  </a:lnTo>
                  <a:lnTo>
                    <a:pt x="152" y="203"/>
                  </a:lnTo>
                  <a:lnTo>
                    <a:pt x="145" y="203"/>
                  </a:lnTo>
                  <a:lnTo>
                    <a:pt x="137" y="204"/>
                  </a:lnTo>
                  <a:lnTo>
                    <a:pt x="128" y="207"/>
                  </a:lnTo>
                  <a:lnTo>
                    <a:pt x="117" y="211"/>
                  </a:lnTo>
                  <a:lnTo>
                    <a:pt x="106" y="219"/>
                  </a:lnTo>
                  <a:lnTo>
                    <a:pt x="97" y="231"/>
                  </a:lnTo>
                  <a:lnTo>
                    <a:pt x="89" y="247"/>
                  </a:lnTo>
                  <a:lnTo>
                    <a:pt x="82" y="267"/>
                  </a:lnTo>
                  <a:lnTo>
                    <a:pt x="82" y="84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gray">
            <a:xfrm>
              <a:off x="2514" y="379"/>
              <a:ext cx="92" cy="210"/>
            </a:xfrm>
            <a:custGeom>
              <a:avLst/>
              <a:gdLst/>
              <a:ahLst/>
              <a:cxnLst>
                <a:cxn ang="0">
                  <a:pos x="43" y="162"/>
                </a:cxn>
                <a:cxn ang="0">
                  <a:pos x="36" y="160"/>
                </a:cxn>
                <a:cxn ang="0">
                  <a:pos x="23" y="155"/>
                </a:cxn>
                <a:cxn ang="0">
                  <a:pos x="12" y="141"/>
                </a:cxn>
                <a:cxn ang="0">
                  <a:pos x="12" y="129"/>
                </a:cxn>
                <a:cxn ang="0">
                  <a:pos x="23" y="132"/>
                </a:cxn>
                <a:cxn ang="0">
                  <a:pos x="38" y="145"/>
                </a:cxn>
                <a:cxn ang="0">
                  <a:pos x="43" y="108"/>
                </a:cxn>
                <a:cxn ang="0">
                  <a:pos x="35" y="106"/>
                </a:cxn>
                <a:cxn ang="0">
                  <a:pos x="20" y="101"/>
                </a:cxn>
                <a:cxn ang="0">
                  <a:pos x="7" y="83"/>
                </a:cxn>
                <a:cxn ang="0">
                  <a:pos x="7" y="70"/>
                </a:cxn>
                <a:cxn ang="0">
                  <a:pos x="17" y="71"/>
                </a:cxn>
                <a:cxn ang="0">
                  <a:pos x="31" y="81"/>
                </a:cxn>
                <a:cxn ang="0">
                  <a:pos x="43" y="105"/>
                </a:cxn>
                <a:cxn ang="0">
                  <a:pos x="40" y="43"/>
                </a:cxn>
                <a:cxn ang="0">
                  <a:pos x="26" y="39"/>
                </a:cxn>
                <a:cxn ang="0">
                  <a:pos x="8" y="27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23" y="5"/>
                </a:cxn>
                <a:cxn ang="0">
                  <a:pos x="39" y="23"/>
                </a:cxn>
                <a:cxn ang="0">
                  <a:pos x="46" y="38"/>
                </a:cxn>
                <a:cxn ang="0">
                  <a:pos x="51" y="24"/>
                </a:cxn>
                <a:cxn ang="0">
                  <a:pos x="66" y="8"/>
                </a:cxn>
                <a:cxn ang="0">
                  <a:pos x="92" y="0"/>
                </a:cxn>
                <a:cxn ang="0">
                  <a:pos x="90" y="8"/>
                </a:cxn>
                <a:cxn ang="0">
                  <a:pos x="82" y="25"/>
                </a:cxn>
                <a:cxn ang="0">
                  <a:pos x="63" y="40"/>
                </a:cxn>
                <a:cxn ang="0">
                  <a:pos x="49" y="124"/>
                </a:cxn>
                <a:cxn ang="0">
                  <a:pos x="50" y="116"/>
                </a:cxn>
                <a:cxn ang="0">
                  <a:pos x="59" y="100"/>
                </a:cxn>
                <a:cxn ang="0">
                  <a:pos x="81" y="92"/>
                </a:cxn>
                <a:cxn ang="0">
                  <a:pos x="80" y="98"/>
                </a:cxn>
                <a:cxn ang="0">
                  <a:pos x="73" y="114"/>
                </a:cxn>
                <a:cxn ang="0">
                  <a:pos x="59" y="127"/>
                </a:cxn>
                <a:cxn ang="0">
                  <a:pos x="49" y="210"/>
                </a:cxn>
              </a:cxnLst>
              <a:rect l="0" t="0" r="r" b="b"/>
              <a:pathLst>
                <a:path w="92" h="210">
                  <a:moveTo>
                    <a:pt x="43" y="210"/>
                  </a:moveTo>
                  <a:lnTo>
                    <a:pt x="43" y="162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0" y="159"/>
                  </a:lnTo>
                  <a:lnTo>
                    <a:pt x="23" y="155"/>
                  </a:lnTo>
                  <a:lnTo>
                    <a:pt x="16" y="150"/>
                  </a:lnTo>
                  <a:lnTo>
                    <a:pt x="12" y="141"/>
                  </a:lnTo>
                  <a:lnTo>
                    <a:pt x="11" y="129"/>
                  </a:lnTo>
                  <a:lnTo>
                    <a:pt x="12" y="129"/>
                  </a:lnTo>
                  <a:lnTo>
                    <a:pt x="16" y="129"/>
                  </a:lnTo>
                  <a:lnTo>
                    <a:pt x="23" y="132"/>
                  </a:lnTo>
                  <a:lnTo>
                    <a:pt x="31" y="137"/>
                  </a:lnTo>
                  <a:lnTo>
                    <a:pt x="38" y="145"/>
                  </a:lnTo>
                  <a:lnTo>
                    <a:pt x="43" y="159"/>
                  </a:lnTo>
                  <a:lnTo>
                    <a:pt x="43" y="108"/>
                  </a:lnTo>
                  <a:lnTo>
                    <a:pt x="40" y="108"/>
                  </a:lnTo>
                  <a:lnTo>
                    <a:pt x="35" y="106"/>
                  </a:lnTo>
                  <a:lnTo>
                    <a:pt x="28" y="105"/>
                  </a:lnTo>
                  <a:lnTo>
                    <a:pt x="20" y="101"/>
                  </a:lnTo>
                  <a:lnTo>
                    <a:pt x="12" y="94"/>
                  </a:lnTo>
                  <a:lnTo>
                    <a:pt x="7" y="83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11" y="70"/>
                  </a:lnTo>
                  <a:lnTo>
                    <a:pt x="17" y="71"/>
                  </a:lnTo>
                  <a:lnTo>
                    <a:pt x="24" y="74"/>
                  </a:lnTo>
                  <a:lnTo>
                    <a:pt x="31" y="81"/>
                  </a:lnTo>
                  <a:lnTo>
                    <a:pt x="38" y="90"/>
                  </a:lnTo>
                  <a:lnTo>
                    <a:pt x="43" y="105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34" y="42"/>
                  </a:lnTo>
                  <a:lnTo>
                    <a:pt x="26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1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23" y="5"/>
                  </a:lnTo>
                  <a:lnTo>
                    <a:pt x="31" y="12"/>
                  </a:lnTo>
                  <a:lnTo>
                    <a:pt x="39" y="23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9" y="32"/>
                  </a:lnTo>
                  <a:lnTo>
                    <a:pt x="51" y="24"/>
                  </a:lnTo>
                  <a:lnTo>
                    <a:pt x="58" y="15"/>
                  </a:lnTo>
                  <a:lnTo>
                    <a:pt x="66" y="8"/>
                  </a:lnTo>
                  <a:lnTo>
                    <a:pt x="77" y="1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0" y="8"/>
                  </a:lnTo>
                  <a:lnTo>
                    <a:pt x="88" y="16"/>
                  </a:lnTo>
                  <a:lnTo>
                    <a:pt x="82" y="25"/>
                  </a:lnTo>
                  <a:lnTo>
                    <a:pt x="74" y="34"/>
                  </a:lnTo>
                  <a:lnTo>
                    <a:pt x="63" y="40"/>
                  </a:lnTo>
                  <a:lnTo>
                    <a:pt x="49" y="43"/>
                  </a:lnTo>
                  <a:lnTo>
                    <a:pt x="49" y="124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3" y="108"/>
                  </a:lnTo>
                  <a:lnTo>
                    <a:pt x="59" y="100"/>
                  </a:lnTo>
                  <a:lnTo>
                    <a:pt x="67" y="94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0" y="98"/>
                  </a:lnTo>
                  <a:lnTo>
                    <a:pt x="77" y="106"/>
                  </a:lnTo>
                  <a:lnTo>
                    <a:pt x="73" y="114"/>
                  </a:lnTo>
                  <a:lnTo>
                    <a:pt x="67" y="121"/>
                  </a:lnTo>
                  <a:lnTo>
                    <a:pt x="59" y="127"/>
                  </a:lnTo>
                  <a:lnTo>
                    <a:pt x="49" y="129"/>
                  </a:lnTo>
                  <a:lnTo>
                    <a:pt x="49" y="210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gray">
            <a:xfrm>
              <a:off x="1566" y="297"/>
              <a:ext cx="128" cy="292"/>
            </a:xfrm>
            <a:custGeom>
              <a:avLst/>
              <a:gdLst/>
              <a:ahLst/>
              <a:cxnLst>
                <a:cxn ang="0">
                  <a:pos x="61" y="225"/>
                </a:cxn>
                <a:cxn ang="0">
                  <a:pos x="54" y="225"/>
                </a:cxn>
                <a:cxn ang="0">
                  <a:pos x="38" y="219"/>
                </a:cxn>
                <a:cxn ang="0">
                  <a:pos x="23" y="206"/>
                </a:cxn>
                <a:cxn ang="0">
                  <a:pos x="15" y="180"/>
                </a:cxn>
                <a:cxn ang="0">
                  <a:pos x="23" y="180"/>
                </a:cxn>
                <a:cxn ang="0">
                  <a:pos x="38" y="186"/>
                </a:cxn>
                <a:cxn ang="0">
                  <a:pos x="54" y="205"/>
                </a:cxn>
                <a:cxn ang="0">
                  <a:pos x="61" y="151"/>
                </a:cxn>
                <a:cxn ang="0">
                  <a:pos x="52" y="149"/>
                </a:cxn>
                <a:cxn ang="0">
                  <a:pos x="34" y="144"/>
                </a:cxn>
                <a:cxn ang="0">
                  <a:pos x="16" y="128"/>
                </a:cxn>
                <a:cxn ang="0">
                  <a:pos x="8" y="98"/>
                </a:cxn>
                <a:cxn ang="0">
                  <a:pos x="15" y="97"/>
                </a:cxn>
                <a:cxn ang="0">
                  <a:pos x="29" y="101"/>
                </a:cxn>
                <a:cxn ang="0">
                  <a:pos x="47" y="116"/>
                </a:cxn>
                <a:cxn ang="0">
                  <a:pos x="61" y="147"/>
                </a:cxn>
                <a:cxn ang="0">
                  <a:pos x="58" y="60"/>
                </a:cxn>
                <a:cxn ang="0">
                  <a:pos x="44" y="58"/>
                </a:cxn>
                <a:cxn ang="0">
                  <a:pos x="25" y="50"/>
                </a:cxn>
                <a:cxn ang="0">
                  <a:pos x="8" y="3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27" y="5"/>
                </a:cxn>
                <a:cxn ang="0">
                  <a:pos x="48" y="21"/>
                </a:cxn>
                <a:cxn ang="0">
                  <a:pos x="65" y="56"/>
                </a:cxn>
                <a:cxn ang="0">
                  <a:pos x="66" y="48"/>
                </a:cxn>
                <a:cxn ang="0">
                  <a:pos x="77" y="28"/>
                </a:cxn>
                <a:cxn ang="0">
                  <a:pos x="96" y="9"/>
                </a:cxn>
                <a:cxn ang="0">
                  <a:pos x="128" y="0"/>
                </a:cxn>
                <a:cxn ang="0">
                  <a:pos x="127" y="9"/>
                </a:cxn>
                <a:cxn ang="0">
                  <a:pos x="119" y="31"/>
                </a:cxn>
                <a:cxn ang="0">
                  <a:pos x="101" y="51"/>
                </a:cxn>
                <a:cxn ang="0">
                  <a:pos x="67" y="60"/>
                </a:cxn>
                <a:cxn ang="0">
                  <a:pos x="69" y="170"/>
                </a:cxn>
                <a:cxn ang="0">
                  <a:pos x="73" y="155"/>
                </a:cxn>
                <a:cxn ang="0">
                  <a:pos x="86" y="136"/>
                </a:cxn>
                <a:cxn ang="0">
                  <a:pos x="113" y="128"/>
                </a:cxn>
                <a:cxn ang="0">
                  <a:pos x="112" y="136"/>
                </a:cxn>
                <a:cxn ang="0">
                  <a:pos x="105" y="153"/>
                </a:cxn>
                <a:cxn ang="0">
                  <a:pos x="92" y="172"/>
                </a:cxn>
                <a:cxn ang="0">
                  <a:pos x="67" y="180"/>
                </a:cxn>
                <a:cxn ang="0">
                  <a:pos x="61" y="292"/>
                </a:cxn>
              </a:cxnLst>
              <a:rect l="0" t="0" r="r" b="b"/>
              <a:pathLst>
                <a:path w="128" h="292">
                  <a:moveTo>
                    <a:pt x="61" y="292"/>
                  </a:moveTo>
                  <a:lnTo>
                    <a:pt x="61" y="225"/>
                  </a:lnTo>
                  <a:lnTo>
                    <a:pt x="58" y="225"/>
                  </a:lnTo>
                  <a:lnTo>
                    <a:pt x="54" y="225"/>
                  </a:lnTo>
                  <a:lnTo>
                    <a:pt x="46" y="222"/>
                  </a:lnTo>
                  <a:lnTo>
                    <a:pt x="38" y="219"/>
                  </a:lnTo>
                  <a:lnTo>
                    <a:pt x="29" y="214"/>
                  </a:lnTo>
                  <a:lnTo>
                    <a:pt x="23" y="206"/>
                  </a:lnTo>
                  <a:lnTo>
                    <a:pt x="17" y="195"/>
                  </a:lnTo>
                  <a:lnTo>
                    <a:pt x="15" y="180"/>
                  </a:lnTo>
                  <a:lnTo>
                    <a:pt x="17" y="180"/>
                  </a:lnTo>
                  <a:lnTo>
                    <a:pt x="23" y="180"/>
                  </a:lnTo>
                  <a:lnTo>
                    <a:pt x="29" y="182"/>
                  </a:lnTo>
                  <a:lnTo>
                    <a:pt x="38" y="186"/>
                  </a:lnTo>
                  <a:lnTo>
                    <a:pt x="47" y="194"/>
                  </a:lnTo>
                  <a:lnTo>
                    <a:pt x="54" y="205"/>
                  </a:lnTo>
                  <a:lnTo>
                    <a:pt x="61" y="221"/>
                  </a:lnTo>
                  <a:lnTo>
                    <a:pt x="61" y="151"/>
                  </a:lnTo>
                  <a:lnTo>
                    <a:pt x="58" y="149"/>
                  </a:lnTo>
                  <a:lnTo>
                    <a:pt x="52" y="149"/>
                  </a:lnTo>
                  <a:lnTo>
                    <a:pt x="44" y="147"/>
                  </a:lnTo>
                  <a:lnTo>
                    <a:pt x="34" y="144"/>
                  </a:lnTo>
                  <a:lnTo>
                    <a:pt x="24" y="137"/>
                  </a:lnTo>
                  <a:lnTo>
                    <a:pt x="16" y="128"/>
                  </a:lnTo>
                  <a:lnTo>
                    <a:pt x="11" y="114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5" y="97"/>
                  </a:lnTo>
                  <a:lnTo>
                    <a:pt x="21" y="98"/>
                  </a:lnTo>
                  <a:lnTo>
                    <a:pt x="29" y="101"/>
                  </a:lnTo>
                  <a:lnTo>
                    <a:pt x="39" y="106"/>
                  </a:lnTo>
                  <a:lnTo>
                    <a:pt x="47" y="116"/>
                  </a:lnTo>
                  <a:lnTo>
                    <a:pt x="55" y="128"/>
                  </a:lnTo>
                  <a:lnTo>
                    <a:pt x="61" y="147"/>
                  </a:lnTo>
                  <a:lnTo>
                    <a:pt x="61" y="60"/>
                  </a:lnTo>
                  <a:lnTo>
                    <a:pt x="58" y="60"/>
                  </a:lnTo>
                  <a:lnTo>
                    <a:pt x="52" y="59"/>
                  </a:lnTo>
                  <a:lnTo>
                    <a:pt x="44" y="58"/>
                  </a:lnTo>
                  <a:lnTo>
                    <a:pt x="35" y="55"/>
                  </a:lnTo>
                  <a:lnTo>
                    <a:pt x="25" y="50"/>
                  </a:lnTo>
                  <a:lnTo>
                    <a:pt x="16" y="43"/>
                  </a:lnTo>
                  <a:lnTo>
                    <a:pt x="8" y="3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7" y="5"/>
                  </a:lnTo>
                  <a:lnTo>
                    <a:pt x="38" y="10"/>
                  </a:lnTo>
                  <a:lnTo>
                    <a:pt x="48" y="21"/>
                  </a:lnTo>
                  <a:lnTo>
                    <a:pt x="56" y="36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6" y="48"/>
                  </a:lnTo>
                  <a:lnTo>
                    <a:pt x="70" y="39"/>
                  </a:lnTo>
                  <a:lnTo>
                    <a:pt x="77" y="28"/>
                  </a:lnTo>
                  <a:lnTo>
                    <a:pt x="85" y="19"/>
                  </a:lnTo>
                  <a:lnTo>
                    <a:pt x="96" y="9"/>
                  </a:lnTo>
                  <a:lnTo>
                    <a:pt x="110" y="2"/>
                  </a:lnTo>
                  <a:lnTo>
                    <a:pt x="128" y="0"/>
                  </a:lnTo>
                  <a:lnTo>
                    <a:pt x="128" y="2"/>
                  </a:lnTo>
                  <a:lnTo>
                    <a:pt x="127" y="9"/>
                  </a:lnTo>
                  <a:lnTo>
                    <a:pt x="124" y="19"/>
                  </a:lnTo>
                  <a:lnTo>
                    <a:pt x="119" y="31"/>
                  </a:lnTo>
                  <a:lnTo>
                    <a:pt x="112" y="41"/>
                  </a:lnTo>
                  <a:lnTo>
                    <a:pt x="101" y="51"/>
                  </a:lnTo>
                  <a:lnTo>
                    <a:pt x="86" y="58"/>
                  </a:lnTo>
                  <a:lnTo>
                    <a:pt x="67" y="60"/>
                  </a:lnTo>
                  <a:lnTo>
                    <a:pt x="67" y="172"/>
                  </a:lnTo>
                  <a:lnTo>
                    <a:pt x="69" y="170"/>
                  </a:lnTo>
                  <a:lnTo>
                    <a:pt x="70" y="164"/>
                  </a:lnTo>
                  <a:lnTo>
                    <a:pt x="73" y="155"/>
                  </a:lnTo>
                  <a:lnTo>
                    <a:pt x="78" y="145"/>
                  </a:lnTo>
                  <a:lnTo>
                    <a:pt x="86" y="136"/>
                  </a:lnTo>
                  <a:lnTo>
                    <a:pt x="97" y="130"/>
                  </a:lnTo>
                  <a:lnTo>
                    <a:pt x="113" y="128"/>
                  </a:lnTo>
                  <a:lnTo>
                    <a:pt x="113" y="130"/>
                  </a:lnTo>
                  <a:lnTo>
                    <a:pt x="112" y="136"/>
                  </a:lnTo>
                  <a:lnTo>
                    <a:pt x="109" y="144"/>
                  </a:lnTo>
                  <a:lnTo>
                    <a:pt x="105" y="153"/>
                  </a:lnTo>
                  <a:lnTo>
                    <a:pt x="100" y="163"/>
                  </a:lnTo>
                  <a:lnTo>
                    <a:pt x="92" y="172"/>
                  </a:lnTo>
                  <a:lnTo>
                    <a:pt x="82" y="178"/>
                  </a:lnTo>
                  <a:lnTo>
                    <a:pt x="67" y="180"/>
                  </a:lnTo>
                  <a:lnTo>
                    <a:pt x="67" y="292"/>
                  </a:lnTo>
                  <a:lnTo>
                    <a:pt x="61" y="29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gray">
            <a:xfrm>
              <a:off x="2596" y="332"/>
              <a:ext cx="68" cy="257"/>
            </a:xfrm>
            <a:custGeom>
              <a:avLst/>
              <a:gdLst/>
              <a:ahLst/>
              <a:cxnLst>
                <a:cxn ang="0">
                  <a:pos x="31" y="164"/>
                </a:cxn>
                <a:cxn ang="0">
                  <a:pos x="23" y="163"/>
                </a:cxn>
                <a:cxn ang="0">
                  <a:pos x="8" y="155"/>
                </a:cxn>
                <a:cxn ang="0">
                  <a:pos x="0" y="132"/>
                </a:cxn>
                <a:cxn ang="0">
                  <a:pos x="7" y="132"/>
                </a:cxn>
                <a:cxn ang="0">
                  <a:pos x="22" y="139"/>
                </a:cxn>
                <a:cxn ang="0">
                  <a:pos x="31" y="160"/>
                </a:cxn>
                <a:cxn ang="0">
                  <a:pos x="29" y="101"/>
                </a:cxn>
                <a:cxn ang="0">
                  <a:pos x="16" y="97"/>
                </a:cxn>
                <a:cxn ang="0">
                  <a:pos x="3" y="83"/>
                </a:cxn>
                <a:cxn ang="0">
                  <a:pos x="3" y="70"/>
                </a:cxn>
                <a:cxn ang="0">
                  <a:pos x="15" y="74"/>
                </a:cxn>
                <a:cxn ang="0">
                  <a:pos x="27" y="86"/>
                </a:cxn>
                <a:cxn ang="0">
                  <a:pos x="31" y="31"/>
                </a:cxn>
                <a:cxn ang="0">
                  <a:pos x="33" y="23"/>
                </a:cxn>
                <a:cxn ang="0">
                  <a:pos x="41" y="8"/>
                </a:cxn>
                <a:cxn ang="0">
                  <a:pos x="62" y="0"/>
                </a:cxn>
                <a:cxn ang="0">
                  <a:pos x="61" y="8"/>
                </a:cxn>
                <a:cxn ang="0">
                  <a:pos x="53" y="23"/>
                </a:cxn>
                <a:cxn ang="0">
                  <a:pos x="35" y="31"/>
                </a:cxn>
                <a:cxn ang="0">
                  <a:pos x="35" y="75"/>
                </a:cxn>
                <a:cxn ang="0">
                  <a:pos x="39" y="62"/>
                </a:cxn>
                <a:cxn ang="0">
                  <a:pos x="54" y="48"/>
                </a:cxn>
                <a:cxn ang="0">
                  <a:pos x="68" y="48"/>
                </a:cxn>
                <a:cxn ang="0">
                  <a:pos x="66" y="59"/>
                </a:cxn>
                <a:cxn ang="0">
                  <a:pos x="58" y="72"/>
                </a:cxn>
                <a:cxn ang="0">
                  <a:pos x="35" y="82"/>
                </a:cxn>
                <a:cxn ang="0">
                  <a:pos x="35" y="143"/>
                </a:cxn>
                <a:cxn ang="0">
                  <a:pos x="38" y="132"/>
                </a:cxn>
                <a:cxn ang="0">
                  <a:pos x="49" y="122"/>
                </a:cxn>
                <a:cxn ang="0">
                  <a:pos x="60" y="122"/>
                </a:cxn>
                <a:cxn ang="0">
                  <a:pos x="58" y="133"/>
                </a:cxn>
                <a:cxn ang="0">
                  <a:pos x="47" y="144"/>
                </a:cxn>
                <a:cxn ang="0">
                  <a:pos x="35" y="257"/>
                </a:cxn>
              </a:cxnLst>
              <a:rect l="0" t="0" r="r" b="b"/>
              <a:pathLst>
                <a:path w="68" h="257">
                  <a:moveTo>
                    <a:pt x="31" y="257"/>
                  </a:moveTo>
                  <a:lnTo>
                    <a:pt x="31" y="164"/>
                  </a:lnTo>
                  <a:lnTo>
                    <a:pt x="29" y="163"/>
                  </a:lnTo>
                  <a:lnTo>
                    <a:pt x="23" y="163"/>
                  </a:lnTo>
                  <a:lnTo>
                    <a:pt x="16" y="160"/>
                  </a:lnTo>
                  <a:lnTo>
                    <a:pt x="8" y="155"/>
                  </a:lnTo>
                  <a:lnTo>
                    <a:pt x="3" y="145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7" y="132"/>
                  </a:lnTo>
                  <a:lnTo>
                    <a:pt x="15" y="135"/>
                  </a:lnTo>
                  <a:lnTo>
                    <a:pt x="22" y="139"/>
                  </a:lnTo>
                  <a:lnTo>
                    <a:pt x="27" y="147"/>
                  </a:lnTo>
                  <a:lnTo>
                    <a:pt x="31" y="160"/>
                  </a:lnTo>
                  <a:lnTo>
                    <a:pt x="31" y="101"/>
                  </a:lnTo>
                  <a:lnTo>
                    <a:pt x="29" y="101"/>
                  </a:lnTo>
                  <a:lnTo>
                    <a:pt x="23" y="99"/>
                  </a:lnTo>
                  <a:lnTo>
                    <a:pt x="16" y="97"/>
                  </a:lnTo>
                  <a:lnTo>
                    <a:pt x="8" y="91"/>
                  </a:lnTo>
                  <a:lnTo>
                    <a:pt x="3" y="83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7" y="71"/>
                  </a:lnTo>
                  <a:lnTo>
                    <a:pt x="15" y="74"/>
                  </a:lnTo>
                  <a:lnTo>
                    <a:pt x="22" y="78"/>
                  </a:lnTo>
                  <a:lnTo>
                    <a:pt x="27" y="86"/>
                  </a:lnTo>
                  <a:lnTo>
                    <a:pt x="31" y="97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3" y="23"/>
                  </a:lnTo>
                  <a:lnTo>
                    <a:pt x="35" y="15"/>
                  </a:lnTo>
                  <a:lnTo>
                    <a:pt x="41" y="8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1" y="8"/>
                  </a:lnTo>
                  <a:lnTo>
                    <a:pt x="58" y="15"/>
                  </a:lnTo>
                  <a:lnTo>
                    <a:pt x="53" y="23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35" y="78"/>
                  </a:lnTo>
                  <a:lnTo>
                    <a:pt x="35" y="75"/>
                  </a:lnTo>
                  <a:lnTo>
                    <a:pt x="37" y="70"/>
                  </a:lnTo>
                  <a:lnTo>
                    <a:pt x="39" y="62"/>
                  </a:lnTo>
                  <a:lnTo>
                    <a:pt x="45" y="55"/>
                  </a:lnTo>
                  <a:lnTo>
                    <a:pt x="54" y="48"/>
                  </a:lnTo>
                  <a:lnTo>
                    <a:pt x="66" y="47"/>
                  </a:lnTo>
                  <a:lnTo>
                    <a:pt x="68" y="48"/>
                  </a:lnTo>
                  <a:lnTo>
                    <a:pt x="68" y="52"/>
                  </a:lnTo>
                  <a:lnTo>
                    <a:pt x="66" y="59"/>
                  </a:lnTo>
                  <a:lnTo>
                    <a:pt x="64" y="66"/>
                  </a:lnTo>
                  <a:lnTo>
                    <a:pt x="58" y="72"/>
                  </a:lnTo>
                  <a:lnTo>
                    <a:pt x="50" y="78"/>
                  </a:lnTo>
                  <a:lnTo>
                    <a:pt x="35" y="82"/>
                  </a:lnTo>
                  <a:lnTo>
                    <a:pt x="35" y="144"/>
                  </a:lnTo>
                  <a:lnTo>
                    <a:pt x="35" y="143"/>
                  </a:lnTo>
                  <a:lnTo>
                    <a:pt x="37" y="139"/>
                  </a:lnTo>
                  <a:lnTo>
                    <a:pt x="38" y="132"/>
                  </a:lnTo>
                  <a:lnTo>
                    <a:pt x="42" y="126"/>
                  </a:lnTo>
                  <a:lnTo>
                    <a:pt x="49" y="122"/>
                  </a:lnTo>
                  <a:lnTo>
                    <a:pt x="58" y="121"/>
                  </a:lnTo>
                  <a:lnTo>
                    <a:pt x="60" y="122"/>
                  </a:lnTo>
                  <a:lnTo>
                    <a:pt x="60" y="126"/>
                  </a:lnTo>
                  <a:lnTo>
                    <a:pt x="58" y="133"/>
                  </a:lnTo>
                  <a:lnTo>
                    <a:pt x="56" y="139"/>
                  </a:lnTo>
                  <a:lnTo>
                    <a:pt x="47" y="144"/>
                  </a:lnTo>
                  <a:lnTo>
                    <a:pt x="35" y="148"/>
                  </a:lnTo>
                  <a:lnTo>
                    <a:pt x="35" y="257"/>
                  </a:lnTo>
                  <a:lnTo>
                    <a:pt x="31" y="25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gray">
            <a:xfrm>
              <a:off x="1672" y="164"/>
              <a:ext cx="111" cy="425"/>
            </a:xfrm>
            <a:custGeom>
              <a:avLst/>
              <a:gdLst/>
              <a:ahLst/>
              <a:cxnLst>
                <a:cxn ang="0">
                  <a:pos x="52" y="272"/>
                </a:cxn>
                <a:cxn ang="0">
                  <a:pos x="44" y="270"/>
                </a:cxn>
                <a:cxn ang="0">
                  <a:pos x="26" y="265"/>
                </a:cxn>
                <a:cxn ang="0">
                  <a:pos x="8" y="249"/>
                </a:cxn>
                <a:cxn ang="0">
                  <a:pos x="0" y="219"/>
                </a:cxn>
                <a:cxn ang="0">
                  <a:pos x="8" y="219"/>
                </a:cxn>
                <a:cxn ang="0">
                  <a:pos x="25" y="223"/>
                </a:cxn>
                <a:cxn ang="0">
                  <a:pos x="41" y="235"/>
                </a:cxn>
                <a:cxn ang="0">
                  <a:pos x="52" y="265"/>
                </a:cxn>
                <a:cxn ang="0">
                  <a:pos x="50" y="168"/>
                </a:cxn>
                <a:cxn ang="0">
                  <a:pos x="35" y="165"/>
                </a:cxn>
                <a:cxn ang="0">
                  <a:pos x="17" y="156"/>
                </a:cxn>
                <a:cxn ang="0">
                  <a:pos x="3" y="134"/>
                </a:cxn>
                <a:cxn ang="0">
                  <a:pos x="3" y="116"/>
                </a:cxn>
                <a:cxn ang="0">
                  <a:pos x="19" y="120"/>
                </a:cxn>
                <a:cxn ang="0">
                  <a:pos x="39" y="133"/>
                </a:cxn>
                <a:cxn ang="0">
                  <a:pos x="52" y="161"/>
                </a:cxn>
                <a:cxn ang="0">
                  <a:pos x="53" y="50"/>
                </a:cxn>
                <a:cxn ang="0">
                  <a:pos x="54" y="36"/>
                </a:cxn>
                <a:cxn ang="0">
                  <a:pos x="65" y="17"/>
                </a:cxn>
                <a:cxn ang="0">
                  <a:pos x="87" y="3"/>
                </a:cxn>
                <a:cxn ang="0">
                  <a:pos x="103" y="3"/>
                </a:cxn>
                <a:cxn ang="0">
                  <a:pos x="99" y="21"/>
                </a:cxn>
                <a:cxn ang="0">
                  <a:pos x="84" y="42"/>
                </a:cxn>
                <a:cxn ang="0">
                  <a:pos x="58" y="52"/>
                </a:cxn>
                <a:cxn ang="0">
                  <a:pos x="58" y="127"/>
                </a:cxn>
                <a:cxn ang="0">
                  <a:pos x="61" y="112"/>
                </a:cxn>
                <a:cxn ang="0">
                  <a:pos x="72" y="94"/>
                </a:cxn>
                <a:cxn ang="0">
                  <a:pos x="93" y="80"/>
                </a:cxn>
                <a:cxn ang="0">
                  <a:pos x="111" y="80"/>
                </a:cxn>
                <a:cxn ang="0">
                  <a:pos x="111" y="91"/>
                </a:cxn>
                <a:cxn ang="0">
                  <a:pos x="107" y="108"/>
                </a:cxn>
                <a:cxn ang="0">
                  <a:pos x="91" y="126"/>
                </a:cxn>
                <a:cxn ang="0">
                  <a:pos x="58" y="135"/>
                </a:cxn>
                <a:cxn ang="0">
                  <a:pos x="58" y="236"/>
                </a:cxn>
                <a:cxn ang="0">
                  <a:pos x="61" y="223"/>
                </a:cxn>
                <a:cxn ang="0">
                  <a:pos x="73" y="208"/>
                </a:cxn>
                <a:cxn ang="0">
                  <a:pos x="97" y="200"/>
                </a:cxn>
                <a:cxn ang="0">
                  <a:pos x="99" y="207"/>
                </a:cxn>
                <a:cxn ang="0">
                  <a:pos x="97" y="220"/>
                </a:cxn>
                <a:cxn ang="0">
                  <a:pos x="87" y="235"/>
                </a:cxn>
                <a:cxn ang="0">
                  <a:pos x="58" y="245"/>
                </a:cxn>
                <a:cxn ang="0">
                  <a:pos x="52" y="425"/>
                </a:cxn>
              </a:cxnLst>
              <a:rect l="0" t="0" r="r" b="b"/>
              <a:pathLst>
                <a:path w="111" h="425">
                  <a:moveTo>
                    <a:pt x="52" y="425"/>
                  </a:moveTo>
                  <a:lnTo>
                    <a:pt x="52" y="272"/>
                  </a:lnTo>
                  <a:lnTo>
                    <a:pt x="50" y="270"/>
                  </a:lnTo>
                  <a:lnTo>
                    <a:pt x="44" y="270"/>
                  </a:lnTo>
                  <a:lnTo>
                    <a:pt x="35" y="269"/>
                  </a:lnTo>
                  <a:lnTo>
                    <a:pt x="26" y="265"/>
                  </a:lnTo>
                  <a:lnTo>
                    <a:pt x="17" y="258"/>
                  </a:lnTo>
                  <a:lnTo>
                    <a:pt x="8" y="249"/>
                  </a:lnTo>
                  <a:lnTo>
                    <a:pt x="3" y="236"/>
                  </a:lnTo>
                  <a:lnTo>
                    <a:pt x="0" y="219"/>
                  </a:lnTo>
                  <a:lnTo>
                    <a:pt x="3" y="219"/>
                  </a:lnTo>
                  <a:lnTo>
                    <a:pt x="8" y="219"/>
                  </a:lnTo>
                  <a:lnTo>
                    <a:pt x="15" y="220"/>
                  </a:lnTo>
                  <a:lnTo>
                    <a:pt x="25" y="223"/>
                  </a:lnTo>
                  <a:lnTo>
                    <a:pt x="33" y="227"/>
                  </a:lnTo>
                  <a:lnTo>
                    <a:pt x="41" y="235"/>
                  </a:lnTo>
                  <a:lnTo>
                    <a:pt x="48" y="247"/>
                  </a:lnTo>
                  <a:lnTo>
                    <a:pt x="52" y="265"/>
                  </a:lnTo>
                  <a:lnTo>
                    <a:pt x="52" y="168"/>
                  </a:lnTo>
                  <a:lnTo>
                    <a:pt x="50" y="168"/>
                  </a:lnTo>
                  <a:lnTo>
                    <a:pt x="44" y="168"/>
                  </a:lnTo>
                  <a:lnTo>
                    <a:pt x="35" y="165"/>
                  </a:lnTo>
                  <a:lnTo>
                    <a:pt x="26" y="161"/>
                  </a:lnTo>
                  <a:lnTo>
                    <a:pt x="17" y="156"/>
                  </a:lnTo>
                  <a:lnTo>
                    <a:pt x="8" y="146"/>
                  </a:lnTo>
                  <a:lnTo>
                    <a:pt x="3" y="134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10" y="118"/>
                  </a:lnTo>
                  <a:lnTo>
                    <a:pt x="19" y="120"/>
                  </a:lnTo>
                  <a:lnTo>
                    <a:pt x="29" y="125"/>
                  </a:lnTo>
                  <a:lnTo>
                    <a:pt x="39" y="133"/>
                  </a:lnTo>
                  <a:lnTo>
                    <a:pt x="48" y="145"/>
                  </a:lnTo>
                  <a:lnTo>
                    <a:pt x="52" y="161"/>
                  </a:lnTo>
                  <a:lnTo>
                    <a:pt x="52" y="52"/>
                  </a:lnTo>
                  <a:lnTo>
                    <a:pt x="53" y="50"/>
                  </a:lnTo>
                  <a:lnTo>
                    <a:pt x="53" y="44"/>
                  </a:lnTo>
                  <a:lnTo>
                    <a:pt x="54" y="36"/>
                  </a:lnTo>
                  <a:lnTo>
                    <a:pt x="58" y="26"/>
                  </a:lnTo>
                  <a:lnTo>
                    <a:pt x="65" y="17"/>
                  </a:lnTo>
                  <a:lnTo>
                    <a:pt x="75" y="9"/>
                  </a:lnTo>
                  <a:lnTo>
                    <a:pt x="87" y="3"/>
                  </a:lnTo>
                  <a:lnTo>
                    <a:pt x="104" y="0"/>
                  </a:lnTo>
                  <a:lnTo>
                    <a:pt x="103" y="3"/>
                  </a:lnTo>
                  <a:lnTo>
                    <a:pt x="102" y="11"/>
                  </a:lnTo>
                  <a:lnTo>
                    <a:pt x="99" y="21"/>
                  </a:lnTo>
                  <a:lnTo>
                    <a:pt x="92" y="32"/>
                  </a:lnTo>
                  <a:lnTo>
                    <a:pt x="84" y="42"/>
                  </a:lnTo>
                  <a:lnTo>
                    <a:pt x="73" y="49"/>
                  </a:lnTo>
                  <a:lnTo>
                    <a:pt x="58" y="52"/>
                  </a:lnTo>
                  <a:lnTo>
                    <a:pt x="58" y="130"/>
                  </a:lnTo>
                  <a:lnTo>
                    <a:pt x="58" y="127"/>
                  </a:lnTo>
                  <a:lnTo>
                    <a:pt x="60" y="122"/>
                  </a:lnTo>
                  <a:lnTo>
                    <a:pt x="61" y="112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80" y="85"/>
                  </a:lnTo>
                  <a:lnTo>
                    <a:pt x="93" y="80"/>
                  </a:lnTo>
                  <a:lnTo>
                    <a:pt x="110" y="77"/>
                  </a:lnTo>
                  <a:lnTo>
                    <a:pt x="111" y="80"/>
                  </a:lnTo>
                  <a:lnTo>
                    <a:pt x="111" y="84"/>
                  </a:lnTo>
                  <a:lnTo>
                    <a:pt x="111" y="91"/>
                  </a:lnTo>
                  <a:lnTo>
                    <a:pt x="110" y="100"/>
                  </a:lnTo>
                  <a:lnTo>
                    <a:pt x="107" y="108"/>
                  </a:lnTo>
                  <a:lnTo>
                    <a:pt x="100" y="118"/>
                  </a:lnTo>
                  <a:lnTo>
                    <a:pt x="91" y="126"/>
                  </a:lnTo>
                  <a:lnTo>
                    <a:pt x="77" y="133"/>
                  </a:lnTo>
                  <a:lnTo>
                    <a:pt x="58" y="135"/>
                  </a:lnTo>
                  <a:lnTo>
                    <a:pt x="58" y="239"/>
                  </a:lnTo>
                  <a:lnTo>
                    <a:pt x="58" y="236"/>
                  </a:lnTo>
                  <a:lnTo>
                    <a:pt x="60" y="231"/>
                  </a:lnTo>
                  <a:lnTo>
                    <a:pt x="61" y="223"/>
                  </a:lnTo>
                  <a:lnTo>
                    <a:pt x="66" y="215"/>
                  </a:lnTo>
                  <a:lnTo>
                    <a:pt x="73" y="208"/>
                  </a:lnTo>
                  <a:lnTo>
                    <a:pt x="83" y="203"/>
                  </a:lnTo>
                  <a:lnTo>
                    <a:pt x="97" y="200"/>
                  </a:lnTo>
                  <a:lnTo>
                    <a:pt x="97" y="201"/>
                  </a:lnTo>
                  <a:lnTo>
                    <a:pt x="99" y="207"/>
                  </a:lnTo>
                  <a:lnTo>
                    <a:pt x="99" y="212"/>
                  </a:lnTo>
                  <a:lnTo>
                    <a:pt x="97" y="220"/>
                  </a:lnTo>
                  <a:lnTo>
                    <a:pt x="93" y="228"/>
                  </a:lnTo>
                  <a:lnTo>
                    <a:pt x="87" y="235"/>
                  </a:lnTo>
                  <a:lnTo>
                    <a:pt x="75" y="242"/>
                  </a:lnTo>
                  <a:lnTo>
                    <a:pt x="58" y="245"/>
                  </a:lnTo>
                  <a:lnTo>
                    <a:pt x="58" y="425"/>
                  </a:lnTo>
                  <a:lnTo>
                    <a:pt x="52" y="425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gray">
            <a:xfrm>
              <a:off x="2065" y="361"/>
              <a:ext cx="100" cy="228"/>
            </a:xfrm>
            <a:custGeom>
              <a:avLst/>
              <a:gdLst/>
              <a:ahLst/>
              <a:cxnLst>
                <a:cxn ang="0">
                  <a:pos x="52" y="176"/>
                </a:cxn>
                <a:cxn ang="0">
                  <a:pos x="59" y="176"/>
                </a:cxn>
                <a:cxn ang="0">
                  <a:pos x="74" y="169"/>
                </a:cxn>
                <a:cxn ang="0">
                  <a:pos x="86" y="154"/>
                </a:cxn>
                <a:cxn ang="0">
                  <a:pos x="86" y="141"/>
                </a:cxn>
                <a:cxn ang="0">
                  <a:pos x="74" y="143"/>
                </a:cxn>
                <a:cxn ang="0">
                  <a:pos x="58" y="158"/>
                </a:cxn>
                <a:cxn ang="0">
                  <a:pos x="52" y="118"/>
                </a:cxn>
                <a:cxn ang="0">
                  <a:pos x="61" y="116"/>
                </a:cxn>
                <a:cxn ang="0">
                  <a:pos x="78" y="110"/>
                </a:cxn>
                <a:cxn ang="0">
                  <a:pos x="92" y="92"/>
                </a:cxn>
                <a:cxn ang="0">
                  <a:pos x="92" y="77"/>
                </a:cxn>
                <a:cxn ang="0">
                  <a:pos x="81" y="79"/>
                </a:cxn>
                <a:cxn ang="0">
                  <a:pos x="65" y="88"/>
                </a:cxn>
                <a:cxn ang="0">
                  <a:pos x="52" y="115"/>
                </a:cxn>
                <a:cxn ang="0">
                  <a:pos x="55" y="48"/>
                </a:cxn>
                <a:cxn ang="0">
                  <a:pos x="67" y="45"/>
                </a:cxn>
                <a:cxn ang="0">
                  <a:pos x="85" y="37"/>
                </a:cxn>
                <a:cxn ang="0">
                  <a:pos x="97" y="17"/>
                </a:cxn>
                <a:cxn ang="0">
                  <a:pos x="97" y="0"/>
                </a:cxn>
                <a:cxn ang="0">
                  <a:pos x="83" y="3"/>
                </a:cxn>
                <a:cxn ang="0">
                  <a:pos x="65" y="14"/>
                </a:cxn>
                <a:cxn ang="0">
                  <a:pos x="50" y="45"/>
                </a:cxn>
                <a:cxn ang="0">
                  <a:pos x="47" y="35"/>
                </a:cxn>
                <a:cxn ang="0">
                  <a:pos x="38" y="18"/>
                </a:cxn>
                <a:cxn ang="0">
                  <a:pos x="16" y="3"/>
                </a:cxn>
                <a:cxn ang="0">
                  <a:pos x="1" y="3"/>
                </a:cxn>
                <a:cxn ang="0">
                  <a:pos x="5" y="19"/>
                </a:cxn>
                <a:cxn ang="0">
                  <a:pos x="19" y="38"/>
                </a:cxn>
                <a:cxn ang="0">
                  <a:pos x="47" y="48"/>
                </a:cxn>
                <a:cxn ang="0">
                  <a:pos x="47" y="132"/>
                </a:cxn>
                <a:cxn ang="0">
                  <a:pos x="42" y="118"/>
                </a:cxn>
                <a:cxn ang="0">
                  <a:pos x="25" y="103"/>
                </a:cxn>
                <a:cxn ang="0">
                  <a:pos x="12" y="103"/>
                </a:cxn>
                <a:cxn ang="0">
                  <a:pos x="16" y="116"/>
                </a:cxn>
                <a:cxn ang="0">
                  <a:pos x="25" y="132"/>
                </a:cxn>
                <a:cxn ang="0">
                  <a:pos x="47" y="141"/>
                </a:cxn>
                <a:cxn ang="0">
                  <a:pos x="52" y="228"/>
                </a:cxn>
              </a:cxnLst>
              <a:rect l="0" t="0" r="r" b="b"/>
              <a:pathLst>
                <a:path w="100" h="228">
                  <a:moveTo>
                    <a:pt x="52" y="228"/>
                  </a:moveTo>
                  <a:lnTo>
                    <a:pt x="52" y="176"/>
                  </a:lnTo>
                  <a:lnTo>
                    <a:pt x="55" y="176"/>
                  </a:lnTo>
                  <a:lnTo>
                    <a:pt x="59" y="176"/>
                  </a:lnTo>
                  <a:lnTo>
                    <a:pt x="67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6" y="154"/>
                  </a:lnTo>
                  <a:lnTo>
                    <a:pt x="88" y="141"/>
                  </a:lnTo>
                  <a:lnTo>
                    <a:pt x="86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58" y="158"/>
                  </a:lnTo>
                  <a:lnTo>
                    <a:pt x="52" y="173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6" y="103"/>
                  </a:lnTo>
                  <a:lnTo>
                    <a:pt x="92" y="92"/>
                  </a:lnTo>
                  <a:lnTo>
                    <a:pt x="94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2" y="115"/>
                  </a:lnTo>
                  <a:lnTo>
                    <a:pt x="52" y="48"/>
                  </a:lnTo>
                  <a:lnTo>
                    <a:pt x="55" y="48"/>
                  </a:lnTo>
                  <a:lnTo>
                    <a:pt x="61" y="48"/>
                  </a:lnTo>
                  <a:lnTo>
                    <a:pt x="67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2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3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6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8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10"/>
                  </a:lnTo>
                  <a:lnTo>
                    <a:pt x="5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5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3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5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2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gray">
            <a:xfrm>
              <a:off x="2921" y="361"/>
              <a:ext cx="100" cy="228"/>
            </a:xfrm>
            <a:custGeom>
              <a:avLst/>
              <a:gdLst/>
              <a:ahLst/>
              <a:cxnLst>
                <a:cxn ang="0">
                  <a:pos x="53" y="176"/>
                </a:cxn>
                <a:cxn ang="0">
                  <a:pos x="60" y="176"/>
                </a:cxn>
                <a:cxn ang="0">
                  <a:pos x="74" y="169"/>
                </a:cxn>
                <a:cxn ang="0">
                  <a:pos x="87" y="154"/>
                </a:cxn>
                <a:cxn ang="0">
                  <a:pos x="87" y="141"/>
                </a:cxn>
                <a:cxn ang="0">
                  <a:pos x="74" y="143"/>
                </a:cxn>
                <a:cxn ang="0">
                  <a:pos x="60" y="158"/>
                </a:cxn>
                <a:cxn ang="0">
                  <a:pos x="53" y="118"/>
                </a:cxn>
                <a:cxn ang="0">
                  <a:pos x="61" y="116"/>
                </a:cxn>
                <a:cxn ang="0">
                  <a:pos x="78" y="110"/>
                </a:cxn>
                <a:cxn ang="0">
                  <a:pos x="92" y="92"/>
                </a:cxn>
                <a:cxn ang="0">
                  <a:pos x="92" y="77"/>
                </a:cxn>
                <a:cxn ang="0">
                  <a:pos x="81" y="79"/>
                </a:cxn>
                <a:cxn ang="0">
                  <a:pos x="65" y="88"/>
                </a:cxn>
                <a:cxn ang="0">
                  <a:pos x="53" y="115"/>
                </a:cxn>
                <a:cxn ang="0">
                  <a:pos x="56" y="48"/>
                </a:cxn>
                <a:cxn ang="0">
                  <a:pos x="68" y="45"/>
                </a:cxn>
                <a:cxn ang="0">
                  <a:pos x="85" y="37"/>
                </a:cxn>
                <a:cxn ang="0">
                  <a:pos x="97" y="17"/>
                </a:cxn>
                <a:cxn ang="0">
                  <a:pos x="97" y="0"/>
                </a:cxn>
                <a:cxn ang="0">
                  <a:pos x="84" y="3"/>
                </a:cxn>
                <a:cxn ang="0">
                  <a:pos x="65" y="14"/>
                </a:cxn>
                <a:cxn ang="0">
                  <a:pos x="50" y="45"/>
                </a:cxn>
                <a:cxn ang="0">
                  <a:pos x="47" y="35"/>
                </a:cxn>
                <a:cxn ang="0">
                  <a:pos x="38" y="18"/>
                </a:cxn>
                <a:cxn ang="0">
                  <a:pos x="16" y="3"/>
                </a:cxn>
                <a:cxn ang="0">
                  <a:pos x="2" y="3"/>
                </a:cxn>
                <a:cxn ang="0">
                  <a:pos x="6" y="19"/>
                </a:cxn>
                <a:cxn ang="0">
                  <a:pos x="19" y="38"/>
                </a:cxn>
                <a:cxn ang="0">
                  <a:pos x="47" y="48"/>
                </a:cxn>
                <a:cxn ang="0">
                  <a:pos x="47" y="132"/>
                </a:cxn>
                <a:cxn ang="0">
                  <a:pos x="42" y="118"/>
                </a:cxn>
                <a:cxn ang="0">
                  <a:pos x="26" y="103"/>
                </a:cxn>
                <a:cxn ang="0">
                  <a:pos x="12" y="103"/>
                </a:cxn>
                <a:cxn ang="0">
                  <a:pos x="16" y="116"/>
                </a:cxn>
                <a:cxn ang="0">
                  <a:pos x="26" y="132"/>
                </a:cxn>
                <a:cxn ang="0">
                  <a:pos x="47" y="141"/>
                </a:cxn>
                <a:cxn ang="0">
                  <a:pos x="53" y="228"/>
                </a:cxn>
              </a:cxnLst>
              <a:rect l="0" t="0" r="r" b="b"/>
              <a:pathLst>
                <a:path w="100" h="228">
                  <a:moveTo>
                    <a:pt x="53" y="228"/>
                  </a:moveTo>
                  <a:lnTo>
                    <a:pt x="53" y="176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68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7" y="154"/>
                  </a:lnTo>
                  <a:lnTo>
                    <a:pt x="88" y="141"/>
                  </a:lnTo>
                  <a:lnTo>
                    <a:pt x="87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60" y="158"/>
                  </a:lnTo>
                  <a:lnTo>
                    <a:pt x="53" y="173"/>
                  </a:lnTo>
                  <a:lnTo>
                    <a:pt x="53" y="118"/>
                  </a:lnTo>
                  <a:lnTo>
                    <a:pt x="56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7" y="103"/>
                  </a:lnTo>
                  <a:lnTo>
                    <a:pt x="92" y="92"/>
                  </a:lnTo>
                  <a:lnTo>
                    <a:pt x="95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3" y="115"/>
                  </a:lnTo>
                  <a:lnTo>
                    <a:pt x="53" y="48"/>
                  </a:lnTo>
                  <a:lnTo>
                    <a:pt x="56" y="48"/>
                  </a:lnTo>
                  <a:lnTo>
                    <a:pt x="61" y="48"/>
                  </a:lnTo>
                  <a:lnTo>
                    <a:pt x="68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3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7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9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10"/>
                  </a:lnTo>
                  <a:lnTo>
                    <a:pt x="6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6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6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3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gray">
            <a:xfrm>
              <a:off x="2273" y="187"/>
              <a:ext cx="175" cy="402"/>
            </a:xfrm>
            <a:custGeom>
              <a:avLst/>
              <a:gdLst/>
              <a:ahLst/>
              <a:cxnLst>
                <a:cxn ang="0">
                  <a:pos x="93" y="309"/>
                </a:cxn>
                <a:cxn ang="0">
                  <a:pos x="101" y="309"/>
                </a:cxn>
                <a:cxn ang="0">
                  <a:pos x="118" y="304"/>
                </a:cxn>
                <a:cxn ang="0">
                  <a:pos x="138" y="292"/>
                </a:cxn>
                <a:cxn ang="0">
                  <a:pos x="152" y="266"/>
                </a:cxn>
                <a:cxn ang="0">
                  <a:pos x="152" y="247"/>
                </a:cxn>
                <a:cxn ang="0">
                  <a:pos x="138" y="250"/>
                </a:cxn>
                <a:cxn ang="0">
                  <a:pos x="120" y="259"/>
                </a:cxn>
                <a:cxn ang="0">
                  <a:pos x="99" y="285"/>
                </a:cxn>
                <a:cxn ang="0">
                  <a:pos x="93" y="207"/>
                </a:cxn>
                <a:cxn ang="0">
                  <a:pos x="102" y="205"/>
                </a:cxn>
                <a:cxn ang="0">
                  <a:pos x="122" y="200"/>
                </a:cxn>
                <a:cxn ang="0">
                  <a:pos x="147" y="185"/>
                </a:cxn>
                <a:cxn ang="0">
                  <a:pos x="163" y="155"/>
                </a:cxn>
                <a:cxn ang="0">
                  <a:pos x="163" y="134"/>
                </a:cxn>
                <a:cxn ang="0">
                  <a:pos x="149" y="135"/>
                </a:cxn>
                <a:cxn ang="0">
                  <a:pos x="129" y="142"/>
                </a:cxn>
                <a:cxn ang="0">
                  <a:pos x="107" y="162"/>
                </a:cxn>
                <a:cxn ang="0">
                  <a:pos x="93" y="201"/>
                </a:cxn>
                <a:cxn ang="0">
                  <a:pos x="95" y="83"/>
                </a:cxn>
                <a:cxn ang="0">
                  <a:pos x="110" y="81"/>
                </a:cxn>
                <a:cxn ang="0">
                  <a:pos x="134" y="73"/>
                </a:cxn>
                <a:cxn ang="0">
                  <a:pos x="157" y="54"/>
                </a:cxn>
                <a:cxn ang="0">
                  <a:pos x="174" y="23"/>
                </a:cxn>
                <a:cxn ang="0">
                  <a:pos x="174" y="0"/>
                </a:cxn>
                <a:cxn ang="0">
                  <a:pos x="157" y="2"/>
                </a:cxn>
                <a:cxn ang="0">
                  <a:pos x="133" y="10"/>
                </a:cxn>
                <a:cxn ang="0">
                  <a:pos x="107" y="33"/>
                </a:cxn>
                <a:cxn ang="0">
                  <a:pos x="87" y="77"/>
                </a:cxn>
                <a:cxn ang="0">
                  <a:pos x="85" y="68"/>
                </a:cxn>
                <a:cxn ang="0">
                  <a:pos x="75" y="46"/>
                </a:cxn>
                <a:cxn ang="0">
                  <a:pos x="55" y="21"/>
                </a:cxn>
                <a:cxn ang="0">
                  <a:pos x="22" y="3"/>
                </a:cxn>
                <a:cxn ang="0">
                  <a:pos x="1" y="3"/>
                </a:cxn>
                <a:cxn ang="0">
                  <a:pos x="4" y="18"/>
                </a:cxn>
                <a:cxn ang="0">
                  <a:pos x="12" y="42"/>
                </a:cxn>
                <a:cxn ang="0">
                  <a:pos x="31" y="65"/>
                </a:cxn>
                <a:cxn ang="0">
                  <a:pos x="62" y="81"/>
                </a:cxn>
                <a:cxn ang="0">
                  <a:pos x="82" y="238"/>
                </a:cxn>
                <a:cxn ang="0">
                  <a:pos x="80" y="228"/>
                </a:cxn>
                <a:cxn ang="0">
                  <a:pos x="72" y="207"/>
                </a:cxn>
                <a:cxn ang="0">
                  <a:pos x="55" y="185"/>
                </a:cxn>
                <a:cxn ang="0">
                  <a:pos x="21" y="176"/>
                </a:cxn>
                <a:cxn ang="0">
                  <a:pos x="22" y="185"/>
                </a:cxn>
                <a:cxn ang="0">
                  <a:pos x="28" y="205"/>
                </a:cxn>
                <a:cxn ang="0">
                  <a:pos x="41" y="230"/>
                </a:cxn>
                <a:cxn ang="0">
                  <a:pos x="66" y="246"/>
                </a:cxn>
                <a:cxn ang="0">
                  <a:pos x="82" y="402"/>
                </a:cxn>
              </a:cxnLst>
              <a:rect l="0" t="0" r="r" b="b"/>
              <a:pathLst>
                <a:path w="175" h="402">
                  <a:moveTo>
                    <a:pt x="93" y="402"/>
                  </a:moveTo>
                  <a:lnTo>
                    <a:pt x="93" y="309"/>
                  </a:lnTo>
                  <a:lnTo>
                    <a:pt x="95" y="309"/>
                  </a:lnTo>
                  <a:lnTo>
                    <a:pt x="101" y="309"/>
                  </a:lnTo>
                  <a:lnTo>
                    <a:pt x="109" y="308"/>
                  </a:lnTo>
                  <a:lnTo>
                    <a:pt x="118" y="304"/>
                  </a:lnTo>
                  <a:lnTo>
                    <a:pt x="129" y="298"/>
                  </a:lnTo>
                  <a:lnTo>
                    <a:pt x="138" y="292"/>
                  </a:lnTo>
                  <a:lnTo>
                    <a:pt x="147" y="281"/>
                  </a:lnTo>
                  <a:lnTo>
                    <a:pt x="152" y="266"/>
                  </a:lnTo>
                  <a:lnTo>
                    <a:pt x="155" y="247"/>
                  </a:lnTo>
                  <a:lnTo>
                    <a:pt x="152" y="247"/>
                  </a:lnTo>
                  <a:lnTo>
                    <a:pt x="147" y="249"/>
                  </a:lnTo>
                  <a:lnTo>
                    <a:pt x="138" y="250"/>
                  </a:lnTo>
                  <a:lnTo>
                    <a:pt x="129" y="253"/>
                  </a:lnTo>
                  <a:lnTo>
                    <a:pt x="120" y="259"/>
                  </a:lnTo>
                  <a:lnTo>
                    <a:pt x="109" y="270"/>
                  </a:lnTo>
                  <a:lnTo>
                    <a:pt x="99" y="285"/>
                  </a:lnTo>
                  <a:lnTo>
                    <a:pt x="93" y="304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102" y="205"/>
                  </a:lnTo>
                  <a:lnTo>
                    <a:pt x="111" y="204"/>
                  </a:lnTo>
                  <a:lnTo>
                    <a:pt x="122" y="200"/>
                  </a:lnTo>
                  <a:lnTo>
                    <a:pt x="134" y="195"/>
                  </a:lnTo>
                  <a:lnTo>
                    <a:pt x="147" y="185"/>
                  </a:lnTo>
                  <a:lnTo>
                    <a:pt x="156" y="173"/>
                  </a:lnTo>
                  <a:lnTo>
                    <a:pt x="163" y="155"/>
                  </a:lnTo>
                  <a:lnTo>
                    <a:pt x="165" y="134"/>
                  </a:lnTo>
                  <a:lnTo>
                    <a:pt x="163" y="134"/>
                  </a:lnTo>
                  <a:lnTo>
                    <a:pt x="157" y="134"/>
                  </a:lnTo>
                  <a:lnTo>
                    <a:pt x="149" y="135"/>
                  </a:lnTo>
                  <a:lnTo>
                    <a:pt x="140" y="137"/>
                  </a:lnTo>
                  <a:lnTo>
                    <a:pt x="129" y="142"/>
                  </a:lnTo>
                  <a:lnTo>
                    <a:pt x="118" y="150"/>
                  </a:lnTo>
                  <a:lnTo>
                    <a:pt x="107" y="162"/>
                  </a:lnTo>
                  <a:lnTo>
                    <a:pt x="99" y="178"/>
                  </a:lnTo>
                  <a:lnTo>
                    <a:pt x="93" y="201"/>
                  </a:lnTo>
                  <a:lnTo>
                    <a:pt x="93" y="83"/>
                  </a:lnTo>
                  <a:lnTo>
                    <a:pt x="95" y="83"/>
                  </a:lnTo>
                  <a:lnTo>
                    <a:pt x="101" y="83"/>
                  </a:lnTo>
                  <a:lnTo>
                    <a:pt x="110" y="81"/>
                  </a:lnTo>
                  <a:lnTo>
                    <a:pt x="122" y="77"/>
                  </a:lnTo>
                  <a:lnTo>
                    <a:pt x="134" y="73"/>
                  </a:lnTo>
                  <a:lnTo>
                    <a:pt x="147" y="65"/>
                  </a:lnTo>
                  <a:lnTo>
                    <a:pt x="157" y="54"/>
                  </a:lnTo>
                  <a:lnTo>
                    <a:pt x="167" y="41"/>
                  </a:lnTo>
                  <a:lnTo>
                    <a:pt x="174" y="23"/>
                  </a:lnTo>
                  <a:lnTo>
                    <a:pt x="175" y="0"/>
                  </a:lnTo>
                  <a:lnTo>
                    <a:pt x="174" y="0"/>
                  </a:lnTo>
                  <a:lnTo>
                    <a:pt x="167" y="0"/>
                  </a:lnTo>
                  <a:lnTo>
                    <a:pt x="157" y="2"/>
                  </a:lnTo>
                  <a:lnTo>
                    <a:pt x="145" y="4"/>
                  </a:lnTo>
                  <a:lnTo>
                    <a:pt x="133" y="10"/>
                  </a:lnTo>
                  <a:lnTo>
                    <a:pt x="120" y="19"/>
                  </a:lnTo>
                  <a:lnTo>
                    <a:pt x="107" y="33"/>
                  </a:lnTo>
                  <a:lnTo>
                    <a:pt x="97" y="52"/>
                  </a:lnTo>
                  <a:lnTo>
                    <a:pt x="87" y="77"/>
                  </a:lnTo>
                  <a:lnTo>
                    <a:pt x="87" y="75"/>
                  </a:lnTo>
                  <a:lnTo>
                    <a:pt x="85" y="68"/>
                  </a:lnTo>
                  <a:lnTo>
                    <a:pt x="80" y="58"/>
                  </a:lnTo>
                  <a:lnTo>
                    <a:pt x="75" y="46"/>
                  </a:lnTo>
                  <a:lnTo>
                    <a:pt x="66" y="33"/>
                  </a:lnTo>
                  <a:lnTo>
                    <a:pt x="55" y="21"/>
                  </a:lnTo>
                  <a:lnTo>
                    <a:pt x="40" y="10"/>
                  </a:lnTo>
                  <a:lnTo>
                    <a:pt x="22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10"/>
                  </a:lnTo>
                  <a:lnTo>
                    <a:pt x="4" y="18"/>
                  </a:lnTo>
                  <a:lnTo>
                    <a:pt x="6" y="30"/>
                  </a:lnTo>
                  <a:lnTo>
                    <a:pt x="12" y="42"/>
                  </a:lnTo>
                  <a:lnTo>
                    <a:pt x="20" y="54"/>
                  </a:lnTo>
                  <a:lnTo>
                    <a:pt x="31" y="65"/>
                  </a:lnTo>
                  <a:lnTo>
                    <a:pt x="44" y="75"/>
                  </a:lnTo>
                  <a:lnTo>
                    <a:pt x="62" y="81"/>
                  </a:lnTo>
                  <a:lnTo>
                    <a:pt x="82" y="83"/>
                  </a:lnTo>
                  <a:lnTo>
                    <a:pt x="82" y="238"/>
                  </a:lnTo>
                  <a:lnTo>
                    <a:pt x="82" y="235"/>
                  </a:lnTo>
                  <a:lnTo>
                    <a:pt x="80" y="228"/>
                  </a:lnTo>
                  <a:lnTo>
                    <a:pt x="78" y="217"/>
                  </a:lnTo>
                  <a:lnTo>
                    <a:pt x="72" y="207"/>
                  </a:lnTo>
                  <a:lnTo>
                    <a:pt x="66" y="196"/>
                  </a:lnTo>
                  <a:lnTo>
                    <a:pt x="55" y="185"/>
                  </a:lnTo>
                  <a:lnTo>
                    <a:pt x="40" y="178"/>
                  </a:lnTo>
                  <a:lnTo>
                    <a:pt x="21" y="176"/>
                  </a:lnTo>
                  <a:lnTo>
                    <a:pt x="21" y="178"/>
                  </a:lnTo>
                  <a:lnTo>
                    <a:pt x="22" y="185"/>
                  </a:lnTo>
                  <a:lnTo>
                    <a:pt x="24" y="195"/>
                  </a:lnTo>
                  <a:lnTo>
                    <a:pt x="28" y="205"/>
                  </a:lnTo>
                  <a:lnTo>
                    <a:pt x="33" y="217"/>
                  </a:lnTo>
                  <a:lnTo>
                    <a:pt x="41" y="230"/>
                  </a:lnTo>
                  <a:lnTo>
                    <a:pt x="52" y="239"/>
                  </a:lnTo>
                  <a:lnTo>
                    <a:pt x="66" y="246"/>
                  </a:lnTo>
                  <a:lnTo>
                    <a:pt x="82" y="247"/>
                  </a:lnTo>
                  <a:lnTo>
                    <a:pt x="82" y="402"/>
                  </a:lnTo>
                  <a:lnTo>
                    <a:pt x="93" y="40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gray">
            <a:xfrm>
              <a:off x="2161" y="216"/>
              <a:ext cx="97" cy="373"/>
            </a:xfrm>
            <a:custGeom>
              <a:avLst/>
              <a:gdLst/>
              <a:ahLst/>
              <a:cxnLst>
                <a:cxn ang="0">
                  <a:pos x="52" y="237"/>
                </a:cxn>
                <a:cxn ang="0">
                  <a:pos x="59" y="237"/>
                </a:cxn>
                <a:cxn ang="0">
                  <a:pos x="74" y="232"/>
                </a:cxn>
                <a:cxn ang="0">
                  <a:pos x="90" y="218"/>
                </a:cxn>
                <a:cxn ang="0">
                  <a:pos x="97" y="193"/>
                </a:cxn>
                <a:cxn ang="0">
                  <a:pos x="89" y="193"/>
                </a:cxn>
                <a:cxn ang="0">
                  <a:pos x="71" y="197"/>
                </a:cxn>
                <a:cxn ang="0">
                  <a:pos x="56" y="215"/>
                </a:cxn>
                <a:cxn ang="0">
                  <a:pos x="52" y="147"/>
                </a:cxn>
                <a:cxn ang="0">
                  <a:pos x="59" y="147"/>
                </a:cxn>
                <a:cxn ang="0">
                  <a:pos x="74" y="141"/>
                </a:cxn>
                <a:cxn ang="0">
                  <a:pos x="90" y="128"/>
                </a:cxn>
                <a:cxn ang="0">
                  <a:pos x="97" y="102"/>
                </a:cxn>
                <a:cxn ang="0">
                  <a:pos x="89" y="102"/>
                </a:cxn>
                <a:cxn ang="0">
                  <a:pos x="71" y="109"/>
                </a:cxn>
                <a:cxn ang="0">
                  <a:pos x="56" y="126"/>
                </a:cxn>
                <a:cxn ang="0">
                  <a:pos x="52" y="46"/>
                </a:cxn>
                <a:cxn ang="0">
                  <a:pos x="51" y="37"/>
                </a:cxn>
                <a:cxn ang="0">
                  <a:pos x="45" y="23"/>
                </a:cxn>
                <a:cxn ang="0">
                  <a:pos x="32" y="6"/>
                </a:cxn>
                <a:cxn ang="0">
                  <a:pos x="6" y="0"/>
                </a:cxn>
                <a:cxn ang="0">
                  <a:pos x="8" y="9"/>
                </a:cxn>
                <a:cxn ang="0">
                  <a:pos x="16" y="27"/>
                </a:cxn>
                <a:cxn ang="0">
                  <a:pos x="33" y="43"/>
                </a:cxn>
                <a:cxn ang="0">
                  <a:pos x="45" y="113"/>
                </a:cxn>
                <a:cxn ang="0">
                  <a:pos x="45" y="106"/>
                </a:cxn>
                <a:cxn ang="0">
                  <a:pos x="40" y="90"/>
                </a:cxn>
                <a:cxn ang="0">
                  <a:pos x="27" y="75"/>
                </a:cxn>
                <a:cxn ang="0">
                  <a:pos x="1" y="67"/>
                </a:cxn>
                <a:cxn ang="0">
                  <a:pos x="0" y="75"/>
                </a:cxn>
                <a:cxn ang="0">
                  <a:pos x="2" y="91"/>
                </a:cxn>
                <a:cxn ang="0">
                  <a:pos x="14" y="109"/>
                </a:cxn>
                <a:cxn ang="0">
                  <a:pos x="45" y="118"/>
                </a:cxn>
                <a:cxn ang="0">
                  <a:pos x="45" y="207"/>
                </a:cxn>
                <a:cxn ang="0">
                  <a:pos x="43" y="195"/>
                </a:cxn>
                <a:cxn ang="0">
                  <a:pos x="33" y="182"/>
                </a:cxn>
                <a:cxn ang="0">
                  <a:pos x="12" y="175"/>
                </a:cxn>
                <a:cxn ang="0">
                  <a:pos x="10" y="182"/>
                </a:cxn>
                <a:cxn ang="0">
                  <a:pos x="13" y="197"/>
                </a:cxn>
                <a:cxn ang="0">
                  <a:pos x="29" y="211"/>
                </a:cxn>
                <a:cxn ang="0">
                  <a:pos x="45" y="373"/>
                </a:cxn>
              </a:cxnLst>
              <a:rect l="0" t="0" r="r" b="b"/>
              <a:pathLst>
                <a:path w="97" h="373">
                  <a:moveTo>
                    <a:pt x="52" y="373"/>
                  </a:moveTo>
                  <a:lnTo>
                    <a:pt x="52" y="237"/>
                  </a:lnTo>
                  <a:lnTo>
                    <a:pt x="54" y="237"/>
                  </a:lnTo>
                  <a:lnTo>
                    <a:pt x="59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0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4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1" y="197"/>
                  </a:lnTo>
                  <a:lnTo>
                    <a:pt x="63" y="205"/>
                  </a:lnTo>
                  <a:lnTo>
                    <a:pt x="56" y="215"/>
                  </a:lnTo>
                  <a:lnTo>
                    <a:pt x="52" y="232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9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0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4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1" y="109"/>
                  </a:lnTo>
                  <a:lnTo>
                    <a:pt x="63" y="116"/>
                  </a:lnTo>
                  <a:lnTo>
                    <a:pt x="56" y="126"/>
                  </a:lnTo>
                  <a:lnTo>
                    <a:pt x="52" y="141"/>
                  </a:lnTo>
                  <a:lnTo>
                    <a:pt x="52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5" y="23"/>
                  </a:lnTo>
                  <a:lnTo>
                    <a:pt x="40" y="15"/>
                  </a:lnTo>
                  <a:lnTo>
                    <a:pt x="32" y="6"/>
                  </a:lnTo>
                  <a:lnTo>
                    <a:pt x="21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9"/>
                  </a:lnTo>
                  <a:lnTo>
                    <a:pt x="12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3" y="43"/>
                  </a:lnTo>
                  <a:lnTo>
                    <a:pt x="45" y="46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06"/>
                  </a:lnTo>
                  <a:lnTo>
                    <a:pt x="44" y="98"/>
                  </a:lnTo>
                  <a:lnTo>
                    <a:pt x="40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2" y="91"/>
                  </a:lnTo>
                  <a:lnTo>
                    <a:pt x="6" y="100"/>
                  </a:lnTo>
                  <a:lnTo>
                    <a:pt x="14" y="109"/>
                  </a:lnTo>
                  <a:lnTo>
                    <a:pt x="28" y="114"/>
                  </a:lnTo>
                  <a:lnTo>
                    <a:pt x="45" y="118"/>
                  </a:lnTo>
                  <a:lnTo>
                    <a:pt x="45" y="209"/>
                  </a:lnTo>
                  <a:lnTo>
                    <a:pt x="45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40" y="188"/>
                  </a:lnTo>
                  <a:lnTo>
                    <a:pt x="33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0" y="182"/>
                  </a:lnTo>
                  <a:lnTo>
                    <a:pt x="10" y="188"/>
                  </a:lnTo>
                  <a:lnTo>
                    <a:pt x="13" y="197"/>
                  </a:lnTo>
                  <a:lnTo>
                    <a:pt x="20" y="205"/>
                  </a:lnTo>
                  <a:lnTo>
                    <a:pt x="29" y="211"/>
                  </a:lnTo>
                  <a:lnTo>
                    <a:pt x="45" y="215"/>
                  </a:lnTo>
                  <a:lnTo>
                    <a:pt x="45" y="373"/>
                  </a:lnTo>
                  <a:lnTo>
                    <a:pt x="52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gray">
            <a:xfrm>
              <a:off x="2708" y="216"/>
              <a:ext cx="97" cy="373"/>
            </a:xfrm>
            <a:custGeom>
              <a:avLst/>
              <a:gdLst/>
              <a:ahLst/>
              <a:cxnLst>
                <a:cxn ang="0">
                  <a:pos x="51" y="237"/>
                </a:cxn>
                <a:cxn ang="0">
                  <a:pos x="60" y="237"/>
                </a:cxn>
                <a:cxn ang="0">
                  <a:pos x="74" y="232"/>
                </a:cxn>
                <a:cxn ang="0">
                  <a:pos x="91" y="218"/>
                </a:cxn>
                <a:cxn ang="0">
                  <a:pos x="97" y="193"/>
                </a:cxn>
                <a:cxn ang="0">
                  <a:pos x="89" y="193"/>
                </a:cxn>
                <a:cxn ang="0">
                  <a:pos x="72" y="197"/>
                </a:cxn>
                <a:cxn ang="0">
                  <a:pos x="55" y="215"/>
                </a:cxn>
                <a:cxn ang="0">
                  <a:pos x="51" y="147"/>
                </a:cxn>
                <a:cxn ang="0">
                  <a:pos x="60" y="147"/>
                </a:cxn>
                <a:cxn ang="0">
                  <a:pos x="74" y="141"/>
                </a:cxn>
                <a:cxn ang="0">
                  <a:pos x="91" y="128"/>
                </a:cxn>
                <a:cxn ang="0">
                  <a:pos x="97" y="102"/>
                </a:cxn>
                <a:cxn ang="0">
                  <a:pos x="89" y="102"/>
                </a:cxn>
                <a:cxn ang="0">
                  <a:pos x="72" y="109"/>
                </a:cxn>
                <a:cxn ang="0">
                  <a:pos x="55" y="126"/>
                </a:cxn>
                <a:cxn ang="0">
                  <a:pos x="51" y="46"/>
                </a:cxn>
                <a:cxn ang="0">
                  <a:pos x="51" y="37"/>
                </a:cxn>
                <a:cxn ang="0">
                  <a:pos x="46" y="23"/>
                </a:cxn>
                <a:cxn ang="0">
                  <a:pos x="33" y="6"/>
                </a:cxn>
                <a:cxn ang="0">
                  <a:pos x="7" y="0"/>
                </a:cxn>
                <a:cxn ang="0">
                  <a:pos x="8" y="9"/>
                </a:cxn>
                <a:cxn ang="0">
                  <a:pos x="16" y="27"/>
                </a:cxn>
                <a:cxn ang="0">
                  <a:pos x="34" y="43"/>
                </a:cxn>
                <a:cxn ang="0">
                  <a:pos x="46" y="113"/>
                </a:cxn>
                <a:cxn ang="0">
                  <a:pos x="46" y="106"/>
                </a:cxn>
                <a:cxn ang="0">
                  <a:pos x="41" y="90"/>
                </a:cxn>
                <a:cxn ang="0">
                  <a:pos x="27" y="75"/>
                </a:cxn>
                <a:cxn ang="0">
                  <a:pos x="0" y="67"/>
                </a:cxn>
                <a:cxn ang="0">
                  <a:pos x="0" y="75"/>
                </a:cxn>
                <a:cxn ang="0">
                  <a:pos x="3" y="91"/>
                </a:cxn>
                <a:cxn ang="0">
                  <a:pos x="15" y="109"/>
                </a:cxn>
                <a:cxn ang="0">
                  <a:pos x="46" y="118"/>
                </a:cxn>
                <a:cxn ang="0">
                  <a:pos x="46" y="207"/>
                </a:cxn>
                <a:cxn ang="0">
                  <a:pos x="43" y="195"/>
                </a:cxn>
                <a:cxn ang="0">
                  <a:pos x="34" y="182"/>
                </a:cxn>
                <a:cxn ang="0">
                  <a:pos x="12" y="175"/>
                </a:cxn>
                <a:cxn ang="0">
                  <a:pos x="11" y="182"/>
                </a:cxn>
                <a:cxn ang="0">
                  <a:pos x="14" y="197"/>
                </a:cxn>
                <a:cxn ang="0">
                  <a:pos x="30" y="211"/>
                </a:cxn>
                <a:cxn ang="0">
                  <a:pos x="46" y="373"/>
                </a:cxn>
              </a:cxnLst>
              <a:rect l="0" t="0" r="r" b="b"/>
              <a:pathLst>
                <a:path w="97" h="373">
                  <a:moveTo>
                    <a:pt x="51" y="373"/>
                  </a:moveTo>
                  <a:lnTo>
                    <a:pt x="51" y="237"/>
                  </a:lnTo>
                  <a:lnTo>
                    <a:pt x="54" y="237"/>
                  </a:lnTo>
                  <a:lnTo>
                    <a:pt x="60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1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5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2" y="197"/>
                  </a:lnTo>
                  <a:lnTo>
                    <a:pt x="64" y="205"/>
                  </a:lnTo>
                  <a:lnTo>
                    <a:pt x="55" y="215"/>
                  </a:lnTo>
                  <a:lnTo>
                    <a:pt x="51" y="232"/>
                  </a:lnTo>
                  <a:lnTo>
                    <a:pt x="51" y="147"/>
                  </a:lnTo>
                  <a:lnTo>
                    <a:pt x="54" y="147"/>
                  </a:lnTo>
                  <a:lnTo>
                    <a:pt x="60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1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5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2" y="109"/>
                  </a:lnTo>
                  <a:lnTo>
                    <a:pt x="64" y="116"/>
                  </a:lnTo>
                  <a:lnTo>
                    <a:pt x="55" y="126"/>
                  </a:lnTo>
                  <a:lnTo>
                    <a:pt x="51" y="141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6" y="23"/>
                  </a:lnTo>
                  <a:lnTo>
                    <a:pt x="41" y="15"/>
                  </a:lnTo>
                  <a:lnTo>
                    <a:pt x="33" y="6"/>
                  </a:lnTo>
                  <a:lnTo>
                    <a:pt x="22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8" y="9"/>
                  </a:lnTo>
                  <a:lnTo>
                    <a:pt x="11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4" y="43"/>
                  </a:lnTo>
                  <a:lnTo>
                    <a:pt x="46" y="46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06"/>
                  </a:lnTo>
                  <a:lnTo>
                    <a:pt x="43" y="98"/>
                  </a:lnTo>
                  <a:lnTo>
                    <a:pt x="41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3" y="91"/>
                  </a:lnTo>
                  <a:lnTo>
                    <a:pt x="7" y="100"/>
                  </a:lnTo>
                  <a:lnTo>
                    <a:pt x="15" y="109"/>
                  </a:lnTo>
                  <a:lnTo>
                    <a:pt x="28" y="114"/>
                  </a:lnTo>
                  <a:lnTo>
                    <a:pt x="46" y="118"/>
                  </a:lnTo>
                  <a:lnTo>
                    <a:pt x="46" y="209"/>
                  </a:lnTo>
                  <a:lnTo>
                    <a:pt x="46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39" y="188"/>
                  </a:lnTo>
                  <a:lnTo>
                    <a:pt x="34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1" y="182"/>
                  </a:lnTo>
                  <a:lnTo>
                    <a:pt x="11" y="188"/>
                  </a:lnTo>
                  <a:lnTo>
                    <a:pt x="14" y="197"/>
                  </a:lnTo>
                  <a:lnTo>
                    <a:pt x="19" y="205"/>
                  </a:lnTo>
                  <a:lnTo>
                    <a:pt x="30" y="211"/>
                  </a:lnTo>
                  <a:lnTo>
                    <a:pt x="46" y="215"/>
                  </a:lnTo>
                  <a:lnTo>
                    <a:pt x="46" y="373"/>
                  </a:lnTo>
                  <a:lnTo>
                    <a:pt x="51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</p:grpSp>
      <p:sp>
        <p:nvSpPr>
          <p:cNvPr id="1049" name="Freeform 25"/>
          <p:cNvSpPr>
            <a:spLocks/>
          </p:cNvSpPr>
          <p:nvPr/>
        </p:nvSpPr>
        <p:spPr bwMode="gray">
          <a:xfrm>
            <a:off x="95250" y="6446838"/>
            <a:ext cx="8970963" cy="314325"/>
          </a:xfrm>
          <a:custGeom>
            <a:avLst/>
            <a:gdLst/>
            <a:ahLst/>
            <a:cxnLst>
              <a:cxn ang="0">
                <a:pos x="4" y="198"/>
              </a:cxn>
              <a:cxn ang="0">
                <a:pos x="5651" y="198"/>
              </a:cxn>
              <a:cxn ang="0">
                <a:pos x="5646" y="94"/>
              </a:cxn>
              <a:cxn ang="0">
                <a:pos x="1491" y="94"/>
              </a:cxn>
              <a:cxn ang="0">
                <a:pos x="1343" y="2"/>
              </a:cxn>
              <a:cxn ang="0">
                <a:pos x="0" y="0"/>
              </a:cxn>
              <a:cxn ang="0">
                <a:pos x="4" y="198"/>
              </a:cxn>
            </a:cxnLst>
            <a:rect l="0" t="0" r="r" b="b"/>
            <a:pathLst>
              <a:path w="5651" h="198">
                <a:moveTo>
                  <a:pt x="4" y="198"/>
                </a:moveTo>
                <a:lnTo>
                  <a:pt x="5651" y="198"/>
                </a:lnTo>
                <a:lnTo>
                  <a:pt x="5646" y="94"/>
                </a:lnTo>
                <a:lnTo>
                  <a:pt x="1491" y="94"/>
                </a:lnTo>
                <a:lnTo>
                  <a:pt x="1343" y="2"/>
                </a:lnTo>
                <a:lnTo>
                  <a:pt x="0" y="0"/>
                </a:lnTo>
                <a:lnTo>
                  <a:pt x="4" y="198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1050" name="Freeform 26"/>
          <p:cNvSpPr>
            <a:spLocks/>
          </p:cNvSpPr>
          <p:nvPr/>
        </p:nvSpPr>
        <p:spPr bwMode="gray">
          <a:xfrm>
            <a:off x="95250" y="6491288"/>
            <a:ext cx="8975725" cy="279400"/>
          </a:xfrm>
          <a:custGeom>
            <a:avLst/>
            <a:gdLst/>
            <a:ahLst/>
            <a:cxnLst>
              <a:cxn ang="0">
                <a:pos x="0" y="176"/>
              </a:cxn>
              <a:cxn ang="0">
                <a:pos x="5650" y="169"/>
              </a:cxn>
              <a:cxn ang="0">
                <a:pos x="5646" y="95"/>
              </a:cxn>
              <a:cxn ang="0">
                <a:pos x="1478" y="95"/>
              </a:cxn>
              <a:cxn ang="0">
                <a:pos x="1317" y="3"/>
              </a:cxn>
              <a:cxn ang="0">
                <a:pos x="0" y="0"/>
              </a:cxn>
              <a:cxn ang="0">
                <a:pos x="0" y="176"/>
              </a:cxn>
            </a:cxnLst>
            <a:rect l="0" t="0" r="r" b="b"/>
            <a:pathLst>
              <a:path w="5650" h="176">
                <a:moveTo>
                  <a:pt x="0" y="176"/>
                </a:moveTo>
                <a:lnTo>
                  <a:pt x="5650" y="169"/>
                </a:lnTo>
                <a:lnTo>
                  <a:pt x="5646" y="95"/>
                </a:lnTo>
                <a:lnTo>
                  <a:pt x="1478" y="95"/>
                </a:lnTo>
                <a:lnTo>
                  <a:pt x="1317" y="3"/>
                </a:lnTo>
                <a:lnTo>
                  <a:pt x="0" y="0"/>
                </a:lnTo>
                <a:lnTo>
                  <a:pt x="0" y="17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1051" name="Freeform 27" descr="Dark upward diagonal"/>
          <p:cNvSpPr>
            <a:spLocks/>
          </p:cNvSpPr>
          <p:nvPr/>
        </p:nvSpPr>
        <p:spPr bwMode="gray">
          <a:xfrm>
            <a:off x="92075" y="98425"/>
            <a:ext cx="8956675" cy="1793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582" y="0"/>
              </a:cxn>
              <a:cxn ang="0">
                <a:pos x="5639" y="45"/>
              </a:cxn>
              <a:cxn ang="0">
                <a:pos x="5636" y="113"/>
              </a:cxn>
              <a:cxn ang="0">
                <a:pos x="0" y="113"/>
              </a:cxn>
              <a:cxn ang="0">
                <a:pos x="0" y="0"/>
              </a:cxn>
            </a:cxnLst>
            <a:rect l="0" t="0" r="r" b="b"/>
            <a:pathLst>
              <a:path w="5639" h="113">
                <a:moveTo>
                  <a:pt x="0" y="0"/>
                </a:moveTo>
                <a:lnTo>
                  <a:pt x="5582" y="0"/>
                </a:lnTo>
                <a:cubicBezTo>
                  <a:pt x="5630" y="3"/>
                  <a:pt x="5639" y="45"/>
                  <a:pt x="5639" y="45"/>
                </a:cubicBezTo>
                <a:lnTo>
                  <a:pt x="5636" y="113"/>
                </a:lnTo>
                <a:lnTo>
                  <a:pt x="0" y="113"/>
                </a:lnTo>
                <a:lnTo>
                  <a:pt x="0" y="0"/>
                </a:lnTo>
                <a:close/>
              </a:path>
            </a:pathLst>
          </a:custGeom>
          <a:pattFill prst="dkUpDiag">
            <a:fgClr>
              <a:schemeClr val="accent1"/>
            </a:fgClr>
            <a:bgClr>
              <a:schemeClr val="bg1"/>
            </a:bgClr>
          </a:patt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1052" name="Freeform 28"/>
          <p:cNvSpPr>
            <a:spLocks/>
          </p:cNvSpPr>
          <p:nvPr/>
        </p:nvSpPr>
        <p:spPr bwMode="gray">
          <a:xfrm>
            <a:off x="92075" y="307975"/>
            <a:ext cx="8955088" cy="938213"/>
          </a:xfrm>
          <a:custGeom>
            <a:avLst/>
            <a:gdLst/>
            <a:ahLst/>
            <a:cxnLst>
              <a:cxn ang="0">
                <a:pos x="5446" y="0"/>
              </a:cxn>
              <a:cxn ang="0">
                <a:pos x="0" y="0"/>
              </a:cxn>
              <a:cxn ang="0">
                <a:pos x="2" y="470"/>
              </a:cxn>
              <a:cxn ang="0">
                <a:pos x="4078" y="474"/>
              </a:cxn>
              <a:cxn ang="0">
                <a:pos x="4178" y="527"/>
              </a:cxn>
              <a:cxn ang="0">
                <a:pos x="5446" y="531"/>
              </a:cxn>
              <a:cxn ang="0">
                <a:pos x="5446" y="0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1053" name="Freeform 29"/>
          <p:cNvSpPr>
            <a:spLocks/>
          </p:cNvSpPr>
          <p:nvPr/>
        </p:nvSpPr>
        <p:spPr bwMode="gray">
          <a:xfrm>
            <a:off x="92075" y="306388"/>
            <a:ext cx="8955088" cy="836612"/>
          </a:xfrm>
          <a:custGeom>
            <a:avLst/>
            <a:gdLst/>
            <a:ahLst/>
            <a:cxnLst>
              <a:cxn ang="0">
                <a:pos x="5446" y="0"/>
              </a:cxn>
              <a:cxn ang="0">
                <a:pos x="0" y="0"/>
              </a:cxn>
              <a:cxn ang="0">
                <a:pos x="2" y="470"/>
              </a:cxn>
              <a:cxn ang="0">
                <a:pos x="4078" y="474"/>
              </a:cxn>
              <a:cxn ang="0">
                <a:pos x="4178" y="527"/>
              </a:cxn>
              <a:cxn ang="0">
                <a:pos x="5446" y="531"/>
              </a:cxn>
              <a:cxn ang="0">
                <a:pos x="5446" y="0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66667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 flipV="1">
            <a:off x="95250" y="6723063"/>
            <a:ext cx="8977313" cy="555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1059" name="Freeform 35"/>
          <p:cNvSpPr>
            <a:spLocks/>
          </p:cNvSpPr>
          <p:nvPr/>
        </p:nvSpPr>
        <p:spPr bwMode="gray">
          <a:xfrm>
            <a:off x="6896100" y="1047750"/>
            <a:ext cx="2155825" cy="52388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1358" y="0"/>
              </a:cxn>
              <a:cxn ang="0">
                <a:pos x="1356" y="32"/>
              </a:cxn>
              <a:cxn ang="0">
                <a:pos x="60" y="33"/>
              </a:cxn>
              <a:cxn ang="0">
                <a:pos x="0" y="2"/>
              </a:cxn>
            </a:cxnLst>
            <a:rect l="0" t="0" r="r" b="b"/>
            <a:pathLst>
              <a:path w="1358" h="33">
                <a:moveTo>
                  <a:pt x="0" y="2"/>
                </a:moveTo>
                <a:lnTo>
                  <a:pt x="1358" y="0"/>
                </a:lnTo>
                <a:lnTo>
                  <a:pt x="1356" y="32"/>
                </a:lnTo>
                <a:lnTo>
                  <a:pt x="60" y="33"/>
                </a:lnTo>
                <a:lnTo>
                  <a:pt x="0" y="2"/>
                </a:lnTo>
                <a:close/>
              </a:path>
            </a:pathLst>
          </a:custGeom>
          <a:solidFill>
            <a:srgbClr val="FFFFFF">
              <a:alpha val="3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38125"/>
            <a:ext cx="64770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438275"/>
            <a:ext cx="822960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048000" y="6311900"/>
            <a:ext cx="171291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4830763" y="6323013"/>
            <a:ext cx="23114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7116763" y="6323013"/>
            <a:ext cx="161607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32F63BA-F2A7-4157-81BE-8A3D5B7D2F4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/>
          </a:p>
        </p:txBody>
      </p:sp>
      <p:sp>
        <p:nvSpPr>
          <p:cNvPr id="1061" name="Text Box 37"/>
          <p:cNvSpPr txBox="1">
            <a:spLocks noChangeArrowheads="1"/>
          </p:cNvSpPr>
          <p:nvPr/>
        </p:nvSpPr>
        <p:spPr bwMode="gray">
          <a:xfrm>
            <a:off x="144463" y="6454775"/>
            <a:ext cx="14954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i="1">
                <a:solidFill>
                  <a:srgbClr val="FFFFFF"/>
                </a:solidFill>
                <a:latin typeface="Times New Roman" pitchFamily="18" charset="0"/>
              </a:rPr>
              <a:t>www.themegallery.com</a:t>
            </a:r>
          </a:p>
        </p:txBody>
      </p:sp>
      <p:sp>
        <p:nvSpPr>
          <p:cNvPr id="1054" name="Rectangle 30" descr="7"/>
          <p:cNvSpPr>
            <a:spLocks noChangeArrowheads="1"/>
          </p:cNvSpPr>
          <p:nvPr/>
        </p:nvSpPr>
        <p:spPr bwMode="gray">
          <a:xfrm>
            <a:off x="8245475" y="415925"/>
            <a:ext cx="534988" cy="546100"/>
          </a:xfrm>
          <a:prstGeom prst="rect">
            <a:avLst/>
          </a:prstGeom>
          <a:blipFill dpi="0" rotWithShape="1">
            <a:blip r:embed="rId17" cstate="print"/>
            <a:srcRect/>
            <a:stretch>
              <a:fillRect/>
            </a:stretch>
          </a:blip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1055" name="Rectangle 31" descr="4"/>
          <p:cNvSpPr>
            <a:spLocks noChangeArrowheads="1"/>
          </p:cNvSpPr>
          <p:nvPr/>
        </p:nvSpPr>
        <p:spPr bwMode="gray">
          <a:xfrm>
            <a:off x="7620000" y="415925"/>
            <a:ext cx="534988" cy="546100"/>
          </a:xfrm>
          <a:prstGeom prst="rect">
            <a:avLst/>
          </a:prstGeom>
          <a:blipFill dpi="0" rotWithShape="1">
            <a:blip r:embed="rId18" cstate="print"/>
            <a:srcRect/>
            <a:stretch>
              <a:fillRect/>
            </a:stretch>
          </a:blip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1060" name="Rectangle 36"/>
          <p:cNvSpPr>
            <a:spLocks noChangeArrowheads="1"/>
          </p:cNvSpPr>
          <p:nvPr/>
        </p:nvSpPr>
        <p:spPr bwMode="gray">
          <a:xfrm>
            <a:off x="7000875" y="415925"/>
            <a:ext cx="534988" cy="5461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54" grpId="0" animBg="1"/>
      <p:bldP spid="1055" grpId="0" animBg="1"/>
      <p:bldP spid="1060" grpId="0" animBg="1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document/cons_doc_LAW_301545/acbaa5546717ca4f2150ad7da2dca98d4ba0d583/#dst100018" TargetMode="External"/><Relationship Id="rId2" Type="http://schemas.openxmlformats.org/officeDocument/2006/relationships/hyperlink" Target="http://www.consultant.ru/document/cons_doc_LAW_301466/#dst0" TargetMode="Externa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nsultant.ru/document/cons_doc_LAW_312495/#dst105868" TargetMode="External"/><Relationship Id="rId13" Type="http://schemas.openxmlformats.org/officeDocument/2006/relationships/hyperlink" Target="http://www.consultant.ru/document/cons_doc_LAW_312495/#dst105901" TargetMode="External"/><Relationship Id="rId3" Type="http://schemas.openxmlformats.org/officeDocument/2006/relationships/hyperlink" Target="http://www.consultant.ru/document/cons_doc_LAW_312495/#dst105807" TargetMode="External"/><Relationship Id="rId7" Type="http://schemas.openxmlformats.org/officeDocument/2006/relationships/hyperlink" Target="http://www.consultant.ru/document/cons_doc_LAW_312495/#dst105841" TargetMode="External"/><Relationship Id="rId12" Type="http://schemas.openxmlformats.org/officeDocument/2006/relationships/hyperlink" Target="http://www.consultant.ru/document/cons_doc_LAW_312495/#dst105897" TargetMode="External"/><Relationship Id="rId2" Type="http://schemas.openxmlformats.org/officeDocument/2006/relationships/hyperlink" Target="http://www.consultant.ru/document/cons_doc_LAW_312495/#dst100019" TargetMode="External"/><Relationship Id="rId16" Type="http://schemas.openxmlformats.org/officeDocument/2006/relationships/hyperlink" Target="http://www.consultant.ru/document/cons_doc_LAW_313899/#dst100010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consultant.ru/document/cons_doc_LAW_312495/#dst105826" TargetMode="External"/><Relationship Id="rId11" Type="http://schemas.openxmlformats.org/officeDocument/2006/relationships/hyperlink" Target="http://www.consultant.ru/document/cons_doc_LAW_312495/#dst105884" TargetMode="External"/><Relationship Id="rId5" Type="http://schemas.openxmlformats.org/officeDocument/2006/relationships/hyperlink" Target="http://www.consultant.ru/document/cons_doc_LAW_312495/#dst105814" TargetMode="External"/><Relationship Id="rId15" Type="http://schemas.openxmlformats.org/officeDocument/2006/relationships/hyperlink" Target="http://www.consultant.ru/document/cons_doc_LAW_312495/#dst105918" TargetMode="External"/><Relationship Id="rId10" Type="http://schemas.openxmlformats.org/officeDocument/2006/relationships/hyperlink" Target="http://www.consultant.ru/document/cons_doc_LAW_312495/#dst105882" TargetMode="External"/><Relationship Id="rId4" Type="http://schemas.openxmlformats.org/officeDocument/2006/relationships/hyperlink" Target="http://www.consultant.ru/document/cons_doc_LAW_312495/#dst105809" TargetMode="External"/><Relationship Id="rId9" Type="http://schemas.openxmlformats.org/officeDocument/2006/relationships/hyperlink" Target="http://www.consultant.ru/document/cons_doc_LAW_312495/#dst105871" TargetMode="External"/><Relationship Id="rId14" Type="http://schemas.openxmlformats.org/officeDocument/2006/relationships/hyperlink" Target="http://www.consultant.ru/document/cons_doc_LAW_312495/#dst105902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nsultant.ru/document/cons_doc_LAW_314393/6fd2c1244df6710ed87d7648b0d99967356c8b0a/#dst423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388" y="6524625"/>
            <a:ext cx="1512887" cy="1444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33795" name="Rectangle 1"/>
          <p:cNvSpPr>
            <a:spLocks noChangeArrowheads="1"/>
          </p:cNvSpPr>
          <p:nvPr/>
        </p:nvSpPr>
        <p:spPr bwMode="auto">
          <a:xfrm>
            <a:off x="250825" y="379413"/>
            <a:ext cx="66976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r>
              <a:rPr lang="ru-RU" altLang="ru-RU" sz="15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Управление Федеральной службы по надзору в сфере природопользования по Ханты-Мансийскому автономному округу - Югре</a:t>
            </a:r>
            <a:endParaRPr lang="ru-RU" altLang="ru-RU" sz="1500">
              <a:solidFill>
                <a:srgbClr val="FFFFFF"/>
              </a:solidFill>
            </a:endParaRPr>
          </a:p>
        </p:txBody>
      </p:sp>
      <p:sp>
        <p:nvSpPr>
          <p:cNvPr id="33796" name="Заголовок 1"/>
          <p:cNvSpPr>
            <a:spLocks noGrp="1"/>
          </p:cNvSpPr>
          <p:nvPr>
            <p:ph type="title"/>
          </p:nvPr>
        </p:nvSpPr>
        <p:spPr>
          <a:xfrm>
            <a:off x="0" y="1196975"/>
            <a:ext cx="9144000" cy="10795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endParaRPr lang="ru-RU" sz="35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7" name="Содержимое 2"/>
          <p:cNvSpPr>
            <a:spLocks noGrp="1"/>
          </p:cNvSpPr>
          <p:nvPr>
            <p:ph idx="1"/>
          </p:nvPr>
        </p:nvSpPr>
        <p:spPr>
          <a:xfrm>
            <a:off x="179388" y="2349500"/>
            <a:ext cx="8755062" cy="3959225"/>
          </a:xfrm>
        </p:spPr>
        <p:txBody>
          <a:bodyPr/>
          <a:lstStyle/>
          <a:p>
            <a:pPr marL="0" indent="0" algn="ctr">
              <a:buNone/>
            </a:pPr>
            <a:r>
              <a:rPr lang="ru-RU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Семинар</a:t>
            </a:r>
            <a:endParaRPr lang="ru-RU" sz="35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Плата за негативное воздействие на окружающую среду</a:t>
            </a:r>
            <a:endParaRPr lang="ru-RU" sz="35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5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января 2019.</a:t>
            </a:r>
            <a:r>
              <a:rPr lang="ru-RU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lvl="0" indent="0">
              <a:buNone/>
            </a:pPr>
            <a:endParaRPr lang="ru-RU" sz="2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734" y="4509120"/>
            <a:ext cx="3170266" cy="2087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8560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323528" y="1196752"/>
            <a:ext cx="8568952" cy="1440160"/>
          </a:xfrm>
          <a:prstGeom prst="roundRect">
            <a:avLst/>
          </a:prstGeom>
          <a:solidFill>
            <a:schemeClr val="bg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6525344"/>
            <a:ext cx="151216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981705"/>
            <a:ext cx="9144000" cy="8510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000" b="1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000" b="1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Коэффициент 1,04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Письмо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Росприроднадзора от 21.12.2018 N ВС-06-02-31/28928 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применении коэффициента 1,04"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       Постановлением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Правительства Российской Федерации от 29.06.2018 N 758 "О ставках платы за негативное воздействие на окружающую среду при размещении твердых коммунальных отходов IV класса опасности (малоопасные) и внесении изменений в некоторые акты Правительства Российской Федерации" установлено, что в 2019 году применяются 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ставки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платы за негативное воздействие на (за отчетный период с 01.01.2019 по 31.12.2019), утвержденные постановлением Правительства Российской Федерации от 13.09.2016 N 913 "О ставках платы за негативное воздействие на окружающую среду и дополнительных коэффициентах", установленные на 2018 год (за отчетный период с 01.01.2018 по 31.12.2018), с использованием дополнительно к иным коэффициентам коэффициента 1,04.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Следовательно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расчете суммы платы за негативное воздействие на окружающую среду за 2019 год </a:t>
            </a:r>
            <a:r>
              <a:rPr lang="ru-RU" sz="1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ставки</a:t>
            </a:r>
            <a:r>
              <a:rPr lang="ru-RU" sz="1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платы, утвержденные Постановлением N 913, умножаются на коэффициент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1,04</a:t>
            </a:r>
            <a:endParaRPr lang="ru-RU" sz="16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/>
              <a:t/>
            </a:r>
            <a:br>
              <a:rPr lang="ru-RU" sz="1600" dirty="0"/>
            </a:b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378989"/>
            <a:ext cx="66967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Управление Федеральной службы по надзору в сфере природопользования по Ханты-Мансийскому автономному округу - Югре</a:t>
            </a:r>
            <a:endParaRPr kumimoji="0" lang="ru-RU" sz="15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147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323528" y="1196752"/>
            <a:ext cx="8568952" cy="1440160"/>
          </a:xfrm>
          <a:prstGeom prst="roundRect">
            <a:avLst/>
          </a:prstGeom>
          <a:solidFill>
            <a:schemeClr val="bg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6525344"/>
            <a:ext cx="151216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1258705"/>
            <a:ext cx="9144000" cy="906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000" b="1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000" b="1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Основные ошибки при заполнении Декларации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Декларация не соответствует форме, утвержденной приказом Минприроды России от 09.01.2017 N 3 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При исчислении платы применяются коэффициенты, учитывающие инфляцию, дополнительные коэффициенты 1,2 при выбросе загрязняющих веществ в атмосферный воздух городов, коэффициенты экологической значимости, прежние нормативы платы.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декларации указывается не фактический выброс, сброс ЗВ, а согласно разрешения.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обоснованно применяется плата за размещение отходов в пределах лимитов в отсутствие установленных лимитов, при несвоевременном представлении или не представлении технического отчета или отчета для субъектов малого или среднего предпринимательства.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Информация, указанная в Декларации не соответствует сведениям, отраженным в статистическом отчете 2-ТП (отходы), техническом отчете.</a:t>
            </a:r>
          </a:p>
          <a:p>
            <a:r>
              <a:rPr lang="ru-RU" sz="1600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endParaRPr lang="ru-RU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/>
              <a:t/>
            </a:r>
            <a:br>
              <a:rPr lang="ru-RU" sz="1600" dirty="0"/>
            </a:b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378989"/>
            <a:ext cx="66967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Управление Федеральной службы по надзору в сфере природопользования по Ханты-Мансийскому автономному округу - Югре</a:t>
            </a:r>
            <a:endParaRPr kumimoji="0" lang="ru-RU" sz="15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683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323528" y="1196752"/>
            <a:ext cx="8568952" cy="1440160"/>
          </a:xfrm>
          <a:prstGeom prst="roundRect">
            <a:avLst/>
          </a:prstGeom>
          <a:solidFill>
            <a:schemeClr val="bg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6525344"/>
            <a:ext cx="151216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1158676"/>
            <a:ext cx="9144000" cy="8863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000" b="1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000" b="1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000" b="1" dirty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000" b="1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Зачет, возврат платы за НВОС</a:t>
            </a:r>
            <a:endParaRPr lang="ru-RU" sz="3000" b="1" dirty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sz="25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sz="2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целях возврата суммы излишне уплаченной (взысканной) платы за НВОС, необходимо направить в соответствующий территориальный орган Росприроднадзора в свободной форме заявление о возврате излишне уплаченных сумм платы за негативное воздействие на окружающую среду.</a:t>
            </a:r>
          </a:p>
          <a:p>
            <a:r>
              <a:rPr lang="ru-RU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При </a:t>
            </a:r>
            <a:r>
              <a:rPr lang="ru-RU" sz="2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этом хозяйствующие субъекты вправе использовать форму заявления,  предусмотренную Письмом Росприроднадзора от 27 марта 2017 года № АА-06-02-36/6198.</a:t>
            </a:r>
          </a:p>
          <a:p>
            <a:pPr algn="just"/>
            <a:endParaRPr lang="ru-RU" sz="25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/>
              <a:t/>
            </a:r>
            <a:br>
              <a:rPr lang="ru-RU" sz="1600" dirty="0"/>
            </a:b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378989"/>
            <a:ext cx="66967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Управление Федеральной службы по надзору в сфере природопользования по Ханты-Мансийскому автономному округу - Югре</a:t>
            </a:r>
            <a:endParaRPr kumimoji="0" lang="ru-RU" sz="15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911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6525344"/>
            <a:ext cx="151216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378989"/>
            <a:ext cx="66967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Управление Федеральной службы по надзору в сфере природопользования по Ханты-Мансийскому автономному округу - Югре</a:t>
            </a:r>
            <a:endParaRPr kumimoji="0" lang="ru-RU" sz="15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9329" name="Rectangle 1"/>
          <p:cNvSpPr>
            <a:spLocks noChangeArrowheads="1"/>
          </p:cNvSpPr>
          <p:nvPr/>
        </p:nvSpPr>
        <p:spPr bwMode="auto">
          <a:xfrm>
            <a:off x="251520" y="3219948"/>
            <a:ext cx="85689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76264" y="3627933"/>
            <a:ext cx="4572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</a:p>
          <a:p>
            <a:pPr algn="ctr"/>
            <a:r>
              <a:rPr lang="ru-RU" sz="5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</a:t>
            </a:r>
          </a:p>
        </p:txBody>
      </p:sp>
      <p:pic>
        <p:nvPicPr>
          <p:cNvPr id="9222" name="Picture 6" descr="http://confspb.ru/uploads/images/partners/emblema_sluzhb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18914"/>
            <a:ext cx="2572286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701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388" y="6524625"/>
            <a:ext cx="1512887" cy="1444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33795" name="Rectangle 1"/>
          <p:cNvSpPr>
            <a:spLocks noChangeArrowheads="1"/>
          </p:cNvSpPr>
          <p:nvPr/>
        </p:nvSpPr>
        <p:spPr bwMode="auto">
          <a:xfrm>
            <a:off x="250825" y="379413"/>
            <a:ext cx="66976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r>
              <a:rPr lang="ru-RU" altLang="ru-RU" sz="15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Управление Федеральной службы по надзору в сфере природопользования по Ханты-Мансийскому автономному округу - Югре</a:t>
            </a:r>
            <a:endParaRPr lang="ru-RU" altLang="ru-RU" sz="1500">
              <a:solidFill>
                <a:srgbClr val="FFFFFF"/>
              </a:solidFill>
            </a:endParaRPr>
          </a:p>
        </p:txBody>
      </p:sp>
      <p:sp>
        <p:nvSpPr>
          <p:cNvPr id="33796" name="Заголовок 1"/>
          <p:cNvSpPr>
            <a:spLocks noGrp="1"/>
          </p:cNvSpPr>
          <p:nvPr>
            <p:ph type="title"/>
          </p:nvPr>
        </p:nvSpPr>
        <p:spPr>
          <a:xfrm>
            <a:off x="0" y="1196975"/>
            <a:ext cx="9144000" cy="1079500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b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Федеральный закон № 503</a:t>
            </a:r>
            <a:b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от 31.12.2017</a:t>
            </a:r>
            <a:endParaRPr lang="ru-RU" alt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7" name="Содержимое 2"/>
          <p:cNvSpPr>
            <a:spLocks noGrp="1"/>
          </p:cNvSpPr>
          <p:nvPr>
            <p:ph idx="1"/>
          </p:nvPr>
        </p:nvSpPr>
        <p:spPr>
          <a:xfrm>
            <a:off x="179388" y="2349500"/>
            <a:ext cx="8755062" cy="3959225"/>
          </a:xfrm>
        </p:spPr>
        <p:txBody>
          <a:bodyPr/>
          <a:lstStyle/>
          <a:p>
            <a:pPr marL="0" indent="0">
              <a:buNone/>
            </a:pPr>
            <a:endParaRPr lang="ru-RU" sz="2000" b="1" dirty="0"/>
          </a:p>
          <a:p>
            <a:pPr marL="0" indent="0">
              <a:buNone/>
            </a:pP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Особое внимание:</a:t>
            </a:r>
          </a:p>
          <a:p>
            <a:r>
              <a:rPr lang="ru-RU" sz="2500" dirty="0"/>
              <a:t>Плата за негативное воздействие на окружающую среду при размещении твердых коммунальных отходов за 2016 и 2017 годы не исчисляется и не взимается."</a:t>
            </a:r>
          </a:p>
        </p:txBody>
      </p:sp>
      <p:pic>
        <p:nvPicPr>
          <p:cNvPr id="2050" name="Picture 2" descr="http://www.spb.onk.su/storage/c/2016/12/30/1483131197_988408_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35" y="1196752"/>
            <a:ext cx="2573073" cy="162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896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388" y="6524625"/>
            <a:ext cx="1512887" cy="1444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33795" name="Rectangle 1"/>
          <p:cNvSpPr>
            <a:spLocks noChangeArrowheads="1"/>
          </p:cNvSpPr>
          <p:nvPr/>
        </p:nvSpPr>
        <p:spPr bwMode="auto">
          <a:xfrm>
            <a:off x="250825" y="379413"/>
            <a:ext cx="66976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r>
              <a:rPr lang="ru-RU" altLang="ru-RU" sz="15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Управление Федеральной службы по надзору в сфере природопользования по Ханты-Мансийскому автономному округу - Югре</a:t>
            </a:r>
            <a:endParaRPr lang="ru-RU" altLang="ru-RU" sz="1500">
              <a:solidFill>
                <a:srgbClr val="FFFFFF"/>
              </a:solidFill>
            </a:endParaRPr>
          </a:p>
        </p:txBody>
      </p:sp>
      <p:sp>
        <p:nvSpPr>
          <p:cNvPr id="33796" name="Заголовок 1"/>
          <p:cNvSpPr>
            <a:spLocks noGrp="1"/>
          </p:cNvSpPr>
          <p:nvPr>
            <p:ph type="title"/>
          </p:nvPr>
        </p:nvSpPr>
        <p:spPr>
          <a:xfrm>
            <a:off x="0" y="1196975"/>
            <a:ext cx="9144000" cy="1079500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Твердые коммунальные отходы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Письмо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Минприроды России от 15.01.2019 N 12-50/00189-ОГ "Об обращении с ТКО"</a:t>
            </a:r>
            <a:b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7" name="Содержимое 2"/>
          <p:cNvSpPr>
            <a:spLocks noGrp="1"/>
          </p:cNvSpPr>
          <p:nvPr>
            <p:ph idx="1"/>
          </p:nvPr>
        </p:nvSpPr>
        <p:spPr>
          <a:xfrm>
            <a:off x="179388" y="2349500"/>
            <a:ext cx="8755062" cy="395922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В соответствии с </a:t>
            </a:r>
            <a:r>
              <a:rPr lang="ru-RU" sz="1100" dirty="0">
                <a:latin typeface="Times New Roman" pitchFamily="18" charset="0"/>
                <a:cs typeface="Times New Roman" pitchFamily="18" charset="0"/>
                <a:hlinkClick r:id="rId2"/>
              </a:rPr>
              <a:t>ФККО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 в тип "Отходы коммунальные, подобные коммунальным на производстве, отходы при предоставлении услуг населению" (код </a:t>
            </a:r>
            <a:r>
              <a:rPr lang="ru-RU" sz="1100" dirty="0">
                <a:latin typeface="Times New Roman" pitchFamily="18" charset="0"/>
                <a:cs typeface="Times New Roman" pitchFamily="18" charset="0"/>
                <a:hlinkClick r:id="rId3"/>
              </a:rPr>
              <a:t>7 30 000 00 00 0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) включены следующие группы, включающие виды отходов, относящиеся к твердым коммунальным отходам:</a:t>
            </a:r>
          </a:p>
          <a:p>
            <a:pPr>
              <a:spcBef>
                <a:spcPts val="0"/>
              </a:spcBef>
            </a:pPr>
            <a:r>
              <a:rPr lang="ru-RU" sz="1100" dirty="0">
                <a:latin typeface="Times New Roman" pitchFamily="18" charset="0"/>
                <a:cs typeface="Times New Roman" pitchFamily="18" charset="0"/>
                <a:hlinkClick r:id="rId4"/>
              </a:rPr>
              <a:t>7 31 100 00 00 0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 Отходы из жилищ;</a:t>
            </a:r>
          </a:p>
          <a:p>
            <a:pPr>
              <a:spcBef>
                <a:spcPts val="0"/>
              </a:spcBef>
            </a:pPr>
            <a:r>
              <a:rPr lang="ru-RU" sz="1100" dirty="0">
                <a:latin typeface="Times New Roman" pitchFamily="18" charset="0"/>
                <a:cs typeface="Times New Roman" pitchFamily="18" charset="0"/>
                <a:hlinkClick r:id="rId5"/>
              </a:rPr>
              <a:t>7 31 200 00 00 0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 Отходы от уборки территории городских и сельских поселений, относящиеся к твердым коммунальным отходам;</a:t>
            </a:r>
          </a:p>
          <a:p>
            <a:pPr>
              <a:spcBef>
                <a:spcPts val="0"/>
              </a:spcBef>
            </a:pPr>
            <a:r>
              <a:rPr lang="ru-RU" sz="1100" dirty="0">
                <a:latin typeface="Times New Roman" pitchFamily="18" charset="0"/>
                <a:cs typeface="Times New Roman" pitchFamily="18" charset="0"/>
                <a:hlinkClick r:id="rId6"/>
              </a:rPr>
              <a:t>7 31 300 00 00 0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 Растительные отходы при уходе за газонами, цветниками, древесно-кустарниковыми посадками, относящиеся к твердым коммунальным отходам;</a:t>
            </a:r>
          </a:p>
          <a:p>
            <a:pPr>
              <a:spcBef>
                <a:spcPts val="0"/>
              </a:spcBef>
            </a:pPr>
            <a:r>
              <a:rPr lang="ru-RU" sz="1100" dirty="0">
                <a:latin typeface="Times New Roman" pitchFamily="18" charset="0"/>
                <a:cs typeface="Times New Roman" pitchFamily="18" charset="0"/>
                <a:hlinkClick r:id="rId7"/>
              </a:rPr>
              <a:t>7 33 100 00 00 0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 Мусор от офисных и бытовых помещений предприятий, организаций, относящийся к твердым коммунальным отходам;</a:t>
            </a:r>
          </a:p>
          <a:p>
            <a:pPr>
              <a:spcBef>
                <a:spcPts val="0"/>
              </a:spcBef>
            </a:pPr>
            <a:r>
              <a:rPr lang="ru-RU" sz="1100" dirty="0">
                <a:latin typeface="Times New Roman" pitchFamily="18" charset="0"/>
                <a:cs typeface="Times New Roman" pitchFamily="18" charset="0"/>
                <a:hlinkClick r:id="rId8"/>
              </a:rPr>
              <a:t>7 34 100 00 00 0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 Мусор и смет от уборки железнодорожных и автомобильных вокзалов, аэропортов, терминалов, портов, станций метро, относящийся к твердым коммунальным отходам;</a:t>
            </a:r>
          </a:p>
          <a:p>
            <a:pPr>
              <a:spcBef>
                <a:spcPts val="0"/>
              </a:spcBef>
            </a:pPr>
            <a:r>
              <a:rPr lang="ru-RU" sz="1100" dirty="0">
                <a:latin typeface="Times New Roman" pitchFamily="18" charset="0"/>
                <a:cs typeface="Times New Roman" pitchFamily="18" charset="0"/>
                <a:hlinkClick r:id="rId9"/>
              </a:rPr>
              <a:t>7 34 200 00 00 0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 Мусор и смет от уборки подвижного состава железнодорожного, автомобильного, воздушного, водного транспорта, относящийся к твердым коммунальным отходам;</a:t>
            </a:r>
          </a:p>
          <a:p>
            <a:pPr>
              <a:spcBef>
                <a:spcPts val="0"/>
              </a:spcBef>
            </a:pPr>
            <a:r>
              <a:rPr lang="ru-RU" sz="1100" dirty="0">
                <a:latin typeface="Times New Roman" pitchFamily="18" charset="0"/>
                <a:cs typeface="Times New Roman" pitchFamily="18" charset="0"/>
                <a:hlinkClick r:id="rId10"/>
              </a:rPr>
              <a:t>7 34 900 00 00 0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 Прочие отходы при предоставлении транспортных услуг населению, относящиеся к твердым коммунальным отходам;</a:t>
            </a:r>
          </a:p>
          <a:p>
            <a:pPr>
              <a:spcBef>
                <a:spcPts val="0"/>
              </a:spcBef>
            </a:pPr>
            <a:r>
              <a:rPr lang="ru-RU" sz="1100" dirty="0">
                <a:latin typeface="Times New Roman" pitchFamily="18" charset="0"/>
                <a:cs typeface="Times New Roman" pitchFamily="18" charset="0"/>
                <a:hlinkClick r:id="rId11"/>
              </a:rPr>
              <a:t>7 35 000 00 00 0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 Отходы при предоставлении услуг оптовой и розничной торговли, относящиеся к твердым коммунальным отходам;</a:t>
            </a:r>
          </a:p>
          <a:p>
            <a:pPr>
              <a:spcBef>
                <a:spcPts val="0"/>
              </a:spcBef>
            </a:pPr>
            <a:r>
              <a:rPr lang="ru-RU" sz="1100" dirty="0">
                <a:latin typeface="Times New Roman" pitchFamily="18" charset="0"/>
                <a:cs typeface="Times New Roman" pitchFamily="18" charset="0"/>
                <a:hlinkClick r:id="rId12"/>
              </a:rPr>
              <a:t>7 36 200 00 00 0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 Отходы (мусор) от уборки гостиниц, отелей и других мест временного проживания, относящиеся к твердым коммунальным отходам;</a:t>
            </a:r>
          </a:p>
          <a:p>
            <a:pPr>
              <a:spcBef>
                <a:spcPts val="0"/>
              </a:spcBef>
            </a:pPr>
            <a:r>
              <a:rPr lang="ru-RU" sz="1100" dirty="0">
                <a:latin typeface="Times New Roman" pitchFamily="18" charset="0"/>
                <a:cs typeface="Times New Roman" pitchFamily="18" charset="0"/>
                <a:hlinkClick r:id="rId13"/>
              </a:rPr>
              <a:t>7 36 400 00 00 0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 Отходы (мусор) от уборки помещений организаций, оказывающих социальные услуги, относящиеся к твердым коммунальным отходам</a:t>
            </a:r>
          </a:p>
          <a:p>
            <a:pPr>
              <a:spcBef>
                <a:spcPts val="0"/>
              </a:spcBef>
            </a:pPr>
            <a:r>
              <a:rPr lang="ru-RU" sz="1100" dirty="0">
                <a:latin typeface="Times New Roman" pitchFamily="18" charset="0"/>
                <a:cs typeface="Times New Roman" pitchFamily="18" charset="0"/>
                <a:hlinkClick r:id="rId14"/>
              </a:rPr>
              <a:t>7 37 000 00 00 0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 Отходы при предоставлении услуг в области образования, искусства, развлечений, отдыха и спорта, относящиеся к твердым коммунальным отходам</a:t>
            </a:r>
          </a:p>
          <a:p>
            <a:pPr>
              <a:spcBef>
                <a:spcPts val="0"/>
              </a:spcBef>
            </a:pPr>
            <a:r>
              <a:rPr lang="ru-RU" sz="1100" dirty="0">
                <a:latin typeface="Times New Roman" pitchFamily="18" charset="0"/>
                <a:cs typeface="Times New Roman" pitchFamily="18" charset="0"/>
                <a:hlinkClick r:id="rId15"/>
              </a:rPr>
              <a:t>7 39 400 00 00 0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 Отходы при предоставлении услуг парикмахерскими, салонами красоты, соляриями, банями, саунами, относящиеся к твердым коммунальным отходам.</a:t>
            </a:r>
          </a:p>
          <a:p>
            <a:pPr>
              <a:spcBef>
                <a:spcPts val="0"/>
              </a:spcBef>
            </a:pPr>
            <a:r>
              <a:rPr lang="ru-RU" sz="1100" dirty="0">
                <a:latin typeface="Times New Roman" pitchFamily="18" charset="0"/>
                <a:cs typeface="Times New Roman" pitchFamily="18" charset="0"/>
                <a:hlinkClick r:id="rId16"/>
              </a:rPr>
              <a:t>Правила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 обращения с ТКО утверждены постановлением Правительства Российской Федерации от 12.11.2016 N 1156.</a:t>
            </a:r>
          </a:p>
          <a:p>
            <a:pPr marL="0" indent="0">
              <a:buNone/>
            </a:pP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201212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388" y="6524625"/>
            <a:ext cx="1512887" cy="1444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33795" name="Rectangle 1"/>
          <p:cNvSpPr>
            <a:spLocks noChangeArrowheads="1"/>
          </p:cNvSpPr>
          <p:nvPr/>
        </p:nvSpPr>
        <p:spPr bwMode="auto">
          <a:xfrm>
            <a:off x="250825" y="379413"/>
            <a:ext cx="66976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r>
              <a:rPr lang="ru-RU" altLang="ru-RU" sz="15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Управление Федеральной службы по надзору в сфере природопользования по Ханты-Мансийскому автономному округу - Югре</a:t>
            </a:r>
            <a:endParaRPr lang="ru-RU" altLang="ru-RU" sz="1500">
              <a:solidFill>
                <a:srgbClr val="FFFFFF"/>
              </a:solidFill>
            </a:endParaRPr>
          </a:p>
        </p:txBody>
      </p:sp>
      <p:sp>
        <p:nvSpPr>
          <p:cNvPr id="33796" name="Заголовок 1"/>
          <p:cNvSpPr>
            <a:spLocks noGrp="1"/>
          </p:cNvSpPr>
          <p:nvPr>
            <p:ph type="title"/>
          </p:nvPr>
        </p:nvSpPr>
        <p:spPr>
          <a:xfrm>
            <a:off x="0" y="1196975"/>
            <a:ext cx="9144000" cy="1079500"/>
          </a:xfrm>
        </p:spPr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Договор с региональным оператором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Письмо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Минприроды России от 15.01.2019 N 12-50/00189-ОГ "Об обращении с ТКО"</a:t>
            </a:r>
          </a:p>
        </p:txBody>
      </p:sp>
      <p:sp>
        <p:nvSpPr>
          <p:cNvPr id="33797" name="Содержимое 2"/>
          <p:cNvSpPr>
            <a:spLocks noGrp="1"/>
          </p:cNvSpPr>
          <p:nvPr>
            <p:ph idx="1"/>
          </p:nvPr>
        </p:nvSpPr>
        <p:spPr>
          <a:xfrm>
            <a:off x="179388" y="2349500"/>
            <a:ext cx="8755062" cy="3959225"/>
          </a:xfrm>
        </p:spPr>
        <p:txBody>
          <a:bodyPr/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Юридические лица, в деятельности которых, помимо отходов производства, образуются ТКО,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обязаны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заключить договор с региональным оператором.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Юридические лица, в результате деятельности которых образуются ТКО,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имеют право отказаться от заключения договора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 региональным оператором в случае наличия в их собственности или на ином законном основании объекта размещения отходов, расположенного в границах земельного участка, на территории которого образуются такие ТКО, или на смежном земельном участке по отношению к земельному участку, на территории которого образуются такие ТКО (</a:t>
            </a:r>
            <a:r>
              <a:rPr lang="ru-RU" sz="1800" dirty="0">
                <a:latin typeface="Times New Roman" pitchFamily="18" charset="0"/>
                <a:cs typeface="Times New Roman" pitchFamily="18" charset="0"/>
                <a:hlinkClick r:id="rId2"/>
              </a:rPr>
              <a:t>статья 24.7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Закона N 89-ФЗ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хозяйствующие субъекты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вправе самостоятельно организовывать раздельное накопление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отходов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для дальнейшего направления их на утилизацию или заключить договор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 региональным оператором по обращению с ТКО.</a:t>
            </a:r>
          </a:p>
          <a:p>
            <a:pPr marL="0" indent="0"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328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388" y="6524625"/>
            <a:ext cx="1512887" cy="1444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33795" name="Rectangle 1"/>
          <p:cNvSpPr>
            <a:spLocks noChangeArrowheads="1"/>
          </p:cNvSpPr>
          <p:nvPr/>
        </p:nvSpPr>
        <p:spPr bwMode="auto">
          <a:xfrm>
            <a:off x="250825" y="379413"/>
            <a:ext cx="66976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r>
              <a:rPr lang="ru-RU" altLang="ru-RU" sz="15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Управление Федеральной службы по надзору в сфере природопользования по Ханты-Мансийскому автономному округу - Югре</a:t>
            </a:r>
            <a:endParaRPr lang="ru-RU" altLang="ru-RU" sz="1500">
              <a:solidFill>
                <a:srgbClr val="FFFFFF"/>
              </a:solidFill>
            </a:endParaRPr>
          </a:p>
        </p:txBody>
      </p:sp>
      <p:sp>
        <p:nvSpPr>
          <p:cNvPr id="33796" name="Заголовок 1"/>
          <p:cNvSpPr>
            <a:spLocks noGrp="1"/>
          </p:cNvSpPr>
          <p:nvPr>
            <p:ph type="title"/>
          </p:nvPr>
        </p:nvSpPr>
        <p:spPr>
          <a:xfrm>
            <a:off x="0" y="1196975"/>
            <a:ext cx="9144000" cy="1079500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b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Кто оплачивает плату за НВОС</a:t>
            </a:r>
            <a:endParaRPr lang="ru-RU" alt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7" name="Содержимое 2"/>
          <p:cNvSpPr>
            <a:spLocks noGrp="1"/>
          </p:cNvSpPr>
          <p:nvPr>
            <p:ph idx="1"/>
          </p:nvPr>
        </p:nvSpPr>
        <p:spPr>
          <a:xfrm>
            <a:off x="179388" y="2349500"/>
            <a:ext cx="8755062" cy="3959225"/>
          </a:xfrm>
        </p:spPr>
        <p:txBody>
          <a:bodyPr/>
          <a:lstStyle/>
          <a:p>
            <a:pPr marL="0" indent="0"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размещении отходов, </a:t>
            </a:r>
            <a:r>
              <a:rPr lang="ru-RU" sz="1800" u="sng" dirty="0">
                <a:latin typeface="Times New Roman" pitchFamily="18" charset="0"/>
                <a:cs typeface="Times New Roman" pitchFamily="18" charset="0"/>
              </a:rPr>
              <a:t>за исключением 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ТКО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юридические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лица 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ИП,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при осуществлении которыми хозяйственной и (или) иной деятельности образовались отходы.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Плательщиками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платы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размещении 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ТКО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региональные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операторы или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операторы по обращению с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ТКО,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осуществляющие деятельность по их размещению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ПИСЬМО РОСПРИРОДНАДЗОРА </a:t>
            </a:r>
            <a:r>
              <a:rPr lang="ru-RU" sz="1800" b="1" u="sng" dirty="0">
                <a:latin typeface="Times New Roman" pitchFamily="18" charset="0"/>
                <a:cs typeface="Times New Roman" pitchFamily="18" charset="0"/>
              </a:rPr>
              <a:t> от 11.01.2019 N АА-06-02-31/370 "О плате за </a:t>
            </a: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НВОС»: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случае наличия у юридического лица или индивидуального предпринимателя одновременно объектов IV категории и объектов, относящихся к иным категориям, определенным законодательством (I, II, III), плата за негативное воздействие на окружающую среду исчисляется и вносится по всем объектам, включая объекты IV категории.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903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323528" y="1186461"/>
            <a:ext cx="8568952" cy="1440160"/>
          </a:xfrm>
          <a:prstGeom prst="roundRect">
            <a:avLst/>
          </a:prstGeom>
          <a:solidFill>
            <a:schemeClr val="bg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Плата за негативное воздействие </a:t>
            </a:r>
          </a:p>
          <a:p>
            <a:pPr algn="ctr"/>
            <a:r>
              <a:rPr lang="ru-RU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окружающую среду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6525344"/>
            <a:ext cx="151216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923928" y="828777"/>
            <a:ext cx="5220072" cy="874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000" b="1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Форма </a:t>
            </a:r>
            <a:r>
              <a:rPr lang="ru-RU" sz="25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Декларации </a:t>
            </a:r>
            <a:r>
              <a:rPr lang="ru-RU" sz="25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приказ Минприроды России № 3 от 09.01.2017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5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5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Ставки платы </a:t>
            </a:r>
            <a:r>
              <a:rPr lang="ru-RU" sz="25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2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Постановление Правительства  РФ от 13.09.2016 №913 </a:t>
            </a:r>
          </a:p>
          <a:p>
            <a:r>
              <a:rPr lang="ru-RU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 исчисления и взимания платы </a:t>
            </a:r>
            <a:r>
              <a:rPr lang="ru-RU" sz="2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постановление Правительства РФ от 03.03.2017 № 255</a:t>
            </a:r>
          </a:p>
          <a:p>
            <a:endParaRPr lang="ru-RU" sz="3000" b="1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/>
          </a:p>
          <a:p>
            <a:r>
              <a:rPr lang="ru-RU" sz="1600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endParaRPr lang="ru-RU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/>
              <a:t/>
            </a:r>
            <a:br>
              <a:rPr lang="ru-RU" sz="1600" dirty="0"/>
            </a:b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378989"/>
            <a:ext cx="66967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Управление Федеральной службы по надзору в сфере природопользования по Ханты-Мансийскому автономному округу - Югре</a:t>
            </a:r>
            <a:endParaRPr kumimoji="0" lang="ru-RU" sz="15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08920"/>
            <a:ext cx="3500223" cy="2037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3021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329281" y="1052736"/>
            <a:ext cx="8568952" cy="802379"/>
          </a:xfrm>
          <a:prstGeom prst="roundRect">
            <a:avLst/>
          </a:prstGeom>
          <a:solidFill>
            <a:schemeClr val="bg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Реквизиты для оплаты платы за НВОС</a:t>
            </a:r>
            <a:endParaRPr lang="ru-RU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6525344"/>
            <a:ext cx="151216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3528" y="2276872"/>
            <a:ext cx="806489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000" b="1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sz="3000" b="1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/>
          </a:p>
          <a:p>
            <a:r>
              <a:rPr lang="ru-RU" sz="1600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endParaRPr lang="ru-RU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/>
              <a:t/>
            </a:r>
            <a:br>
              <a:rPr lang="ru-RU" sz="1600" dirty="0"/>
            </a:b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378989"/>
            <a:ext cx="66967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Управление Федеральной службы по надзору в сфере природопользования по Ханты-Мансийскому автономному округу - Югре</a:t>
            </a:r>
            <a:endParaRPr kumimoji="0" lang="ru-RU" sz="15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995216"/>
              </p:ext>
            </p:extLst>
          </p:nvPr>
        </p:nvGraphicFramePr>
        <p:xfrm>
          <a:off x="2830903" y="2954348"/>
          <a:ext cx="6305550" cy="3657600"/>
        </p:xfrm>
        <a:graphic>
          <a:graphicData uri="http://schemas.openxmlformats.org/drawingml/2006/table">
            <a:tbl>
              <a:tblPr/>
              <a:tblGrid>
                <a:gridCol w="2833205"/>
                <a:gridCol w="3472345"/>
              </a:tblGrid>
              <a:tr h="422447">
                <a:tc>
                  <a:txBody>
                    <a:bodyPr/>
                    <a:lstStyle/>
                    <a:p>
                      <a:endParaRPr lang="ru-RU" sz="1600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КБК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33670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04811201010016000120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Плата за выбросы загрязняющих веществ в атмосферный воздух стационарными объектами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447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04811201030016000120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Плата за сбросы загрязняющих веществ в водные объекты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447">
                <a:tc>
                  <a:txBody>
                    <a:bodyPr/>
                    <a:lstStyle/>
                    <a:p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04811201041016000120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Плата за размещение отходов производства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447">
                <a:tc>
                  <a:txBody>
                    <a:bodyPr/>
                    <a:lstStyle/>
                    <a:p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04811201042016000120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Плата за размещение твердых коммунальных отходов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44894">
                <a:tc>
                  <a:txBody>
                    <a:bodyPr/>
                    <a:lstStyle/>
                    <a:p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04811201070016000120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Плата за выбросы загрязняющих веществ, образующихся при сжигании на факельных установках и (или) рассеивании попутного нефтяного газа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35722" y="1890991"/>
            <a:ext cx="5775555" cy="107721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УФК по Ханты-Мансийскому автономному округу-Югре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(Управление Росприроднадзора по Ханты-Мансийскому автономному округу-Югре)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л/с 04871780760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ИНН 8601024089, КПП 860101001, </a:t>
            </a:r>
            <a:r>
              <a:rPr lang="ru-RU" sz="1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БИК 047162000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Сч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.№ 40101810565770510001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17032"/>
            <a:ext cx="23812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0587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323528" y="1186461"/>
            <a:ext cx="8568952" cy="802379"/>
          </a:xfrm>
          <a:prstGeom prst="roundRect">
            <a:avLst/>
          </a:prstGeom>
          <a:solidFill>
            <a:schemeClr val="bg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Ставки платы за НВОС</a:t>
            </a:r>
            <a:endParaRPr lang="ru-RU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6525344"/>
            <a:ext cx="151216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3528" y="2276872"/>
            <a:ext cx="806489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000" b="1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sz="3000" b="1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/>
          </a:p>
          <a:p>
            <a:r>
              <a:rPr lang="ru-RU" sz="1600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endParaRPr lang="ru-RU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/>
              <a:t/>
            </a:r>
            <a:br>
              <a:rPr lang="ru-RU" sz="1600" dirty="0"/>
            </a:b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378989"/>
            <a:ext cx="66967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Управление Федеральной службы по надзору в сфере природопользования по Ханты-Мансийскому автономному округу - Югре</a:t>
            </a:r>
            <a:endParaRPr kumimoji="0" lang="ru-RU" sz="15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561215"/>
              </p:ext>
            </p:extLst>
          </p:nvPr>
        </p:nvGraphicFramePr>
        <p:xfrm>
          <a:off x="1187624" y="2079353"/>
          <a:ext cx="6696744" cy="44562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2681"/>
                <a:gridCol w="2472747"/>
                <a:gridCol w="1215304"/>
                <a:gridCol w="1253006"/>
                <a:gridCol w="1253006"/>
              </a:tblGrid>
              <a:tr h="269384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III. Ставки платы при размещении отходов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905" marR="31905" marT="52489" marB="52489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9384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(в ред. Постановления Правительства РФ от 29.06.2018 N 758)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905" marR="31905" marT="52489" marB="52489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78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1.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905" marR="31905" marT="52489" marB="5248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Отходы I класса опасности (чрезвычайно опасные)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905" marR="31905" marT="52489" marB="5248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4452,4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905" marR="31905" marT="52489" marB="5248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4643,7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905" marR="31905" marT="52489" marB="5248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4643,7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905" marR="31905" marT="52489" marB="52489"/>
                </a:tc>
              </a:tr>
              <a:tr h="4378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2.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905" marR="31905" marT="52489" marB="5248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Отходы II класса опасности (высокоопасные)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905" marR="31905" marT="52489" marB="5248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1908,2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905" marR="31905" marT="52489" marB="5248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1990,2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905" marR="31905" marT="52489" marB="5248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1990,2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905" marR="31905" marT="52489" marB="52489"/>
                </a:tc>
              </a:tr>
              <a:tr h="4788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3.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905" marR="31905" marT="52489" marB="5248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Отходы III класса опасности (умеренно опасные)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905" marR="31905" marT="52489" marB="5248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1272,3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905" marR="31905" marT="52489" marB="5248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1327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905" marR="31905" marT="52489" marB="5248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1327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905" marR="31905" marT="52489" marB="52489"/>
                </a:tc>
              </a:tr>
              <a:tr h="8871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4.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905" marR="31905" marT="52489" marB="5248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Отходы IV класса опасности (малоопасные) (за исключением твердых коммунальных отходов IV класса опасности (малоопасные)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905" marR="31905" marT="52489" marB="5248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635,9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905" marR="31905" marT="52489" marB="5248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663,2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905" marR="31905" marT="52489" marB="5248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663,2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905" marR="31905" marT="52489" marB="52489"/>
                </a:tc>
              </a:tr>
              <a:tr h="269384">
                <a:tc grid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(в ред. Постановления Правительства РФ от 29.06.2018 N 758)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905" marR="31905" marT="52489" marB="52489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78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5.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905" marR="31905" marT="52489" marB="5248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Отходы V класса опасности (практически неопасные):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905" marR="31905" marT="52489" marB="5248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905" marR="31905" marT="52489" marB="5248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905" marR="31905" marT="52489" marB="5248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905" marR="31905" marT="52489" marB="52489"/>
                </a:tc>
              </a:tr>
              <a:tr h="3426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905" marR="31905" marT="52489" marB="5248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добывающей промышленности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905" marR="31905" marT="52489" marB="5248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905" marR="31905" marT="52489" marB="5248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1,1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905" marR="31905" marT="52489" marB="5248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1,1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905" marR="31905" marT="52489" marB="52489"/>
                </a:tc>
              </a:tr>
              <a:tr h="3462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905" marR="31905" marT="52489" marB="5248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перерабатывающей промышленности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905" marR="31905" marT="52489" marB="5248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38,4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905" marR="31905" marT="52489" marB="5248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40,1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905" marR="31905" marT="52489" marB="5248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40,1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905" marR="31905" marT="52489" marB="52489"/>
                </a:tc>
              </a:tr>
              <a:tr h="269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905" marR="31905" marT="52489" marB="5248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прочие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905" marR="31905" marT="52489" marB="5248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16,6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905" marR="31905" marT="52489" marB="5248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17,3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905" marR="31905" marT="52489" marB="5248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17,3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905" marR="31905" marT="52489" marB="52489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0290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323528" y="1196752"/>
            <a:ext cx="8568952" cy="1440160"/>
          </a:xfrm>
          <a:prstGeom prst="roundRect">
            <a:avLst/>
          </a:prstGeom>
          <a:solidFill>
            <a:schemeClr val="bg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6525344"/>
            <a:ext cx="151216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1181759"/>
            <a:ext cx="9144000" cy="891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000" b="1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000" b="1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Авансовые платежи – 3 способа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размере одной четвертой части суммы платы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предыдущий год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размере одной четвертой части суммы, при исчислении которой платежная база определена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исходя из объема выбросов (сбросов) в пределах допустимых нормативов, временно разрешенных выбросов (сбросов), лимитов на размещение отходов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размере, равном части суммы платы, при исчислении которой платежная база определена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основе данных производственного экологического контроля о фактических объемах в предыдущем квартале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Выбор способа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определения размера квартального авансового платежа за негативное воздействие на окружающую среду лицами, обязанными вносить плату,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осуществляется самостоятельно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для каждого вида негативного воздействия на окружающую среду, за которое взимается плата.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этом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выбранный спо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 расчета размера квартального авансового платежа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указывается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декларации о плате за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НВОС. 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/>
              <a:t/>
            </a:r>
            <a:br>
              <a:rPr lang="ru-RU" sz="1600" dirty="0"/>
            </a:b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378989"/>
            <a:ext cx="66967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Управление Федеральной службы по надзору в сфере природопользования по Ханты-Мансийскому автономному округу - Югре</a:t>
            </a:r>
            <a:endParaRPr kumimoji="0" lang="ru-RU" sz="15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289088"/>
      </p:ext>
    </p:extLst>
  </p:cSld>
  <p:clrMapOvr>
    <a:masterClrMapping/>
  </p:clrMapOvr>
</p:sld>
</file>

<file path=ppt/theme/theme1.xml><?xml version="1.0" encoding="utf-8"?>
<a:theme xmlns:a="http://schemas.openxmlformats.org/drawingml/2006/main" name="natural">
  <a:themeElements>
    <a:clrScheme name="Default Design 3">
      <a:dk1>
        <a:srgbClr val="808080"/>
      </a:dk1>
      <a:lt1>
        <a:srgbClr val="DDE89A"/>
      </a:lt1>
      <a:dk2>
        <a:srgbClr val="329A2A"/>
      </a:dk2>
      <a:lt2>
        <a:srgbClr val="185E25"/>
      </a:lt2>
      <a:accent1>
        <a:srgbClr val="80CB35"/>
      </a:accent1>
      <a:accent2>
        <a:srgbClr val="518CD3"/>
      </a:accent2>
      <a:accent3>
        <a:srgbClr val="ADCAAC"/>
      </a:accent3>
      <a:accent4>
        <a:srgbClr val="BDC683"/>
      </a:accent4>
      <a:accent5>
        <a:srgbClr val="C0E2AE"/>
      </a:accent5>
      <a:accent6>
        <a:srgbClr val="497EBF"/>
      </a:accent6>
      <a:hlink>
        <a:srgbClr val="E15D7C"/>
      </a:hlink>
      <a:folHlink>
        <a:srgbClr val="DB915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808080"/>
        </a:dk1>
        <a:lt1>
          <a:srgbClr val="EADCC0"/>
        </a:lt1>
        <a:dk2>
          <a:srgbClr val="F97407"/>
        </a:dk2>
        <a:lt2>
          <a:srgbClr val="E65D00"/>
        </a:lt2>
        <a:accent1>
          <a:srgbClr val="FBCF2D"/>
        </a:accent1>
        <a:accent2>
          <a:srgbClr val="5C8CDA"/>
        </a:accent2>
        <a:accent3>
          <a:srgbClr val="FBBCAA"/>
        </a:accent3>
        <a:accent4>
          <a:srgbClr val="C8BCA4"/>
        </a:accent4>
        <a:accent5>
          <a:srgbClr val="FDE4AD"/>
        </a:accent5>
        <a:accent6>
          <a:srgbClr val="537EC5"/>
        </a:accent6>
        <a:hlink>
          <a:srgbClr val="87D242"/>
        </a:hlink>
        <a:folHlink>
          <a:srgbClr val="DA647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808080"/>
        </a:dk1>
        <a:lt1>
          <a:srgbClr val="9BD3E5"/>
        </a:lt1>
        <a:dk2>
          <a:srgbClr val="357DA9"/>
        </a:dk2>
        <a:lt2>
          <a:srgbClr val="101C56"/>
        </a:lt2>
        <a:accent1>
          <a:srgbClr val="58BECC"/>
        </a:accent1>
        <a:accent2>
          <a:srgbClr val="8A5BDF"/>
        </a:accent2>
        <a:accent3>
          <a:srgbClr val="AEBFD1"/>
        </a:accent3>
        <a:accent4>
          <a:srgbClr val="84B4C3"/>
        </a:accent4>
        <a:accent5>
          <a:srgbClr val="B4DBE2"/>
        </a:accent5>
        <a:accent6>
          <a:srgbClr val="7D52CA"/>
        </a:accent6>
        <a:hlink>
          <a:srgbClr val="6ECC4C"/>
        </a:hlink>
        <a:folHlink>
          <a:srgbClr val="DD693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808080"/>
        </a:dk1>
        <a:lt1>
          <a:srgbClr val="DDE89A"/>
        </a:lt1>
        <a:dk2>
          <a:srgbClr val="329A2A"/>
        </a:dk2>
        <a:lt2>
          <a:srgbClr val="185E25"/>
        </a:lt2>
        <a:accent1>
          <a:srgbClr val="80CB35"/>
        </a:accent1>
        <a:accent2>
          <a:srgbClr val="518CD3"/>
        </a:accent2>
        <a:accent3>
          <a:srgbClr val="ADCAAC"/>
        </a:accent3>
        <a:accent4>
          <a:srgbClr val="BDC683"/>
        </a:accent4>
        <a:accent5>
          <a:srgbClr val="C0E2AE"/>
        </a:accent5>
        <a:accent6>
          <a:srgbClr val="497EBF"/>
        </a:accent6>
        <a:hlink>
          <a:srgbClr val="E15D7C"/>
        </a:hlink>
        <a:folHlink>
          <a:srgbClr val="DB915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2225</TotalTime>
  <Words>845</Words>
  <Application>Microsoft Office PowerPoint</Application>
  <PresentationFormat>Экран (4:3)</PresentationFormat>
  <Paragraphs>228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natural</vt:lpstr>
      <vt:lpstr> </vt:lpstr>
      <vt:lpstr>                                                                              Федеральный закон № 503                                  от 31.12.2017</vt:lpstr>
      <vt:lpstr>Твердые коммунальные отходы  Письмо Минприроды России от 15.01.2019 N 12-50/00189-ОГ "Об обращении с ТКО" </vt:lpstr>
      <vt:lpstr>                Договор с региональным оператором Письмо Минприроды России от 15.01.2019 N 12-50/00189-ОГ "Об обращении с ТКО"</vt:lpstr>
      <vt:lpstr>                                                Кто оплачивает плату за НВОС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Терентьев М.В.</dc:creator>
  <cp:lastModifiedBy>Norm</cp:lastModifiedBy>
  <cp:revision>151</cp:revision>
  <cp:lastPrinted>2019-01-24T09:17:13Z</cp:lastPrinted>
  <dcterms:created xsi:type="dcterms:W3CDTF">2014-09-25T09:41:16Z</dcterms:created>
  <dcterms:modified xsi:type="dcterms:W3CDTF">2019-01-24T09:17:52Z</dcterms:modified>
</cp:coreProperties>
</file>