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3" r:id="rId1"/>
  </p:sldMasterIdLst>
  <p:notesMasterIdLst>
    <p:notesMasterId r:id="rId15"/>
  </p:notesMasterIdLst>
  <p:sldIdLst>
    <p:sldId id="383" r:id="rId2"/>
    <p:sldId id="466" r:id="rId3"/>
    <p:sldId id="497" r:id="rId4"/>
    <p:sldId id="504" r:id="rId5"/>
    <p:sldId id="505" r:id="rId6"/>
    <p:sldId id="500" r:id="rId7"/>
    <p:sldId id="501" r:id="rId8"/>
    <p:sldId id="502" r:id="rId9"/>
    <p:sldId id="499" r:id="rId10"/>
    <p:sldId id="503" r:id="rId11"/>
    <p:sldId id="506" r:id="rId12"/>
    <p:sldId id="498" r:id="rId13"/>
    <p:sldId id="353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3" autoAdjust="0"/>
    <p:restoredTop sz="94660"/>
  </p:normalViewPr>
  <p:slideViewPr>
    <p:cSldViewPr>
      <p:cViewPr>
        <p:scale>
          <a:sx n="97" d="100"/>
          <a:sy n="97" d="100"/>
        </p:scale>
        <p:origin x="-218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A639F-9562-4590-8FFB-5BAE242A1B32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51E9-F823-40E4-B31E-5EF903C7F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5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27408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2740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2740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2740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2740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27408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27408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27408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27408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7228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2E3AB0BD-4E2B-48DB-BE61-A2688C28D2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8AFA5-A36B-4ACB-8552-54B0F9551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B4160-7618-40D1-9992-4CE3C45DF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09D1D81-4385-4AA4-9988-DAA97B7CF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94D1CD39-7B8D-4BBF-AE74-13D3A595E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8DA9B22D-D039-4278-9347-F3F2AC224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4FBCF514-309C-43F2-B0B9-2AA819587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E2EDF-A7F7-4196-9C59-61C97624A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C2482-0C58-4B6C-B752-1D296E951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EF187-1102-40CE-899F-BF324BCF8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F5D5-13AE-436E-A101-AEF536B56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197ED-7C60-42E3-93AB-F0AB3BCFC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56E58-64AB-46CF-8D5D-B9E78A85F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215A-76F0-4C1A-A991-EF172392D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17C0E-C1E0-427D-B61F-B549656AC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2F63BA-F2A7-4157-81BE-8A3D5B7D2F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old.ecours.ru/econews/upload-files/Prikaz_66.doc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0" y="1196975"/>
            <a:ext cx="9144000" cy="10795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ru-RU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1275349"/>
            <a:ext cx="8755062" cy="395922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Производственный экологический контроль</a:t>
            </a:r>
          </a:p>
          <a:p>
            <a:pPr marL="0" indent="0" algn="ctr">
              <a:buNone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4126" y="1916832"/>
            <a:ext cx="8136904" cy="108012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Федеральные законы: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«Об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охране окружающей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среды» от 10.01.2002 № 7-ФЗ (статья 67)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отходах производства и потребления» от 24.06.1998 № 89-ФЗ (ст. 26)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охране атмосферного воздуха» от 04.05.1999 № 96-ФЗ (статья 25)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2918" y="4293096"/>
            <a:ext cx="8208912" cy="1152128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Минприроды России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14.06.2018 № 261 "Об утверждении формы отчета об организации и о результатах осуществления производственного экологического контроля"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9844" y="3068960"/>
            <a:ext cx="8137475" cy="1152128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Минприроды России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28.02.2018 N 74 "Об утверждении требований к содержанию программы производственного экологического контроля, порядка и сроков представления отчета об организации и о результатах осуществления производственного экологического контроля"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9844" y="5516960"/>
            <a:ext cx="8208912" cy="1152128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Минприроды России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16.10.2018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522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 утверждении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методических указаний по заполнению формы отчета об организации и о результатах осуществления  ПЭК, в том числе в форме электронного документа, подписанного усиленной квалифицированной электронной подписью"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6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Федеральный закон от 10.01.2002 № 7-ФЗ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«Об охране окружающей среды»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(в редакции Федерального закона от 29.07.2018 № 252-ФЗ)</a:t>
            </a:r>
            <a:r>
              <a:rPr lang="ru-RU" altLang="ru-RU"/>
              <a:t> </a:t>
            </a:r>
          </a:p>
        </p:txBody>
      </p:sp>
      <p:sp>
        <p:nvSpPr>
          <p:cNvPr id="54275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7450" y="1052513"/>
            <a:ext cx="7056438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200" b="1"/>
              <a:t>      </a:t>
            </a:r>
            <a:r>
              <a:rPr lang="ru-RU" altLang="ru-RU" b="1"/>
              <a:t>Статья 67. Производственный контроль в области охраны окружающей среды (производственный экологический контроль)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95288" y="1700213"/>
            <a:ext cx="8497887" cy="374491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b="1" dirty="0">
              <a:solidFill>
                <a:srgbClr val="000099"/>
              </a:solidFill>
              <a:cs typeface="Arial" charset="0"/>
            </a:endParaRPr>
          </a:p>
          <a:p>
            <a:pPr algn="just" eaLnBrk="1" hangingPunct="1">
              <a:defRPr/>
            </a:pPr>
            <a:r>
              <a:rPr lang="ru-RU" b="1" dirty="0">
                <a:solidFill>
                  <a:srgbClr val="000066"/>
                </a:solidFill>
                <a:cs typeface="Arial" charset="0"/>
              </a:rPr>
              <a:t>     </a:t>
            </a:r>
          </a:p>
          <a:p>
            <a:pPr algn="just" eaLnBrk="1" hangingPunct="1">
              <a:defRPr/>
            </a:pPr>
            <a:endParaRPr lang="ru-RU" b="1" dirty="0">
              <a:solidFill>
                <a:srgbClr val="000066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ru-RU" b="1" dirty="0">
              <a:solidFill>
                <a:srgbClr val="000066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rgbClr val="000066"/>
                </a:solidFill>
                <a:cs typeface="Arial" charset="0"/>
              </a:rPr>
              <a:t>На объектах I категории</a:t>
            </a:r>
          </a:p>
          <a:p>
            <a:pPr algn="ctr" eaLnBrk="1" hangingPunct="1">
              <a:defRPr/>
            </a:pPr>
            <a:endParaRPr lang="ru-RU" sz="800" b="1" dirty="0">
              <a:solidFill>
                <a:schemeClr val="tx1"/>
              </a:solidFill>
              <a:cs typeface="Arial" charset="0"/>
            </a:endParaRPr>
          </a:p>
          <a:p>
            <a:pPr algn="just" eaLnBrk="1" hangingPunct="1">
              <a:defRPr/>
            </a:pP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Стационарные 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источники </a:t>
            </a:r>
            <a:r>
              <a:rPr lang="ru-RU" sz="1300" dirty="0">
                <a:solidFill>
                  <a:srgbClr val="002060"/>
                </a:solidFill>
              </a:rPr>
              <a:t>выбросов загрязняющих веществ, сбросов загрязняющих веществ, образующихся при эксплуатации технических устройств, оборудования или их совокупности (установок), виды которых устанавливаются Правительством РФ, должны быть оснащены </a:t>
            </a:r>
            <a:r>
              <a:rPr lang="ru-RU" sz="1300" b="1" dirty="0">
                <a:solidFill>
                  <a:srgbClr val="002060"/>
                </a:solidFill>
              </a:rPr>
              <a:t>автоматическими средствами измерения и учета показателей выбросов </a:t>
            </a:r>
            <a:r>
              <a:rPr lang="ru-RU" sz="1300" dirty="0">
                <a:solidFill>
                  <a:srgbClr val="002060"/>
                </a:solidFill>
              </a:rPr>
              <a:t>загрязняющих веществ и (или) сбросов загрязняющих веществ, а также </a:t>
            </a:r>
            <a:r>
              <a:rPr lang="ru-RU" sz="1300" b="1" dirty="0">
                <a:solidFill>
                  <a:srgbClr val="002060"/>
                </a:solidFill>
              </a:rPr>
              <a:t>техническими средствами фиксации и передачи информации </a:t>
            </a:r>
            <a:r>
              <a:rPr lang="ru-RU" sz="1300" dirty="0">
                <a:solidFill>
                  <a:srgbClr val="002060"/>
                </a:solidFill>
              </a:rPr>
              <a:t>о показателях выбросов загрязняющих веществ и (или) сбросов загрязняющих веществ в государственный реестр объектов, оказывающих негативное воздействие на окружающую среду, на основании программы создания системы автоматического контроля.</a:t>
            </a:r>
          </a:p>
          <a:p>
            <a:pPr algn="just" eaLnBrk="1" hangingPunct="1">
              <a:defRPr/>
            </a:pPr>
            <a:endParaRPr lang="ru-RU" sz="800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1300" dirty="0">
                <a:solidFill>
                  <a:srgbClr val="002060"/>
                </a:solidFill>
              </a:rPr>
              <a:t>Программа производственного экологического контроля для указанных объектов дополнительно содержит программу создания системы автоматического контроля или сведения о наличии такой системы, созданной в соответствии с Федеральным законом №7-ФЗ.</a:t>
            </a:r>
            <a:r>
              <a:rPr lang="ru-RU" altLang="ru-RU" sz="1300" dirty="0">
                <a:solidFill>
                  <a:srgbClr val="002060"/>
                </a:solidFill>
              </a:rPr>
              <a:t> </a:t>
            </a:r>
            <a:endParaRPr lang="ru-RU" sz="1300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8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</a:rPr>
              <a:t>Срок создания системы автоматического контроля </a:t>
            </a:r>
            <a:r>
              <a:rPr lang="ru-RU" sz="1300" b="1" u="sng" dirty="0">
                <a:solidFill>
                  <a:srgbClr val="002060"/>
                </a:solidFill>
              </a:rPr>
              <a:t>не может превышать четыре года </a:t>
            </a:r>
            <a:r>
              <a:rPr lang="ru-RU" sz="1300" b="1" dirty="0">
                <a:solidFill>
                  <a:srgbClr val="002060"/>
                </a:solidFill>
              </a:rPr>
              <a:t>со дня получения или пересмотра комплексного экологического разрешения </a:t>
            </a:r>
            <a:r>
              <a:rPr lang="ru-RU" sz="1300" dirty="0">
                <a:solidFill>
                  <a:srgbClr val="002060"/>
                </a:solidFill>
              </a:rPr>
              <a:t>(сроки </a:t>
            </a:r>
            <a:r>
              <a:rPr lang="ru-RU" sz="1200" dirty="0">
                <a:solidFill>
                  <a:srgbClr val="002060"/>
                </a:solidFill>
              </a:rPr>
              <a:t>оснащения стационарных источников в случае их реконструкции определяются с учетом сроков реализации мероприятий программы повышения экологической эффективности).</a:t>
            </a:r>
          </a:p>
          <a:p>
            <a:pPr>
              <a:defRPr/>
            </a:pPr>
            <a:r>
              <a:rPr lang="ru-RU" sz="1300" dirty="0"/>
              <a:t> </a:t>
            </a:r>
            <a:endParaRPr lang="ru-RU" sz="1300" b="1" dirty="0"/>
          </a:p>
          <a:p>
            <a:pPr algn="just" eaLnBrk="1" hangingPunct="1">
              <a:defRPr/>
            </a:pPr>
            <a:endParaRPr lang="ru-RU" b="1" dirty="0">
              <a:solidFill>
                <a:schemeClr val="tx1"/>
              </a:solidFill>
              <a:cs typeface="Arial" charset="0"/>
            </a:endParaRPr>
          </a:p>
          <a:p>
            <a:pPr algn="just" eaLnBrk="1" hangingPunct="1">
              <a:defRPr/>
            </a:pPr>
            <a:endParaRPr lang="ru-RU" b="1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chemeClr val="accent2"/>
                </a:solidFill>
                <a:cs typeface="Arial" charset="0"/>
              </a:rPr>
              <a:t>       </a:t>
            </a: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615950" y="5795963"/>
            <a:ext cx="6481763" cy="831850"/>
          </a:xfrm>
          <a:prstGeom prst="rect">
            <a:avLst/>
          </a:prstGeom>
          <a:solidFill>
            <a:schemeClr val="accent1">
              <a:alpha val="70979"/>
            </a:schemeClr>
          </a:solidFill>
          <a:ln w="38100" cmpd="dbl">
            <a:solidFill>
              <a:srgbClr val="9595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altLang="ru-RU" sz="1200" b="1">
                <a:solidFill>
                  <a:srgbClr val="990000"/>
                </a:solidFill>
              </a:rPr>
              <a:t>Правительством РФ утверждаются виды технических устройств, оборудования или их совокупности, правила создания и эксплуатации системы автоматического контроля, требования к автоматическим средствам измерения и учета, техническим средствам  фиксации и передачи информации </a:t>
            </a:r>
          </a:p>
        </p:txBody>
      </p:sp>
      <p:sp>
        <p:nvSpPr>
          <p:cNvPr id="54278" name="AutoShape 15"/>
          <p:cNvSpPr>
            <a:spLocks noChangeArrowheads="1"/>
          </p:cNvSpPr>
          <p:nvPr/>
        </p:nvSpPr>
        <p:spPr bwMode="auto">
          <a:xfrm>
            <a:off x="7142163" y="6032500"/>
            <a:ext cx="360362" cy="358775"/>
          </a:xfrm>
          <a:prstGeom prst="rightArrow">
            <a:avLst>
              <a:gd name="adj1" fmla="val 50000"/>
              <a:gd name="adj2" fmla="val 501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54279" name="Прямоугольник 8"/>
          <p:cNvSpPr>
            <a:spLocks noChangeArrowheads="1"/>
          </p:cNvSpPr>
          <p:nvPr/>
        </p:nvSpPr>
        <p:spPr bwMode="auto">
          <a:xfrm>
            <a:off x="395288" y="5445125"/>
            <a:ext cx="3559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accent2"/>
                </a:solidFill>
              </a:rPr>
              <a:t>Вступает в силу с 1 января 2019 года!</a:t>
            </a:r>
            <a:endParaRPr lang="ru-RU" altLang="ru-RU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524750" y="5678488"/>
            <a:ext cx="199548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000099"/>
                </a:solidFill>
              </a:rPr>
              <a:t>Проекты актов подготовлены, планируется утверждение                            до 31.12.2018</a:t>
            </a:r>
          </a:p>
        </p:txBody>
      </p:sp>
    </p:spTree>
    <p:extLst>
      <p:ext uri="{BB962C8B-B14F-4D97-AF65-F5344CB8AC3E}">
        <p14:creationId xmlns:p14="http://schemas.microsoft.com/office/powerpoint/2010/main" val="12619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79512" y="1207786"/>
            <a:ext cx="8784976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2"/>
              </a:rPr>
              <a:t>Приказ</a:t>
            </a:r>
            <a:r>
              <a:rPr lang="ru-RU" b="1" dirty="0">
                <a:solidFill>
                  <a:srgbClr val="FF0000"/>
                </a:solidFill>
              </a:rPr>
              <a:t> Минприроды России от 4 марта 2016 г. № 66 «О Порядке проведения собственниками объектов размещения отходов, а также лицами, во владении или в пользовании которых находятся объекты размещения отходов, мониторинга состояния и загрязнения окружающей среды на территориях объектов размещения отходов и в пределах их воздействия на окружающую среду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u="sng" dirty="0">
                <a:solidFill>
                  <a:srgbClr val="002060"/>
                </a:solidFill>
              </a:rPr>
              <a:t>При выявлении </a:t>
            </a:r>
            <a:r>
              <a:rPr lang="ru-RU" dirty="0">
                <a:solidFill>
                  <a:srgbClr val="002060"/>
                </a:solidFill>
              </a:rPr>
              <a:t>по результатам мониторинга </a:t>
            </a:r>
            <a:r>
              <a:rPr lang="ru-RU" u="sng" dirty="0">
                <a:solidFill>
                  <a:srgbClr val="002060"/>
                </a:solidFill>
              </a:rPr>
              <a:t>негативных изменений качества окружающей среды,</a:t>
            </a:r>
            <a:r>
              <a:rPr lang="ru-RU" dirty="0">
                <a:solidFill>
                  <a:srgbClr val="002060"/>
                </a:solidFill>
              </a:rPr>
              <a:t> возникших в связи с эксплуатацией объекта размещения отходов, </a:t>
            </a:r>
            <a:r>
              <a:rPr lang="ru-RU" u="sng" dirty="0">
                <a:solidFill>
                  <a:srgbClr val="002060"/>
                </a:solidFill>
              </a:rPr>
              <a:t>лица, эксплуатирующие данные ОРО, </a:t>
            </a:r>
            <a:r>
              <a:rPr lang="ru-RU" b="1" u="sng" dirty="0" smtClean="0">
                <a:solidFill>
                  <a:srgbClr val="002060"/>
                </a:solidFill>
              </a:rPr>
              <a:t>обязаны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незамедлительно </a:t>
            </a:r>
            <a:r>
              <a:rPr lang="ru-RU" b="1" dirty="0">
                <a:solidFill>
                  <a:srgbClr val="002060"/>
                </a:solidFill>
              </a:rPr>
              <a:t>предоставить эту информацию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уполномоченные органы государственной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власти</a:t>
            </a:r>
            <a:r>
              <a:rPr lang="ru-RU" dirty="0">
                <a:solidFill>
                  <a:srgbClr val="002060"/>
                </a:solidFill>
              </a:rPr>
              <a:t>, органы местного самоуправления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принять меры по предотвращению,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уменьшению </a:t>
            </a:r>
            <a:r>
              <a:rPr lang="ru-RU" b="1" dirty="0">
                <a:solidFill>
                  <a:srgbClr val="002060"/>
                </a:solidFill>
              </a:rPr>
              <a:t>или ликвидации таких изменений</a:t>
            </a:r>
            <a:r>
              <a:rPr lang="ru-RU" dirty="0">
                <a:solidFill>
                  <a:srgbClr val="002060"/>
                </a:solidFill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http://www.ecoindustry.ru/i/lin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7838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40" y="4462522"/>
            <a:ext cx="2942450" cy="220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6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5988" y="558245"/>
            <a:ext cx="849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AD0000"/>
                </a:solidFill>
              </a:rPr>
              <a:t>Производственный экологический контроль</a:t>
            </a:r>
            <a:r>
              <a:rPr lang="ru-RU" altLang="ru-RU" sz="2000" dirty="0" smtClean="0"/>
              <a:t> </a:t>
            </a:r>
            <a:endParaRPr lang="ru-RU" altLang="ru-RU" sz="2000" dirty="0"/>
          </a:p>
        </p:txBody>
      </p:sp>
      <p:sp>
        <p:nvSpPr>
          <p:cNvPr id="11268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16013" y="1125538"/>
            <a:ext cx="6840537" cy="57467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Магнитный носитель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AutoShape 15"/>
          <p:cNvSpPr>
            <a:spLocks noChangeArrowheads="1"/>
          </p:cNvSpPr>
          <p:nvPr/>
        </p:nvSpPr>
        <p:spPr bwMode="auto">
          <a:xfrm rot="5400000">
            <a:off x="4391025" y="1736726"/>
            <a:ext cx="433387" cy="360362"/>
          </a:xfrm>
          <a:prstGeom prst="rightArrow">
            <a:avLst>
              <a:gd name="adj1" fmla="val 50000"/>
              <a:gd name="adj2" fmla="val 58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23850" y="1978591"/>
            <a:ext cx="8640763" cy="4260850"/>
          </a:xfrm>
          <a:prstGeom prst="flowChartAlternateProcess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ГОСТ 28388-89. "Системы обработки информации. Документы на магнитных носителях данных. Порядок выполнения и обращения" (утв. Постановлением Госстандарта СССР от 20.12.1989 N 3903), для документирования используются следующие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МАГНИТНЫХ НОСИТЕЛЕЙ: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магнитные ленты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(кассета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рулоном магнитной ленты в пластмассовом кожухе)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магнитные диски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путать с CD дисками)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гибкие магнитные диски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(более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известные как дискеты 3,5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!!!!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редставление </a:t>
            </a:r>
            <a:r>
              <a:rPr lang="ru-RU" b="1" dirty="0">
                <a:solidFill>
                  <a:srgbClr val="002060"/>
                </a:solidFill>
              </a:rPr>
              <a:t>электронных версий отчетов не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магнитном носителе, а на </a:t>
            </a:r>
            <a:r>
              <a:rPr lang="ru-RU" b="1" dirty="0" smtClean="0">
                <a:solidFill>
                  <a:srgbClr val="002060"/>
                </a:solidFill>
              </a:rPr>
              <a:t>электронных  </a:t>
            </a:r>
            <a:r>
              <a:rPr lang="ru-RU" b="1" dirty="0">
                <a:solidFill>
                  <a:srgbClr val="002060"/>
                </a:solidFill>
              </a:rPr>
              <a:t>носителях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информации </a:t>
            </a:r>
            <a:r>
              <a:rPr lang="ru-RU" dirty="0">
                <a:solidFill>
                  <a:srgbClr val="002060"/>
                </a:solidFill>
              </a:rPr>
              <a:t>(например, накопителях на основе </a:t>
            </a:r>
            <a:r>
              <a:rPr lang="ru-RU" dirty="0" err="1" smtClean="0">
                <a:solidFill>
                  <a:srgbClr val="002060"/>
                </a:solidFill>
              </a:rPr>
              <a:t>flash</a:t>
            </a:r>
            <a:r>
              <a:rPr lang="ru-RU" dirty="0" smtClean="0">
                <a:solidFill>
                  <a:srgbClr val="002060"/>
                </a:solidFill>
              </a:rPr>
              <a:t>-памяти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(USB </a:t>
            </a:r>
            <a:r>
              <a:rPr lang="ru-RU" dirty="0" err="1">
                <a:solidFill>
                  <a:srgbClr val="002060"/>
                </a:solidFill>
              </a:rPr>
              <a:t>flash</a:t>
            </a:r>
            <a:r>
              <a:rPr lang="ru-RU" dirty="0">
                <a:solidFill>
                  <a:srgbClr val="002060"/>
                </a:solidFill>
              </a:rPr>
              <a:t>-накопитель, </a:t>
            </a:r>
            <a:r>
              <a:rPr lang="ru-RU" dirty="0" err="1">
                <a:solidFill>
                  <a:srgbClr val="002060"/>
                </a:solidFill>
              </a:rPr>
              <a:t>flash</a:t>
            </a:r>
            <a:r>
              <a:rPr lang="ru-RU" dirty="0">
                <a:solidFill>
                  <a:srgbClr val="002060"/>
                </a:solidFill>
              </a:rPr>
              <a:t>-карта), оптические и </a:t>
            </a:r>
            <a:r>
              <a:rPr lang="ru-RU" dirty="0" smtClean="0">
                <a:solidFill>
                  <a:srgbClr val="002060"/>
                </a:solidFill>
              </a:rPr>
              <a:t>магнитно-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оптические </a:t>
            </a:r>
            <a:r>
              <a:rPr lang="ru-RU" dirty="0">
                <a:solidFill>
                  <a:srgbClr val="002060"/>
                </a:solidFill>
              </a:rPr>
              <a:t>диски, </a:t>
            </a:r>
            <a:r>
              <a:rPr lang="ru-RU" b="1" dirty="0">
                <a:solidFill>
                  <a:srgbClr val="002060"/>
                </a:solidFill>
              </a:rPr>
              <a:t>не является критическим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ru-RU" altLang="ru-RU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Norm\Desktop\КАРТИНКИ\магнитный носитель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73" y="4337111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51520" y="3219948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6264" y="3627933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  <p:pic>
        <p:nvPicPr>
          <p:cNvPr id="9222" name="Picture 6" descr="http://confspb.ru/uploads/images/partners/emblema_sluzh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8914"/>
            <a:ext cx="257228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0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5988" y="558245"/>
            <a:ext cx="849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AD0000"/>
                </a:solidFill>
              </a:rPr>
              <a:t>Производственный экологический контроль</a:t>
            </a:r>
            <a:r>
              <a:rPr lang="ru-RU" altLang="ru-RU" sz="2000" dirty="0" smtClean="0"/>
              <a:t> </a:t>
            </a:r>
            <a:endParaRPr lang="ru-RU" altLang="ru-RU" sz="2000" dirty="0"/>
          </a:p>
        </p:txBody>
      </p:sp>
      <p:sp>
        <p:nvSpPr>
          <p:cNvPr id="11268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16013" y="1125538"/>
            <a:ext cx="6840537" cy="57467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производственного экологического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контроля должна содержать разделы: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AutoShape 15"/>
          <p:cNvSpPr>
            <a:spLocks noChangeArrowheads="1"/>
          </p:cNvSpPr>
          <p:nvPr/>
        </p:nvSpPr>
        <p:spPr bwMode="auto">
          <a:xfrm rot="5400000">
            <a:off x="4391025" y="1736726"/>
            <a:ext cx="433387" cy="360362"/>
          </a:xfrm>
          <a:prstGeom prst="rightArrow">
            <a:avLst>
              <a:gd name="adj1" fmla="val 50000"/>
              <a:gd name="adj2" fmla="val 58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23850" y="2205038"/>
            <a:ext cx="8640763" cy="4260850"/>
          </a:xfrm>
          <a:prstGeom prst="flowChartAlternateProcess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общие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инвентаризации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выбросов загрязняющих веществ в атмосферный воздух и их источников;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инвентаризации сбросов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загрязняющих веществ в окружающую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среду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их источников;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инвентаризации отходов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производства и потребления и объектов их размещения;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подразделениях и (или) должностных лицах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отвечающих за осуществление производственного экологического контроля;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собственных и (или) привлекаемых испытательных лабораториях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(центрах), аккредитованных в соответствии с законодательством Российской Федерации об аккредитации в национальной системе аккредитации;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периодичности и методах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производственного экологического контроля, местах отбора проб и методиках (методах) измерений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ru-RU" altLang="ru-RU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5988" y="558245"/>
            <a:ext cx="849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AD0000"/>
                </a:solidFill>
              </a:rPr>
              <a:t>Производственный экологический контроль</a:t>
            </a:r>
            <a:r>
              <a:rPr lang="ru-RU" altLang="ru-RU" sz="2000" dirty="0" smtClean="0"/>
              <a:t> </a:t>
            </a:r>
            <a:endParaRPr lang="ru-RU" altLang="ru-RU" sz="2000" dirty="0"/>
          </a:p>
        </p:txBody>
      </p:sp>
      <p:sp>
        <p:nvSpPr>
          <p:cNvPr id="11268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16013" y="1125538"/>
            <a:ext cx="6840537" cy="57467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содержанию программы ПЭК, порядка и сроков представления отчета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AutoShape 15"/>
          <p:cNvSpPr>
            <a:spLocks noChangeArrowheads="1"/>
          </p:cNvSpPr>
          <p:nvPr/>
        </p:nvSpPr>
        <p:spPr bwMode="auto">
          <a:xfrm rot="5400000">
            <a:off x="4391025" y="1736726"/>
            <a:ext cx="433387" cy="360362"/>
          </a:xfrm>
          <a:prstGeom prst="rightArrow">
            <a:avLst>
              <a:gd name="adj1" fmla="val 50000"/>
              <a:gd name="adj2" fmla="val 58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23850" y="2205038"/>
            <a:ext cx="8640763" cy="4260850"/>
          </a:xfrm>
          <a:prstGeom prst="flowChartAlternateProcess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9.1.1 приказа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Минприроды от 28.02.2018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74 раздел «Сведения об инвентаризации выбросов загрязняющих веществ 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атмосферный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и их источников»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содержать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 числе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прочего)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 суммарной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массы выбросов отдельно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каждому загрязняющему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веществу: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каждому источнику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объекту в целом,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 числе с указанием загрязняющих веществ, характеризующих применяемые технологии и особенности производственного процесса на объекте (далее - 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маркерные вещества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План-график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контроля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включаться загрязняющие вещества,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 числе маркерные,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которые присутствуют в выбросах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стационарных источников 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отношении которых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установлены: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технологические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нормативы,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предельно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допустимые выбросы,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временно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согласованные выбросы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указанием используемых методов контроля (расчетные и инструментальные)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показателей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загрязняющих веществ в выбросах стационарных источников.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5988" y="558245"/>
            <a:ext cx="849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AD0000"/>
                </a:solidFill>
              </a:rPr>
              <a:t>Производственный экологический контроль</a:t>
            </a:r>
            <a:r>
              <a:rPr lang="ru-RU" altLang="ru-RU" sz="2000" dirty="0" smtClean="0"/>
              <a:t> </a:t>
            </a:r>
            <a:endParaRPr lang="ru-RU" altLang="ru-RU" sz="2000" dirty="0"/>
          </a:p>
        </p:txBody>
      </p:sp>
      <p:sp>
        <p:nvSpPr>
          <p:cNvPr id="11268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16013" y="1125538"/>
            <a:ext cx="6840537" cy="57467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содержанию программы ПЭК, порядка и сроков представления отчета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AutoShape 15"/>
          <p:cNvSpPr>
            <a:spLocks noChangeArrowheads="1"/>
          </p:cNvSpPr>
          <p:nvPr/>
        </p:nvSpPr>
        <p:spPr bwMode="auto">
          <a:xfrm rot="5400000">
            <a:off x="4391025" y="1736726"/>
            <a:ext cx="433387" cy="360362"/>
          </a:xfrm>
          <a:prstGeom prst="rightArrow">
            <a:avLst>
              <a:gd name="adj1" fmla="val 50000"/>
              <a:gd name="adj2" fmla="val 58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23850" y="2205038"/>
            <a:ext cx="8640763" cy="4260850"/>
          </a:xfrm>
          <a:prstGeom prst="flowChartAlternateProcess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9.1.3 приказа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Минприроды от 28.02.2018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74 </a:t>
            </a:r>
            <a:r>
              <a:rPr lang="ru-RU" sz="1600" dirty="0"/>
              <a:t>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Расчетные методы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используются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определения показателей загрязняющих веществ в выбросах стационарных источников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следующих случаях: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аттестованных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установленном законодательством Российской Федерации о единстве измерений порядке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 измерения загрязняющего вещества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практической возможности проведения инструментальных измерений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выбросов,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числе: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температура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газовоздушной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смеси,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скорость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потока отходящих газов, сверхнизкое или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сверхвысокое давление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 газохода, отсутствие доступа к источнику выбросов;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выбросы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данного источника по результатам последней инвентаризации выбросов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формируют приземные концентрации загрязняющих веществ или групп суммации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атмосферном воздухе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границе территории объекта менее 0,1 доли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предельно допустимых концентраций.</a:t>
            </a:r>
          </a:p>
        </p:txBody>
      </p:sp>
    </p:spTree>
    <p:extLst>
      <p:ext uri="{BB962C8B-B14F-4D97-AF65-F5344CB8AC3E}">
        <p14:creationId xmlns:p14="http://schemas.microsoft.com/office/powerpoint/2010/main" val="39853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5988" y="558245"/>
            <a:ext cx="849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AD0000"/>
                </a:solidFill>
              </a:rPr>
              <a:t>Производственный экологический контроль</a:t>
            </a:r>
            <a:r>
              <a:rPr lang="ru-RU" altLang="ru-RU" sz="2000" dirty="0" smtClean="0"/>
              <a:t> </a:t>
            </a:r>
            <a:endParaRPr lang="ru-RU" altLang="ru-RU" sz="2000" dirty="0"/>
          </a:p>
        </p:txBody>
      </p:sp>
      <p:sp>
        <p:nvSpPr>
          <p:cNvPr id="11268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16013" y="1125538"/>
            <a:ext cx="6840537" cy="57467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содержанию программы ПЭК, порядка и сроков представления отчета (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Сточные и поверхностные воды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AutoShape 15"/>
          <p:cNvSpPr>
            <a:spLocks noChangeArrowheads="1"/>
          </p:cNvSpPr>
          <p:nvPr/>
        </p:nvSpPr>
        <p:spPr bwMode="auto">
          <a:xfrm rot="5400000">
            <a:off x="4391025" y="1736726"/>
            <a:ext cx="433387" cy="360362"/>
          </a:xfrm>
          <a:prstGeom prst="rightArrow">
            <a:avLst>
              <a:gd name="adj1" fmla="val 50000"/>
              <a:gd name="adj2" fmla="val 58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23850" y="2205038"/>
            <a:ext cx="8640763" cy="4260850"/>
          </a:xfrm>
          <a:prstGeom prst="flowChartAlternateProcess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9.2.2 приказа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Минприроды от 28.02.2018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74 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Периодичность отбора и анализа проб </a:t>
            </a:r>
            <a:r>
              <a:rPr lang="ru-RU" sz="1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сточных вод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объектов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и II категории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устанавливается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менее одного раза в месяц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осуществления сброса сточных вод,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показателю токсичность - не менее одного раза в квартал.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Периодичность отбора и анализа проб сточных вод для объектов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категории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устанавливается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менее одного раза в квартал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 показателю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токсичность - не менее одного раза в квартал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Периодичность отбора и анализа проб </a:t>
            </a:r>
            <a:r>
              <a:rPr lang="ru-RU" sz="1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поверхностных вод в фоновом и контрольном створах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водного объекта совмещается со сроками наблюдений за сточными водами для объектов I, II и III категории, предусмотренными пунктом 9.2.2 настоящих требований.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Пункт 9.2.4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Периодичность проведения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проверок работы очистных сооружений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устанавливается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реже двух раз в год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5988" y="558245"/>
            <a:ext cx="849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AD0000"/>
                </a:solidFill>
              </a:rPr>
              <a:t>Производственный экологический контроль</a:t>
            </a:r>
            <a:r>
              <a:rPr lang="ru-RU" altLang="ru-RU" sz="2000" dirty="0" smtClean="0"/>
              <a:t> </a:t>
            </a:r>
            <a:endParaRPr lang="ru-RU" altLang="ru-RU" sz="2000" dirty="0"/>
          </a:p>
        </p:txBody>
      </p:sp>
      <p:sp>
        <p:nvSpPr>
          <p:cNvPr id="11268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465988" y="1125538"/>
            <a:ext cx="8496300" cy="1223342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ГОСТ Р 56828.15-2016. 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Национальныи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̆ стандарт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Россий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ской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Федерации. Наилучшие доступные технологии. Термины и определения», утвержденным и введенным в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действие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Приказом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Росстандарта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 26.10.2016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1519-ст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93756" y="2433638"/>
            <a:ext cx="8640763" cy="4032250"/>
          </a:xfrm>
          <a:prstGeom prst="flowChartAlternateProcess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Маркерное вещество -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наиболее значимый для конкретного производства показатель, выбираемый по определенным критериям из группы веществ, внутри которой наблюдается тесная корреляционная взаимосвязь.  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Особенностью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маркерного вещества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то, что с его помощью можно оценить значения всех веществ, входящих в группу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соответствии с пунктом 7.1.2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Методических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рекомендаций по определению технологии в качестве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наилучшей доступной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утвержденных приказом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Минпромторга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от 31.03.2015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665 для выбросов и сбросов загрязняющих веществ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рекомендуется выделять ключевые (маркерные) загрязняющие вещества.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Все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утверждаемые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Росстандартом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информационно-технические справочники по наилучшим доступным технологиям содержат перечень маркерных веществ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характерных для определенных видов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экономической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85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5988" y="558245"/>
            <a:ext cx="849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AD0000"/>
                </a:solidFill>
              </a:rPr>
              <a:t>Производственный экологический контроль</a:t>
            </a:r>
            <a:r>
              <a:rPr lang="ru-RU" altLang="ru-RU" sz="2000" dirty="0" smtClean="0"/>
              <a:t> </a:t>
            </a:r>
            <a:endParaRPr lang="ru-RU" altLang="ru-RU" sz="2000" dirty="0"/>
          </a:p>
        </p:txBody>
      </p:sp>
      <p:sp>
        <p:nvSpPr>
          <p:cNvPr id="11268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465988" y="1125538"/>
            <a:ext cx="8496300" cy="1223342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ИТС 29-2017. Информационно-технический справочник по наилучшим доступным технологиям. Добыча </a:t>
            </a:r>
            <a:r>
              <a:rPr lang="ru-RU" sz="2000" dirty="0" smtClean="0">
                <a:solidFill>
                  <a:srgbClr val="FF0000"/>
                </a:solidFill>
              </a:rPr>
              <a:t>природного </a:t>
            </a:r>
            <a:r>
              <a:rPr lang="ru-RU" sz="2000" dirty="0">
                <a:solidFill>
                  <a:srgbClr val="FF0000"/>
                </a:solidFill>
              </a:rPr>
              <a:t>газа (утв. Приказом </a:t>
            </a:r>
            <a:r>
              <a:rPr lang="ru-RU" sz="2000" dirty="0" err="1">
                <a:solidFill>
                  <a:srgbClr val="FF0000"/>
                </a:solidFill>
              </a:rPr>
              <a:t>Росстандарта</a:t>
            </a:r>
            <a:r>
              <a:rPr lang="ru-RU" sz="2000" dirty="0">
                <a:solidFill>
                  <a:srgbClr val="FF0000"/>
                </a:solidFill>
              </a:rPr>
              <a:t> от 15.12.2017 № 2844</a:t>
            </a:r>
            <a:r>
              <a:rPr lang="ru-RU" sz="2000" dirty="0" smtClean="0">
                <a:solidFill>
                  <a:srgbClr val="FF0000"/>
                </a:solidFill>
              </a:rPr>
              <a:t>)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93756" y="2433638"/>
            <a:ext cx="8640763" cy="4032250"/>
          </a:xfrm>
          <a:prstGeom prst="flowChartAlternateProcess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numCol="2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600" b="1" u="sng" dirty="0" smtClean="0">
                <a:solidFill>
                  <a:srgbClr val="002060"/>
                </a:solidFill>
              </a:rPr>
              <a:t>МАРКЕРНЫЕ ВЕЩЕСТВА</a:t>
            </a:r>
          </a:p>
          <a:p>
            <a:pPr algn="just"/>
            <a:endParaRPr lang="ru-RU" sz="1600" b="1" u="sng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атмосферного воздуха: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Оксиды азота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Диоксиды серы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Оксиды углерода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Метан (природный газ)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Взвешенные вещества</a:t>
            </a:r>
          </a:p>
          <a:p>
            <a:pPr algn="just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водных объектов: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Нефтепродукты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Взвешенные вещества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Солесодержание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ХПК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БПК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orm\Desktop\КАРТИНКИ\маркерные вещест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55" y="2755051"/>
            <a:ext cx="5184540" cy="345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5988" y="558245"/>
            <a:ext cx="849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AD0000"/>
                </a:solidFill>
              </a:rPr>
              <a:t>Производственный экологический контроль</a:t>
            </a:r>
            <a:r>
              <a:rPr lang="ru-RU" altLang="ru-RU" sz="2000" dirty="0" smtClean="0"/>
              <a:t> </a:t>
            </a:r>
            <a:endParaRPr lang="ru-RU" altLang="ru-RU" sz="2000" dirty="0"/>
          </a:p>
        </p:txBody>
      </p:sp>
      <p:sp>
        <p:nvSpPr>
          <p:cNvPr id="11268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465988" y="1125538"/>
            <a:ext cx="8496300" cy="1223342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ИТС 29-2017. Информационно-технический справочник по наилучшим доступным технологиям. Добыча </a:t>
            </a:r>
            <a:r>
              <a:rPr lang="ru-RU" sz="2000" dirty="0" smtClean="0">
                <a:solidFill>
                  <a:srgbClr val="FF0000"/>
                </a:solidFill>
              </a:rPr>
              <a:t>природного </a:t>
            </a:r>
            <a:r>
              <a:rPr lang="ru-RU" sz="2000" dirty="0">
                <a:solidFill>
                  <a:srgbClr val="FF0000"/>
                </a:solidFill>
              </a:rPr>
              <a:t>газа (утв. Приказом </a:t>
            </a:r>
            <a:r>
              <a:rPr lang="ru-RU" sz="2000" dirty="0" err="1">
                <a:solidFill>
                  <a:srgbClr val="FF0000"/>
                </a:solidFill>
              </a:rPr>
              <a:t>Росстандарта</a:t>
            </a:r>
            <a:r>
              <a:rPr lang="ru-RU" sz="2000" dirty="0">
                <a:solidFill>
                  <a:srgbClr val="FF0000"/>
                </a:solidFill>
              </a:rPr>
              <a:t> от 15.12.2017 № 2844</a:t>
            </a:r>
            <a:r>
              <a:rPr lang="ru-RU" sz="2000" dirty="0" smtClean="0">
                <a:solidFill>
                  <a:srgbClr val="FF0000"/>
                </a:solidFill>
              </a:rPr>
              <a:t>)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93756" y="2433638"/>
            <a:ext cx="8640763" cy="4032250"/>
          </a:xfrm>
          <a:prstGeom prst="flowChartAlternateProcess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numCol="1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МАРКЕРНЫХ ЗВ, ПРОИЗВОДСТВЕННЫХ ПРОЦЕССОВ И ТЕХНОЛОГИЧЕСКИХ ОПЕРАЦИЙ (приводится выборочно):</a:t>
            </a:r>
          </a:p>
          <a:p>
            <a:pPr algn="just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Продувка скважин (свеча, факел)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метан,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монооксид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углерода, оксиды азота,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иоксид серы</a:t>
            </a:r>
          </a:p>
          <a:p>
            <a:pPr algn="just"/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Сжигание ПНГ (факел)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метан,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монооксид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углерода, оксиды азота, взвешенные вещества, диоксид серы</a:t>
            </a:r>
          </a:p>
          <a:p>
            <a:pPr algn="just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тепловой энергии (дымовая труба)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монооксид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углерода, оксиды азота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диоксид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серы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таблице 3.107 приведен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полный перечень операций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сопровождаемый выбросами приоритетных ЗВ, перечень указанных технологических операций может изменяться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u="sng" dirty="0" smtClean="0">
              <a:solidFill>
                <a:srgbClr val="002060"/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5988" y="558245"/>
            <a:ext cx="849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AD0000"/>
                </a:solidFill>
              </a:rPr>
              <a:t>Производственный экологический контроль</a:t>
            </a:r>
            <a:r>
              <a:rPr lang="ru-RU" altLang="ru-RU" sz="2000" dirty="0" smtClean="0"/>
              <a:t> </a:t>
            </a:r>
            <a:endParaRPr lang="ru-RU" altLang="ru-RU" sz="2000" dirty="0"/>
          </a:p>
        </p:txBody>
      </p:sp>
      <p:sp>
        <p:nvSpPr>
          <p:cNvPr id="11268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16013" y="1125538"/>
            <a:ext cx="6840537" cy="57467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организации и результатах производственного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контроля 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AutoShape 15"/>
          <p:cNvSpPr>
            <a:spLocks noChangeArrowheads="1"/>
          </p:cNvSpPr>
          <p:nvPr/>
        </p:nvSpPr>
        <p:spPr bwMode="auto">
          <a:xfrm rot="5400000">
            <a:off x="4391025" y="1736726"/>
            <a:ext cx="433387" cy="360362"/>
          </a:xfrm>
          <a:prstGeom prst="rightArrow">
            <a:avLst>
              <a:gd name="adj1" fmla="val 50000"/>
              <a:gd name="adj2" fmla="val 58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23850" y="2205038"/>
            <a:ext cx="8640763" cy="4260850"/>
          </a:xfrm>
          <a:prstGeom prst="flowChartAlternateProcess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предоставления – до 25 марта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Куда предоставлять – в Управление Росприроднадзора по ХМАО-Югре или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Природнадзор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Югры (в зависимости от поднадзорности)</a:t>
            </a:r>
          </a:p>
          <a:p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оформляется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двух экземплярах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один экземпляр которого хранится у юридического лица или индивидуального предпринимателя, осуществляющего хозяйственную и (или) иную деятельность на данном объекте, а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экземпляр вместе с электронной версией отчета на магнитном носителе представляется непосредственно в соответствующий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направляется в его адрес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почтовым отправлением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описью вложения и с уведомлением о вручении.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altLang="ru-RU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al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2573</TotalTime>
  <Words>966</Words>
  <Application>Microsoft Office PowerPoint</Application>
  <PresentationFormat>Экран (4:3)</PresentationFormat>
  <Paragraphs>141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natural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Терентьев М.В.</dc:creator>
  <cp:lastModifiedBy>Norm</cp:lastModifiedBy>
  <cp:revision>188</cp:revision>
  <cp:lastPrinted>2018-12-03T12:05:26Z</cp:lastPrinted>
  <dcterms:created xsi:type="dcterms:W3CDTF">2014-09-25T09:41:16Z</dcterms:created>
  <dcterms:modified xsi:type="dcterms:W3CDTF">2019-01-24T08:48:50Z</dcterms:modified>
</cp:coreProperties>
</file>