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3" r:id="rId1"/>
  </p:sldMasterIdLst>
  <p:notesMasterIdLst>
    <p:notesMasterId r:id="rId13"/>
  </p:notesMasterIdLst>
  <p:sldIdLst>
    <p:sldId id="383" r:id="rId2"/>
    <p:sldId id="466" r:id="rId3"/>
    <p:sldId id="503" r:id="rId4"/>
    <p:sldId id="506" r:id="rId5"/>
    <p:sldId id="497" r:id="rId6"/>
    <p:sldId id="508" r:id="rId7"/>
    <p:sldId id="509" r:id="rId8"/>
    <p:sldId id="504" r:id="rId9"/>
    <p:sldId id="507" r:id="rId10"/>
    <p:sldId id="505" r:id="rId11"/>
    <p:sldId id="353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63" autoAdjust="0"/>
    <p:restoredTop sz="94660"/>
  </p:normalViewPr>
  <p:slideViewPr>
    <p:cSldViewPr>
      <p:cViewPr>
        <p:scale>
          <a:sx n="97" d="100"/>
          <a:sy n="97" d="100"/>
        </p:scale>
        <p:origin x="-21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A639F-9562-4590-8FFB-5BAE242A1B32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51E9-F823-40E4-B31E-5EF903C7F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75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2E3AB0BD-4E2B-48DB-BE61-A2688C28D2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8AFA5-A36B-4ACB-8552-54B0F9551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B4160-7618-40D1-9992-4CE3C45DF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09D1D81-4385-4AA4-9988-DAA97B7CF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94D1CD39-7B8D-4BBF-AE74-13D3A595E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диаграммы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8DA9B22D-D039-4278-9347-F3F2AC224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рисунка SmartArt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4FBCF514-309C-43F2-B0B9-2AA819587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E2EDF-A7F7-4196-9C59-61C97624A2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C2482-0C58-4B6C-B752-1D296E951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EF187-1102-40CE-899F-BF324BCF8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3F5D5-13AE-436E-A101-AEF536B56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197ED-7C60-42E3-93AB-F0AB3BCFC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56E58-64AB-46CF-8D5D-B9E78A85F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4215A-76F0-4C1A-A991-EF172392D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7C0E-C1E0-427D-B61F-B549656AC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2F63BA-F2A7-4157-81BE-8A3D5B7D2F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50890/0aab4f362230d862cef76d45d59b614d5d73874e/#dst1000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pn.gov.ru/node/85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di.sk/i/fmfADP6ldUwv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6.rpn.gov.ru/newsto/ob-obrashchenii-s-otrabotannymi-trubami-nefte-i-gazoprovod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6524625"/>
            <a:ext cx="1512887" cy="1444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3795" name="Rectangle 1"/>
          <p:cNvSpPr>
            <a:spLocks noChangeArrowheads="1"/>
          </p:cNvSpPr>
          <p:nvPr/>
        </p:nvSpPr>
        <p:spPr bwMode="auto">
          <a:xfrm>
            <a:off x="250825" y="379413"/>
            <a:ext cx="6697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ru-RU" altLang="ru-RU" sz="15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lang="ru-RU" altLang="ru-RU" sz="1500">
              <a:solidFill>
                <a:srgbClr val="FFFFFF"/>
              </a:solidFill>
            </a:endParaRPr>
          </a:p>
        </p:txBody>
      </p:sp>
      <p:sp>
        <p:nvSpPr>
          <p:cNvPr id="33796" name="Заголовок 1"/>
          <p:cNvSpPr>
            <a:spLocks noGrp="1"/>
          </p:cNvSpPr>
          <p:nvPr>
            <p:ph type="title"/>
          </p:nvPr>
        </p:nvSpPr>
        <p:spPr>
          <a:xfrm>
            <a:off x="0" y="1196975"/>
            <a:ext cx="9144000" cy="10795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ru-RU" sz="3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Содержимое 2"/>
          <p:cNvSpPr>
            <a:spLocks noGrp="1"/>
          </p:cNvSpPr>
          <p:nvPr>
            <p:ph idx="1"/>
          </p:nvPr>
        </p:nvSpPr>
        <p:spPr>
          <a:xfrm>
            <a:off x="179388" y="1275349"/>
            <a:ext cx="8755062" cy="3959225"/>
          </a:xfrm>
        </p:spPr>
        <p:txBody>
          <a:bodyPr/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Паспортизация отходов</a:t>
            </a:r>
            <a:endParaRPr lang="ru-RU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lvl="0" indent="0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7544" y="3636773"/>
            <a:ext cx="8208912" cy="79208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отходах производства и потребления» от 24.06.1998 №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89-ФЗ (статья 14)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5661248"/>
            <a:ext cx="8208912" cy="84504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Минприроды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 от 05.12.2014 № 541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«Порядок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отнесения отходов I - IV классов опасности к конкретному классу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опасности»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4574345"/>
            <a:ext cx="8208912" cy="86409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16.08.2013 № 712 «О порядке проведения паспортизации отходов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класса опасности утверждены»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3608" y="2204864"/>
            <a:ext cx="676875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нормативно-правовые документы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6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7200403" cy="863302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Судебная практика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160" y="2274838"/>
            <a:ext cx="80664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Трубы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стальные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нефте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 газопроводов отработанные являются отходами производства и деятельность по обращению с ними подлежит регулированию Законом № 89-ФЗ.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Ознакомиться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решениями суда можно в картотеке Арбитражного суда (дела А76-21589/2018, А76-21590/2018, А76-21863/2018, А76-21587/2018, А76-22323/2018)</a:t>
            </a:r>
          </a:p>
        </p:txBody>
      </p:sp>
      <p:pic>
        <p:nvPicPr>
          <p:cNvPr id="4098" name="Picture 2" descr="ÐÐ° Ð´Ð°Ð½Ð½Ð¾Ð¼ Ð¸Ð·Ð¾Ð±ÑÐ°Ð¶ÐµÐ½Ð¸Ð¸ Ð¼Ð¾Ð¶ÐµÑ Ð½Ð°ÑÐ¾Ð´Ð¸ÑÑÑÑ: ÑÐµÐºÑÑ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29164"/>
            <a:ext cx="5688012" cy="266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30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525344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378989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kumimoji="0" lang="ru-RU" sz="15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251520" y="3219948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6264" y="3627933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5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</a:p>
        </p:txBody>
      </p:sp>
      <p:pic>
        <p:nvPicPr>
          <p:cNvPr id="9222" name="Picture 6" descr="http://confspb.ru/uploads/images/partners/emblema_sluzh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8914"/>
            <a:ext cx="2572286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7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41899" y="1124745"/>
            <a:ext cx="6840537" cy="862806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 проведения паспортизации отходов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класса опасности утверждены постановлением Правительства от 16.08.2013 №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712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На отходы I - IV классов опасности,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включенные в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ФККО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предприниматели и юридические лица составляют и утверждают паспорт по 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форме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утвержденной постановлением Правительства Российской Федерации от 16 августа 2013 г. N 712.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Копия паспорта, заверенного индивидуальными предпринимателями и юридическими лицами, а также копии документов, подтверждающих отнесение вида отхода к конкретному классу опасности, направляются в территориальный орган Федеральной службы по надзору в сфере природопользования по месту осуществления хозяйственной деятельности индивидуальными предпринимателями и юридическими лицами способом, позволяющим определить факт и дату их получения, или вручаются ими под роспись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 10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отходы,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включенные в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ФККО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предприниматели и юридические лица обязаны подтвердить отнесение таких отходов к конкретному классу опасности в течение 90 дней со дня их образования в порядке, установленном Министерством природных ресурсов и экологии Российской Федерации, для их включения в федеральный классификационный каталог отходов.</a:t>
            </a:r>
          </a:p>
          <a:p>
            <a:pPr algn="just">
              <a:defRPr/>
            </a:pPr>
            <a:endParaRPr lang="ru-RU" altLang="ru-RU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41899" y="1124745"/>
            <a:ext cx="6840537" cy="862806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 проведения паспортизации отходов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класса опасности утверждены постановлением Правительства от 16.08.2013 №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712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241785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Паспорт составляется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индивидуальными предпринимателями и юридическими лицами,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деятельности которых образуются отходы I - IV классов опасности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Паспорт действует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бессрочно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Внесение изменений в паспорт не допускается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Процедура переоформления паспортов Правилами 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предусмотрена!!!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Письма Росприроднадзора: 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ноября 2013 г. N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АА-03-03-32/17576</a:t>
            </a:r>
          </a:p>
          <a:p>
            <a:pPr algn="just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4 апреля 2013 г. N СМ-08-03-32/4536</a:t>
            </a:r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926" y="4209558"/>
            <a:ext cx="3392066" cy="225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7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41899" y="1124745"/>
            <a:ext cx="6840537" cy="862806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Судебная практика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241785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отхода в ФККО не доказывает, что вещество не является отходом. ФККО формируется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природопользователями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результатам биотестирования и иных исследований, представленных в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Росприроднадзор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Федеральному закону №89-ФЗ на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природопользователя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возлагается обязанность классифицировать вещество как отход, определить класс опасности и направить материалы в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Росприроднадзор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включения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ФККО, разработать паспорт отхода 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выполнить иные требования закона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Судебная практика: постановление 18 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арбитражного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апелляционного суда от 16.10.2018 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делу №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А07-9413/2018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995" y="4501456"/>
            <a:ext cx="3289548" cy="2193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3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6840537" cy="574675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Приказ Росприроднадзора от 22.05.2017 N </a:t>
            </a:r>
            <a:r>
              <a:rPr lang="ru-RU" sz="2000" dirty="0" smtClean="0">
                <a:solidFill>
                  <a:srgbClr val="FF0000"/>
                </a:solidFill>
              </a:rPr>
              <a:t>242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Об утверждении ФККО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AutoShape 15"/>
          <p:cNvSpPr>
            <a:spLocks noChangeArrowheads="1"/>
          </p:cNvSpPr>
          <p:nvPr/>
        </p:nvSpPr>
        <p:spPr bwMode="auto">
          <a:xfrm rot="5400000">
            <a:off x="4391025" y="1736726"/>
            <a:ext cx="433387" cy="360362"/>
          </a:xfrm>
          <a:prstGeom prst="rightArrow">
            <a:avLst>
              <a:gd name="adj1" fmla="val 50000"/>
              <a:gd name="adj2" fmla="val 58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z="1800">
              <a:latin typeface="Tahoma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37723"/>
              </p:ext>
            </p:extLst>
          </p:nvPr>
        </p:nvGraphicFramePr>
        <p:xfrm>
          <a:off x="461336" y="2225040"/>
          <a:ext cx="8503276" cy="4145280"/>
        </p:xfrm>
        <a:graphic>
          <a:graphicData uri="http://schemas.openxmlformats.org/drawingml/2006/table">
            <a:tbl>
              <a:tblPr/>
              <a:tblGrid>
                <a:gridCol w="4251638"/>
                <a:gridCol w="4251638"/>
              </a:tblGrid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4 69 520 00 00 0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нефте- и газопроводов отработанные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4 69 521 11 51 4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газопроводов отработанные без изоляции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4 69 521 12 51 4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газопроводов отработанные с битумной изоляцией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4 69 521 13 51 4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газопроводов отработанные с полимерной изоляцией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4 69 522 12 51 4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нефтепроводов отработанные с битумной изоляцией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4 69 522 13 51 4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нефтепроводов отработанные с полимерной изоляцией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4 69 530 00 00 0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инженерных коммуникаций (кроме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нефте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-, газопроводов) отработанные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4 69 532 11 52 4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стальные инженерных коммуникаций (кроме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нефте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-, газопроводов) с битумно-полимерной изоляцией отработанные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0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6840537" cy="574675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Банк данных об отходах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AutoShape 15"/>
          <p:cNvSpPr>
            <a:spLocks noChangeArrowheads="1"/>
          </p:cNvSpPr>
          <p:nvPr/>
        </p:nvSpPr>
        <p:spPr bwMode="auto">
          <a:xfrm rot="5400000">
            <a:off x="4391025" y="1736726"/>
            <a:ext cx="433387" cy="360362"/>
          </a:xfrm>
          <a:prstGeom prst="rightArrow">
            <a:avLst>
              <a:gd name="adj1" fmla="val 50000"/>
              <a:gd name="adj2" fmla="val 58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z="1800">
              <a:latin typeface="Tahoma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132571"/>
            <a:ext cx="8640763" cy="4561917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 данных об отходах и о технологиях использования и обезвреживания отходов различных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видов размещен на официальном сайте Росприроднадзора: </a:t>
            </a:r>
            <a:r>
              <a:rPr lang="en-US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rpn.gov.ru/node/854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ПАСПОРТИЗАЦИИ ОБРАТИТЬ ВНИМАНИЕ! ЛОМ И ОТХОДЫ СТАЛЬНЫЕ – </a:t>
            </a:r>
            <a:r>
              <a:rPr lang="en-US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КЛАССА ОПАСНОСТИ!!!</a:t>
            </a: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78575"/>
              </p:ext>
            </p:extLst>
          </p:nvPr>
        </p:nvGraphicFramePr>
        <p:xfrm>
          <a:off x="556883" y="3827001"/>
          <a:ext cx="7741307" cy="2847975"/>
        </p:xfrm>
        <a:graphic>
          <a:graphicData uri="http://schemas.openxmlformats.org/drawingml/2006/table">
            <a:tbl>
              <a:tblPr/>
              <a:tblGrid>
                <a:gridCol w="1304347"/>
                <a:gridCol w="1550834"/>
                <a:gridCol w="4166046"/>
                <a:gridCol w="720080"/>
              </a:tblGrid>
              <a:tr h="52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4 61 200 01 51 5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лом и отходы стальных изделий незагрязненные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с продукцией из стали, приводящее к утрате ею потребительских свойств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4 61 200 02 21 5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лом и отходы стальные в кусковой форме незагрязненные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Использование   стали с утратой потребительских свойств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4 61 200 03 29 5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скрап стальной незагрязненный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Зачистка оборудования производства стали (выпуск, транспортировка, разливка) от остатков стали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4 61 200 99 20 5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лом и отходы стальные несортированные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со сталью и продукцией из нее, приводящее к утрате ими потребительских свойств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71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6840537" cy="574675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Банк данных об отходах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AutoShape 15"/>
          <p:cNvSpPr>
            <a:spLocks noChangeArrowheads="1"/>
          </p:cNvSpPr>
          <p:nvPr/>
        </p:nvSpPr>
        <p:spPr bwMode="auto">
          <a:xfrm rot="5400000">
            <a:off x="4391025" y="1736726"/>
            <a:ext cx="433387" cy="360362"/>
          </a:xfrm>
          <a:prstGeom prst="rightArrow">
            <a:avLst>
              <a:gd name="adj1" fmla="val 50000"/>
              <a:gd name="adj2" fmla="val 58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z="1800">
              <a:latin typeface="Tahoma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287336" y="2133601"/>
            <a:ext cx="8640763" cy="4561917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данных об отходах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также размещен на официальном сайте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ФГБУ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УралНИИ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«Экология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en-US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yadi.sk/i/fmfADP6ldUwvF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 данных от отходах содержит: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по ФККО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отхода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Происхождение (производство и процесс)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 (наименование компонентов и % содержание)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Агрегатное состояние и</a:t>
            </a:r>
          </a:p>
          <a:p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физическая форма</a:t>
            </a:r>
          </a:p>
          <a:p>
            <a:pPr marL="342900" indent="-342900">
              <a:buFontTx/>
              <a:buChar char="-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 опасности</a:t>
            </a:r>
          </a:p>
          <a:p>
            <a:pPr marL="342900" indent="-342900">
              <a:buFontTx/>
              <a:buChar char="-"/>
            </a:pP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918" y="4797152"/>
            <a:ext cx="3636717" cy="189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2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Паспортизация отходов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7200403" cy="863302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Приказ Росприроднадзора от 22.05.2017 N </a:t>
            </a:r>
            <a:r>
              <a:rPr lang="ru-RU" sz="2000" dirty="0" smtClean="0">
                <a:solidFill>
                  <a:srgbClr val="FF0000"/>
                </a:solidFill>
              </a:rPr>
              <a:t>242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Об утверждении ФККО (дополнение от 02.11.2018 № 451)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046889"/>
              </p:ext>
            </p:extLst>
          </p:nvPr>
        </p:nvGraphicFramePr>
        <p:xfrm>
          <a:off x="323850" y="2276871"/>
          <a:ext cx="8638438" cy="4145280"/>
        </p:xfrm>
        <a:graphic>
          <a:graphicData uri="http://schemas.openxmlformats.org/drawingml/2006/table">
            <a:tbl>
              <a:tblPr/>
              <a:tblGrid>
                <a:gridCol w="4319219"/>
                <a:gridCol w="4319219"/>
              </a:tblGrid>
              <a:tr h="796845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4 69 540 00 00 0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и иные изделия из металла, применяемые в бурении, при оборудовании (обустройстве) и эксплуатации нефтегазовых скважин, не включенные в другие группы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38100" marR="38100" algn="just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(введено Приказом Росприроднадзора от 02.11.2018 N 451)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377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4 69 541 11 51 4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бурильные стальные отработанные, загрязненные нефтью (содержание нефти менее 15%)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38100" marR="38100" algn="just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(введено Приказом Росприроднадзора от 02.11.2018 N 451)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4 69 541 21 51 4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трубы насосно-компрессорные стальные отработанные, загрязненные нефтью (содержание нефти менее 15%)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38100" marR="38100" algn="just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(введено Приказом Росприроднадзора от 02.11.2018 N 451)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4 69 542 11 51 4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штанги насосные стальные отработанные, загрязненные нефтью (содержание нефти менее 15%)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38100" marR="38100" algn="just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(введено Приказом Росприроднадзора от 02.11.2018 N 451)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2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Позиция государственных органов</a:t>
            </a:r>
            <a:endParaRPr lang="ru-RU" altLang="ru-RU" sz="2000" dirty="0"/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3105834"/>
            <a:ext cx="8640763" cy="3360053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3105835"/>
            <a:ext cx="6984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Позиция Минприроды России и Росприроднадзора «Об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обращении с отработанными трубами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нефте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газопроводов»: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Письмо Минприроды России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23.10.2017 № 12-47/27366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Письмо Росприроднадзора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27.10.2017 № АА-10-02-28/23997</a:t>
            </a: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Письма размещены на официальном сайте Управления Росприроднадзора по ХМАО-Югре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86.rpn.gov.ru/newsto/ob-obrashchenii-s-otrabotannymi-trubami-nefte-i-gazoprovodov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25538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26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2690</TotalTime>
  <Words>836</Words>
  <Application>Microsoft Office PowerPoint</Application>
  <PresentationFormat>Экран (4:3)</PresentationFormat>
  <Paragraphs>147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natural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Терентьев М.В.</dc:creator>
  <cp:lastModifiedBy>Norm</cp:lastModifiedBy>
  <cp:revision>196</cp:revision>
  <cp:lastPrinted>2018-12-03T12:05:26Z</cp:lastPrinted>
  <dcterms:created xsi:type="dcterms:W3CDTF">2014-09-25T09:41:16Z</dcterms:created>
  <dcterms:modified xsi:type="dcterms:W3CDTF">2018-12-09T10:43:50Z</dcterms:modified>
</cp:coreProperties>
</file>