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3" r:id="rId1"/>
  </p:sldMasterIdLst>
  <p:notesMasterIdLst>
    <p:notesMasterId r:id="rId12"/>
  </p:notesMasterIdLst>
  <p:sldIdLst>
    <p:sldId id="383" r:id="rId2"/>
    <p:sldId id="466" r:id="rId3"/>
    <p:sldId id="506" r:id="rId4"/>
    <p:sldId id="508" r:id="rId5"/>
    <p:sldId id="497" r:id="rId6"/>
    <p:sldId id="507" r:id="rId7"/>
    <p:sldId id="500" r:id="rId8"/>
    <p:sldId id="504" r:id="rId9"/>
    <p:sldId id="505" r:id="rId10"/>
    <p:sldId id="353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63" autoAdjust="0"/>
    <p:restoredTop sz="94660"/>
  </p:normalViewPr>
  <p:slideViewPr>
    <p:cSldViewPr>
      <p:cViewPr>
        <p:scale>
          <a:sx n="97" d="100"/>
          <a:sy n="97" d="100"/>
        </p:scale>
        <p:origin x="-21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A639F-9562-4590-8FFB-5BAE242A1B32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51E9-F823-40E4-B31E-5EF903C7F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751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2740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2E3AB0BD-4E2B-48DB-BE61-A2688C28D2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8AFA5-A36B-4ACB-8552-54B0F95514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B4160-7618-40D1-9992-4CE3C45DF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09D1D81-4385-4AA4-9988-DAA97B7CF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таблицы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94D1CD39-7B8D-4BBF-AE74-13D3A595E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диаграммы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8DA9B22D-D039-4278-9347-F3F2AC224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ru-RU"/>
              <a:t>Вставка рисунка SmartArt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4FBCF514-309C-43F2-B0B9-2AA819587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E2EDF-A7F7-4196-9C59-61C97624A2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C2482-0C58-4B6C-B752-1D296E951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EF187-1102-40CE-899F-BF324BCF8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3F5D5-13AE-436E-A101-AEF536B56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197ED-7C60-42E3-93AB-F0AB3BCFC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56E58-64AB-46CF-8D5D-B9E78A85F1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4215A-76F0-4C1A-A991-EF172392D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7C0E-C1E0-427D-B61F-B549656AC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DDE89A"/>
                </a:solidFill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2F63BA-F2A7-4157-81BE-8A3D5B7D2F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DDE89A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ad.arbitr.ru/Card/259762d4-0bd0-4eac-95ce-9c6fda197e3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kad.arbitr.ru/Card/1712e594-1e35-4ded-ba11-ddd38424819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36963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6524625"/>
            <a:ext cx="1512887" cy="1444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DE89A"/>
              </a:solidFill>
            </a:endParaRPr>
          </a:p>
        </p:txBody>
      </p:sp>
      <p:sp>
        <p:nvSpPr>
          <p:cNvPr id="33795" name="Rectangle 1"/>
          <p:cNvSpPr>
            <a:spLocks noChangeArrowheads="1"/>
          </p:cNvSpPr>
          <p:nvPr/>
        </p:nvSpPr>
        <p:spPr bwMode="auto">
          <a:xfrm>
            <a:off x="250825" y="379413"/>
            <a:ext cx="6697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r>
              <a:rPr lang="ru-RU" altLang="ru-RU" sz="15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lang="ru-RU" altLang="ru-RU" sz="1500">
              <a:solidFill>
                <a:srgbClr val="FFFFFF"/>
              </a:solidFill>
            </a:endParaRPr>
          </a:p>
        </p:txBody>
      </p:sp>
      <p:sp>
        <p:nvSpPr>
          <p:cNvPr id="33796" name="Заголовок 1"/>
          <p:cNvSpPr>
            <a:spLocks noGrp="1"/>
          </p:cNvSpPr>
          <p:nvPr>
            <p:ph type="title"/>
          </p:nvPr>
        </p:nvSpPr>
        <p:spPr>
          <a:xfrm>
            <a:off x="0" y="1196975"/>
            <a:ext cx="9144000" cy="10795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ru-RU" sz="3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7" name="Содержимое 2"/>
          <p:cNvSpPr>
            <a:spLocks noGrp="1"/>
          </p:cNvSpPr>
          <p:nvPr>
            <p:ph idx="1"/>
          </p:nvPr>
        </p:nvSpPr>
        <p:spPr>
          <a:xfrm>
            <a:off x="179388" y="1275349"/>
            <a:ext cx="8755062" cy="3959225"/>
          </a:xfrm>
        </p:spPr>
        <p:txBody>
          <a:bodyPr/>
          <a:lstStyle/>
          <a:p>
            <a:pPr marL="0" indent="0"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регулированию выбросов вредных (загрязняющих) веществ в атмосферный воздух в периоды неблагоприятных метеорологических условий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3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lvl="0" indent="0">
              <a:buNone/>
            </a:pPr>
            <a:endParaRPr 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42835"/>
            <a:ext cx="3228372" cy="235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56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525344"/>
            <a:ext cx="151216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378989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Федеральной службы по надзору в сфере природопользования по Ханты-Мансийскому автономному округу - Югре</a:t>
            </a:r>
            <a:endParaRPr kumimoji="0" lang="ru-RU" sz="15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251520" y="3219948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6264" y="3627933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50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</a:p>
        </p:txBody>
      </p:sp>
      <p:pic>
        <p:nvPicPr>
          <p:cNvPr id="9222" name="Picture 6" descr="http://confspb.ru/uploads/images/partners/emblema_sluzh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8914"/>
            <a:ext cx="2572286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7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Производственный экологический контроль</a:t>
            </a:r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1116013" y="1125538"/>
            <a:ext cx="6840537" cy="574675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НМУ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AutoShape 15"/>
          <p:cNvSpPr>
            <a:spLocks noChangeArrowheads="1"/>
          </p:cNvSpPr>
          <p:nvPr/>
        </p:nvSpPr>
        <p:spPr bwMode="auto">
          <a:xfrm rot="5400000">
            <a:off x="4391025" y="1736726"/>
            <a:ext cx="433387" cy="360362"/>
          </a:xfrm>
          <a:prstGeom prst="rightArrow">
            <a:avLst>
              <a:gd name="adj1" fmla="val 50000"/>
              <a:gd name="adj2" fmla="val 583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z="1800">
              <a:latin typeface="Tahoma" pitchFamily="34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17740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800" b="1" dirty="0">
                <a:solidFill>
                  <a:srgbClr val="002060"/>
                </a:solidFill>
              </a:rPr>
              <a:t>Неблагоприятные метеорологические условия </a:t>
            </a:r>
            <a:r>
              <a:rPr lang="ru-RU" sz="1800" dirty="0">
                <a:solidFill>
                  <a:srgbClr val="002060"/>
                </a:solidFill>
              </a:rPr>
              <a:t>(далее – НМУ) представляют собой краткосрочное особое сочетание метеорологических факторов</a:t>
            </a:r>
            <a:r>
              <a:rPr lang="ru-RU" sz="1800" dirty="0" smtClean="0">
                <a:solidFill>
                  <a:srgbClr val="002060"/>
                </a:solidFill>
              </a:rPr>
              <a:t>, способствующих </a:t>
            </a:r>
            <a:r>
              <a:rPr lang="ru-RU" sz="1800" dirty="0">
                <a:solidFill>
                  <a:srgbClr val="002060"/>
                </a:solidFill>
              </a:rPr>
              <a:t>накоплению вредных (загрязняющих) веществ в приземном слое атмосферного воздуха.</a:t>
            </a:r>
          </a:p>
          <a:p>
            <a:r>
              <a:rPr lang="ru-RU" sz="1800" dirty="0">
                <a:solidFill>
                  <a:srgbClr val="002060"/>
                </a:solidFill>
              </a:rPr>
              <a:t/>
            </a:r>
            <a:br>
              <a:rPr lang="ru-RU" sz="1800" dirty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  <a:p>
            <a:r>
              <a:rPr lang="ru-RU" sz="1800" dirty="0">
                <a:solidFill>
                  <a:srgbClr val="002060"/>
                </a:solidFill>
              </a:rPr>
              <a:t>В соответствии со статьей 19 Федерального закона «Об охране атмосферного воздуха» № 96-ФЗ </a:t>
            </a:r>
            <a:r>
              <a:rPr lang="ru-RU" sz="1800" b="1" dirty="0">
                <a:solidFill>
                  <a:srgbClr val="002060"/>
                </a:solidFill>
              </a:rPr>
              <a:t>юридические лица</a:t>
            </a:r>
            <a:r>
              <a:rPr lang="ru-RU" sz="1800" dirty="0">
                <a:solidFill>
                  <a:srgbClr val="002060"/>
                </a:solidFill>
              </a:rPr>
              <a:t>, имеющие источники выбросов вредных (загрязняющих) веществ в атмосферный воздух, </a:t>
            </a:r>
            <a:r>
              <a:rPr lang="ru-RU" sz="1800" b="1" dirty="0">
                <a:solidFill>
                  <a:srgbClr val="002060"/>
                </a:solidFill>
              </a:rPr>
              <a:t>при получении прогнозов НМУ обязаны проводить мероприятия по уменьшению выбросов вредных (загрязняющих) веществ в атмосферный воздух.</a:t>
            </a:r>
          </a:p>
          <a:p>
            <a:pPr algn="just">
              <a:defRPr/>
            </a:pPr>
            <a:endParaRPr lang="ru-RU" altLang="ru-RU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НМУ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683569" y="1175310"/>
            <a:ext cx="7776864" cy="741597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по защите населения при изменении состояния атмосферного воздуха, угрожающем жизни и здоровью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людей (статья 19 ФЗ № 96)</a:t>
            </a:r>
            <a:endParaRPr lang="ru-RU" alt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465988" y="1981201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1.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государственной власти субъектов Российской Федерации и органы местного самоуправления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организуют работы по регулированию выбросов вредных (загрязняющих) веществ в атмосферный воздух в периоды неблагоприятных метеорологических условий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Часть 3. При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получении прогнозов неблагоприятных метеорологических условий юридические лица, индивидуальные предприниматели, имеющие источники выбросов вредных (загрязняющих) веществ в атмосферный воздух, обязаны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проводить мероприятия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уменьшению выбросов вредных (загрязняющих) веществ в атмосферный воздух,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согласованные с органами исполнительной власти субъектов Российской Федерации, уполномоченными на осуществление регионального государственного экологического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надзора (</a:t>
            </a:r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Природнадзор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Югры).</a:t>
            </a:r>
          </a:p>
          <a:p>
            <a:pPr fontAlgn="base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Судебная практика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fontAlgn="base"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Согласование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упомянутых мероприятий не относится к полномочиям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Росприроднадзора как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территориального органа федерального органа исполнительной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власти (дело № </a:t>
            </a:r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А68-6260/2013</a:t>
            </a:r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fontAlgn="base">
              <a:buAutoNum type="arabicPeriod"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Мероприятия по НМУ не относятся у к объектам, расположенным за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чертой населенных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пунктов (</a:t>
            </a:r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А27-3257/2017</a:t>
            </a:r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smtClean="0"/>
              <a:t>.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ru-RU" altLang="ru-RU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AD0000"/>
                </a:solidFill>
              </a:rPr>
              <a:t>НМУ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683569" y="1175310"/>
            <a:ext cx="7776864" cy="741597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Письмо Росприроднадзора от 12.07.2012 № СМ-08-02-32/8971 «О мероприятиях на период НМУ»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465988" y="1981201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Вопросы порядка, сроков, периодичности согласования Мероприятий, а также предъявляемые к ним требования, дополняющие федеральные нормы, регулируются законодательством субъекта Российской Федерации, и не входят в компетенцию Росприроднадзора.</a:t>
            </a:r>
          </a:p>
          <a:p>
            <a:pPr fontAlgn="base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Действующие нормативные акты не содержат требования о необходимости предварительного согласования Мероприятий, включаемых в состав проекта нормативов выбросов.</a:t>
            </a:r>
          </a:p>
          <a:p>
            <a:pPr fontAlgn="base"/>
            <a:r>
              <a:rPr lang="ru-RU" sz="1800" dirty="0" smtClean="0"/>
              <a:t>.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ru-RU" altLang="ru-RU" b="1" dirty="0" smtClean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276" y="4797152"/>
            <a:ext cx="53244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6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611560" y="1125538"/>
            <a:ext cx="7776863" cy="1079500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Приказ Росприроднадзора от </a:t>
            </a:r>
            <a:r>
              <a:rPr lang="ru-RU" dirty="0">
                <a:solidFill>
                  <a:srgbClr val="FF0000"/>
                </a:solidFill>
              </a:rPr>
              <a:t>01.03.2011 № 112 «Об утверждении инструкции по осуществлению государственного контроля за охраной атмосферного воздуха» </a:t>
            </a:r>
            <a:r>
              <a:rPr lang="ru-RU" dirty="0" smtClean="0">
                <a:solidFill>
                  <a:srgbClr val="FF0000"/>
                </a:solidFill>
              </a:rPr>
              <a:t>(утратил силу)</a:t>
            </a:r>
            <a:endParaRPr lang="ru-RU" alt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dirty="0">
                <a:solidFill>
                  <a:srgbClr val="002060"/>
                </a:solidFill>
              </a:rPr>
              <a:t>Мероприятия по регулированию выбросов для промышленных предприятий разрабатываются как для проектируемого, так и для действующего объекта с учетом специфики конкретных производств.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     </a:t>
            </a:r>
            <a:r>
              <a:rPr lang="ru-RU" sz="1600" b="1" dirty="0">
                <a:solidFill>
                  <a:srgbClr val="002060"/>
                </a:solidFill>
              </a:rPr>
              <a:t> При I-ом режиме НМУ </a:t>
            </a:r>
            <a:r>
              <a:rPr lang="ru-RU" sz="1600" dirty="0">
                <a:solidFill>
                  <a:srgbClr val="002060"/>
                </a:solidFill>
              </a:rPr>
              <a:t>мероприятия носят организационно-технический характер и не приводят к снижению производительности предприятия.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• при первом режиме – снижение концентраций ЗВ в приземном слое на 15 - 20%;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     </a:t>
            </a:r>
            <a:r>
              <a:rPr lang="ru-RU" sz="1600" b="1" dirty="0">
                <a:solidFill>
                  <a:srgbClr val="002060"/>
                </a:solidFill>
              </a:rPr>
              <a:t>При II-ом режиме НМУ </a:t>
            </a:r>
            <a:r>
              <a:rPr lang="ru-RU" sz="1600" dirty="0">
                <a:solidFill>
                  <a:srgbClr val="002060"/>
                </a:solidFill>
              </a:rPr>
              <a:t>проводят все мероприятия, разработанные для первого режима, а также мероприятия, влияющие на технологические процессы и сопровождающиеся незначительным снижением производительности предприятия.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• при втором режиме - на 20 - 40%;</a:t>
            </a:r>
          </a:p>
          <a:p>
            <a:r>
              <a:rPr lang="ru-RU" sz="1600" dirty="0">
                <a:solidFill>
                  <a:srgbClr val="002060"/>
                </a:solidFill>
              </a:rPr>
              <a:t>     </a:t>
            </a:r>
            <a:r>
              <a:rPr lang="ru-RU" sz="1600" b="1" dirty="0">
                <a:solidFill>
                  <a:srgbClr val="002060"/>
                </a:solidFill>
              </a:rPr>
              <a:t>При III-ем режиме НМУ </a:t>
            </a:r>
            <a:r>
              <a:rPr lang="ru-RU" sz="1600" dirty="0">
                <a:solidFill>
                  <a:srgbClr val="002060"/>
                </a:solidFill>
              </a:rPr>
              <a:t>проводят все мероприятия, разработанные для первого и второго режимов, а также мероприятия, осуществление которых позволяет снизить выбросы вредных (загрязняющих) веществ за счет временного сокращения производительности предприятия. </a:t>
            </a:r>
          </a:p>
          <a:p>
            <a:r>
              <a:rPr lang="ru-RU" sz="1600" dirty="0">
                <a:solidFill>
                  <a:srgbClr val="002060"/>
                </a:solidFill>
              </a:rPr>
              <a:t>• при третьем режиме - на 40 - 60%, а в некоторых особо опасных условиях предприятиям следует полностью прекратить выбросы.</a:t>
            </a:r>
            <a:r>
              <a:rPr lang="ru-RU" sz="1600" dirty="0"/>
              <a:t/>
            </a:r>
            <a:br>
              <a:rPr lang="ru-RU" sz="1600" dirty="0"/>
            </a:br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0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5988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 smtClean="0"/>
              <a:t> </a:t>
            </a:r>
            <a:endParaRPr lang="ru-RU" altLang="ru-RU" sz="2000" dirty="0"/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611560" y="1125538"/>
            <a:ext cx="7776863" cy="1079500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Раздел НМУ в проектной документации и проекта тома ПДВ</a:t>
            </a:r>
            <a:endParaRPr lang="ru-RU" alt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23850" y="2205038"/>
            <a:ext cx="8640763" cy="42608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ПРОЕКТНАЯ ДОКУМЕНТАЦИЯ - В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соответствии с требованиями к составу и содержанию разделов проектной документации на объекты капитального строительства производственного и непроизводственного назначения, утвержденными постановлением Правительства от 16.02.2008 № 87, Раздел 8 "Перечень мероприятий по охране окружающей среды" должен, в том числе, содержать карты-схемы и сводные таблицы с результатами расчетов загрязнения атмосферы при неблагоприятных погодных условиях и выбросов по веществам и комбинациям веществ с суммирующимися вредными воздействиями - для объектов производственного назначения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 ТОМА ПДВ - В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соответствии с рекомендациями по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оформлению и содержанию проекта нормативов предельно допустимых выбросов в атмосферу (ПДВ) для предприятия" (утв.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Госкомгидрометом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 СССР 28.08.1987)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проект нормативов ПДВ включается таблица 3.9, отражающая характеристики выбросов вредных веществ в атмосферу в период НМУ.</a:t>
            </a:r>
          </a:p>
        </p:txBody>
      </p:sp>
    </p:spTree>
    <p:extLst>
      <p:ext uri="{BB962C8B-B14F-4D97-AF65-F5344CB8AC3E}">
        <p14:creationId xmlns:p14="http://schemas.microsoft.com/office/powerpoint/2010/main" val="21638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38219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 smtClean="0">
                <a:solidFill>
                  <a:srgbClr val="FF0000"/>
                </a:solidFill>
              </a:rPr>
              <a:t>НМУ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465988" y="1125538"/>
            <a:ext cx="8496300" cy="1223342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Рекомендации по ограничению действий, приводящих к дополнительному загрязнению атмосферного воздуха и поведению населения в условиях НМУ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93756" y="2433638"/>
            <a:ext cx="8640763" cy="40322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b="1" dirty="0"/>
              <a:t> </a:t>
            </a:r>
            <a:endParaRPr lang="ru-RU" sz="1600" dirty="0"/>
          </a:p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субъектам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хозяйственной деятельности: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минимизировать проведение работ, вызывающих пыление и дополнительное загрязнение атмосферы, в том числе работ, вызывающих образование летучих неприятно пахнущих веществ. Категорически не допускается сжигание отходов;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владельцам автотранспортных предприятий усилить контроль за соблюдением технических нормативов выбросов при выпуске автомобилей на линию, принять меры по недопущению загрязнения и засорения проезжей части водительским составом, обеспечить выпуск автотранспортных средств на линию в чистом виде;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объектам строительного комплекса усилить контроль по недопущению выпуска со строительных площадок автотранспорта с загрязненными колесами, обеспечить перевозку сыпучих и пылящих грузов способами, исключающими загрязнение дорог, исключить пожоги на строительных площадках;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муниципальным предприятиям и организациям, осуществляющим содержание улично-дорожной сети в целях предотвращения дополнительного пыления в приземном слое атмосферы в летний период обеспечить проведение уборки улиц с элементами мойки и увлажнения;</a:t>
            </a:r>
          </a:p>
        </p:txBody>
      </p:sp>
    </p:spTree>
    <p:extLst>
      <p:ext uri="{BB962C8B-B14F-4D97-AF65-F5344CB8AC3E}">
        <p14:creationId xmlns:p14="http://schemas.microsoft.com/office/powerpoint/2010/main" val="28285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38219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 smtClean="0">
                <a:solidFill>
                  <a:srgbClr val="FF0000"/>
                </a:solidFill>
              </a:rPr>
              <a:t>НМУ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465988" y="1125538"/>
            <a:ext cx="8496300" cy="1223342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Рекомендации по ограничению действий, приводящих к дополнительному загрязнению атмосферного воздуха и поведению населения в условиях НМУ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93756" y="2433638"/>
            <a:ext cx="8640763" cy="40322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b="1" dirty="0"/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гражданам:</a:t>
            </a:r>
          </a:p>
          <a:p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владельцам автотранспортных средств по возможности отказаться от использования личных автомобилей  и воспользоваться общественным транспортом;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 воздержаться от проведения работ, приводящих к локальному задымлению атмосферы и возникновению неприятных запахов, не сжигать мусор;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постараться ограничить пребывание на улице при появлении неприятных запахов, не гулять с детьми возле автомобильных дорог, по возможности почаще выезжать на дачу или на природу, при этом не оставлять мусор после себя;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 в случаях обнаружения  источников загрязнения атмосферного воздуха в результате несоблюдения указанных рекомендаций следует сообщать для принятия мер в уполномоченные органы, полицию, руководителям организаций и учреждений, ответственным за обеспечение порядка.</a:t>
            </a:r>
          </a:p>
        </p:txBody>
      </p:sp>
    </p:spTree>
    <p:extLst>
      <p:ext uri="{BB962C8B-B14F-4D97-AF65-F5344CB8AC3E}">
        <p14:creationId xmlns:p14="http://schemas.microsoft.com/office/powerpoint/2010/main" val="118495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 noGrp="1"/>
          </p:cNvSpPr>
          <p:nvPr/>
        </p:nvSpPr>
        <p:spPr bwMode="auto">
          <a:xfrm>
            <a:off x="6804025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endParaRPr lang="ru-RU" altLang="ru-RU" sz="1000"/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38219" y="558245"/>
            <a:ext cx="8496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 smtClean="0">
                <a:solidFill>
                  <a:srgbClr val="FF0000"/>
                </a:solidFill>
              </a:rPr>
              <a:t>НМУ</a:t>
            </a:r>
            <a:endParaRPr lang="ru-RU" altLang="ru-RU" sz="2000" dirty="0">
              <a:solidFill>
                <a:srgbClr val="FF0000"/>
              </a:solidFill>
            </a:endParaRPr>
          </a:p>
        </p:txBody>
      </p:sp>
      <p:sp>
        <p:nvSpPr>
          <p:cNvPr id="11268" name="Блок-схема: альтернативный процесс 20"/>
          <p:cNvSpPr>
            <a:spLocks noChangeArrowheads="1"/>
          </p:cNvSpPr>
          <p:nvPr/>
        </p:nvSpPr>
        <p:spPr bwMode="auto">
          <a:xfrm>
            <a:off x="465988" y="1125538"/>
            <a:ext cx="8496300" cy="1223342"/>
          </a:xfrm>
          <a:prstGeom prst="flowChartAlternateProcess">
            <a:avLst/>
          </a:prstGeom>
          <a:solidFill>
            <a:schemeClr val="accent1"/>
          </a:soli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Ханты-Мансийский </a:t>
            </a:r>
            <a:r>
              <a:rPr lang="ru-RU" sz="2000" b="1" dirty="0">
                <a:solidFill>
                  <a:srgbClr val="FF0000"/>
                </a:solidFill>
              </a:rPr>
              <a:t>ЦГМС - филиала ФГБУ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«Обь-Иртышское УГМС</a:t>
            </a:r>
            <a:r>
              <a:rPr lang="ru-RU" sz="2000" b="1" dirty="0" smtClean="0">
                <a:solidFill>
                  <a:srgbClr val="FF0000"/>
                </a:solidFill>
              </a:rPr>
              <a:t>»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 bwMode="auto">
          <a:xfrm>
            <a:off x="393756" y="2433638"/>
            <a:ext cx="8640763" cy="4032250"/>
          </a:xfrm>
          <a:prstGeom prst="flowChartAlternateProcess">
            <a:avLst/>
          </a:prstGeom>
          <a:solidFill>
            <a:schemeClr val="accent3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b="1" dirty="0">
                <a:solidFill>
                  <a:srgbClr val="FF0000"/>
                </a:solidFill>
              </a:rPr>
              <a:t>Постановление Правительства РФ от 15.11.1997 N </a:t>
            </a:r>
            <a:r>
              <a:rPr lang="ru-RU" sz="1600" b="1">
                <a:solidFill>
                  <a:srgbClr val="FF0000"/>
                </a:solidFill>
              </a:rPr>
              <a:t>1425 </a:t>
            </a:r>
            <a:r>
              <a:rPr lang="ru-RU" sz="1600" b="1" smtClean="0">
                <a:solidFill>
                  <a:srgbClr val="FF0000"/>
                </a:solidFill>
              </a:rPr>
              <a:t> "</a:t>
            </a:r>
            <a:r>
              <a:rPr lang="ru-RU" sz="1600" b="1" dirty="0">
                <a:solidFill>
                  <a:srgbClr val="FF0000"/>
                </a:solidFill>
              </a:rPr>
              <a:t>Об информационных услугах в области гидрометеорологии и мониторинга загрязнения окружающей природной среды"</a:t>
            </a:r>
          </a:p>
          <a:p>
            <a:r>
              <a:rPr lang="ru-RU" sz="1600" b="1" dirty="0"/>
              <a:t> 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По </a:t>
            </a:r>
            <a:r>
              <a:rPr lang="ru-RU" sz="1600" b="1" dirty="0">
                <a:solidFill>
                  <a:srgbClr val="002060"/>
                </a:solidFill>
              </a:rPr>
              <a:t>вопросам</a:t>
            </a:r>
            <a:r>
              <a:rPr lang="ru-RU" sz="1600" dirty="0">
                <a:solidFill>
                  <a:srgbClr val="002060"/>
                </a:solidFill>
              </a:rPr>
              <a:t> заключения договора об оказании услуг по предоставлению прогнозов НМУ</a:t>
            </a:r>
            <a:r>
              <a:rPr lang="ru-RU" sz="1600" b="1" dirty="0">
                <a:solidFill>
                  <a:srgbClr val="002060"/>
                </a:solidFill>
              </a:rPr>
              <a:t> выставления счета, оформления счетов-фактур и актов выполненных работ  обращаться по телефону 8 (3467) 92-92-44 (ведущий бухгалтер </a:t>
            </a:r>
            <a:r>
              <a:rPr lang="ru-RU" sz="1600" b="1" dirty="0" err="1">
                <a:solidFill>
                  <a:srgbClr val="002060"/>
                </a:solidFill>
              </a:rPr>
              <a:t>Кучегура</a:t>
            </a:r>
            <a:r>
              <a:rPr lang="ru-RU" sz="1600" b="1" dirty="0">
                <a:solidFill>
                  <a:srgbClr val="002060"/>
                </a:solidFill>
              </a:rPr>
              <a:t> Валерия Ивановна), по прогнозам о наступлении НМУ: 8 (3467) 92-92-30 (начальник отдела метеопрогнозов Андреева Ольга Алексеевна).        </a:t>
            </a:r>
            <a:endParaRPr lang="ru-RU" sz="1600" dirty="0">
              <a:solidFill>
                <a:srgbClr val="002060"/>
              </a:solidFill>
            </a:endParaRPr>
          </a:p>
          <a:p>
            <a:endParaRPr lang="ru-RU" sz="1600" b="1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АДРЕС </a:t>
            </a:r>
            <a:r>
              <a:rPr lang="ru-RU" sz="1600" b="1" dirty="0">
                <a:solidFill>
                  <a:srgbClr val="002060"/>
                </a:solidFill>
              </a:rPr>
              <a:t>Ханты-Мансийского ЦГМС - филиала ФГБУ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«Обь-Иртышское УГМС»: 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Тобольский тракт, д. 3, г. Ханты-Мансийск, Тюменская обл., ХМАО - Югра, 628011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тел/факс: 8 (3467) 92-92-33 (приемная)</a:t>
            </a:r>
          </a:p>
        </p:txBody>
      </p:sp>
    </p:spTree>
    <p:extLst>
      <p:ext uri="{BB962C8B-B14F-4D97-AF65-F5344CB8AC3E}">
        <p14:creationId xmlns:p14="http://schemas.microsoft.com/office/powerpoint/2010/main" val="28547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2636</TotalTime>
  <Words>379</Words>
  <Application>Microsoft Office PowerPoint</Application>
  <PresentationFormat>Экран (4:3)</PresentationFormat>
  <Paragraphs>77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natural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Терентьев М.В.</dc:creator>
  <cp:lastModifiedBy>Norm</cp:lastModifiedBy>
  <cp:revision>195</cp:revision>
  <cp:lastPrinted>2018-12-03T12:05:26Z</cp:lastPrinted>
  <dcterms:created xsi:type="dcterms:W3CDTF">2014-09-25T09:41:16Z</dcterms:created>
  <dcterms:modified xsi:type="dcterms:W3CDTF">2019-01-20T09:39:46Z</dcterms:modified>
</cp:coreProperties>
</file>