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3" r:id="rId1"/>
  </p:sldMasterIdLst>
  <p:sldIdLst>
    <p:sldId id="383" r:id="rId2"/>
    <p:sldId id="385" r:id="rId3"/>
    <p:sldId id="400" r:id="rId4"/>
    <p:sldId id="354" r:id="rId5"/>
    <p:sldId id="355" r:id="rId6"/>
    <p:sldId id="356" r:id="rId7"/>
    <p:sldId id="401" r:id="rId8"/>
    <p:sldId id="357" r:id="rId9"/>
    <p:sldId id="358" r:id="rId10"/>
    <p:sldId id="404" r:id="rId11"/>
    <p:sldId id="405" r:id="rId12"/>
    <p:sldId id="402" r:id="rId13"/>
    <p:sldId id="359" r:id="rId14"/>
    <p:sldId id="342" r:id="rId15"/>
    <p:sldId id="35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6" autoAdjust="0"/>
    <p:restoredTop sz="94660"/>
  </p:normalViewPr>
  <p:slideViewPr>
    <p:cSldViewPr>
      <p:cViewPr>
        <p:scale>
          <a:sx n="97" d="100"/>
          <a:sy n="97" d="100"/>
        </p:scale>
        <p:origin x="-203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2E3AB0BD-4E2B-48DB-BE61-A2688C28D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FA5-A36B-4ACB-8552-54B0F9551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4160-7618-40D1-9992-4CE3C45DF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09D1D81-4385-4AA4-9988-DAA97B7CF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4D1CD39-7B8D-4BBF-AE74-13D3A595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DA9B22D-D039-4278-9347-F3F2AC22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FBCF514-309C-43F2-B0B9-2AA81958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2EDF-A7F7-4196-9C59-61C97624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2482-0C58-4B6C-B752-1D296E95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87-1102-40CE-899F-BF324BCF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F5D5-13AE-436E-A101-AEF536B5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97ED-7C60-42E3-93AB-F0AB3BCF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6E58-64AB-46CF-8D5D-B9E78A85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215A-76F0-4C1A-A991-EF172392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7C0E-C1E0-427D-B61F-B549656A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F63BA-F2A7-4157-81BE-8A3D5B7D2F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ecours.ru/track/redirect/BAhJIhU3NDkxNzI3OTM7NDY4MDMwBjoGRVQ=--d1873a4954e0d6f53e8ef3964afbd56b61361ad3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по актуальным вопросам природоохранного законодательства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Росприроднадзора по ХМАО-Югре 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января 2019.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4" y="4509120"/>
            <a:ext cx="3170266" cy="20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6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48374" y="1412776"/>
            <a:ext cx="84969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с техническим регламентом Таможенного союза «О безопасности колесных транспортных средств» (ТР ТС 018/2011), утвержденным Решением Комиссии Таможенного союза от 09 декабря 2011 № 877, транспортные средства, используемые для коммерческой перевозки пассажиров, специально предназначенные для перевозки детей в возрасте от 6 до 16 лет и ПЕРЕВОЗКИ ОПАСНЫХ ГРУЗОВ,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ТВЕРДЫХ БЫТОВЫХ ОТХОДОВ И МУСОРА (МУСОРОВОЗЫ),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оснащать устройством вызова экстренных оперативных служб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092377"/>
            <a:ext cx="4646619" cy="257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8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48374" y="27782"/>
            <a:ext cx="84969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с п. 27 Правил обращения с твердыми коммунальными отходами, утвержденных Постановлением Правительства Российской Федерации от 12.11.2016 года № 1156,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01.01.2018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одним из требований, предъявляемых к специальному оборудованию транспортных средств, используемых для транспортирования ТКО, является оснащение их аппаратурой спутниковой навигации.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"г" п. 1 Постановления Правительства РФ от 25 августа 2008 г. N 641 «Об оснащении транспортных, Технических средств и систем аппаратурой спутниковой Навигации ГЛОНАСС или ГЛОНАСС/GPS», оснащению аппаратурой спутниковой навигации ГЛОНАСС или ГЛОНАСС/GPS подлежат следующие транспортные, технические средства и системы: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автомобильные и железнодорожные транспортные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используемые для перевозки пассажиров,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опасных грузов, транспортирования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твердых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коммунальных отходов.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45322/v845322666/170c35/sThn5Y6-R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40231"/>
            <a:ext cx="2195736" cy="22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23528" y="1239724"/>
            <a:ext cx="849694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для работ по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сбору, транспортированию, обработке, утилизации, обезвреживанию, размещению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отходов I - IV классов опасности -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копии свидетельств (сертификатов)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право работы с отходами I - IV классов опасности, выданных соискателю лицензии - индивидуальному предпринимателю и работникам, указанным в </a:t>
            </a:r>
            <a:r>
              <a:rPr lang="ru-RU" sz="2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подпункте "г" пункта 3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настоящего Положения</a:t>
            </a:r>
          </a:p>
          <a:p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Копии свидетельств (сертификатов)</a:t>
            </a:r>
          </a:p>
          <a:p>
            <a:pPr marL="285750" indent="-285750">
              <a:buFontTx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договоры </a:t>
            </a:r>
          </a:p>
          <a:p>
            <a:pPr marL="285750" indent="-285750">
              <a:buFontTx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Должностные инструкции</a:t>
            </a:r>
          </a:p>
          <a:p>
            <a:pPr marL="285750" indent="-285750">
              <a:buFontTx/>
              <a:buChar char="-"/>
            </a:pP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Запросы в учебные центры и ИФНС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809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98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23528" y="1388963"/>
            <a:ext cx="84969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д) для работ по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сбору, транспортированию, обработке, утилизации, обезвреживанию, размещению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отходов I - IV классов опасности - копию документа, подтверждающего наличие в штате соискателя лицензии - юридического лица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должностного лица, ответственного за допуск работников к работе с отходами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- IV классов опасности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о назначении должностного лица,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ответственного за допуск работников к работе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 отходами (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по необходимости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актуализировать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свидетельство (сертификат) о повышении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квалификации по обращению с отходами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должностного лица, ответственного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 допуск работников к работе с отходами.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046362" cy="27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9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067944" y="-1683121"/>
            <a:ext cx="4896544" cy="106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 июля 2017 № 1589-р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видов отходов производства и потребления, в состав которых входят полезные компоненты, захоронение которых запрещен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2018 – 67 отходов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2019- 41 отход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2021 – 73 отхода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РАСПОРЯЖЕНИЕ ПРАВИТЕЛЬСТВА 1589-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563174" cy="50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0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32199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264" y="362793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9222" name="Picture 6" descr="http://confspb.ru/uploads/images/partners/emblema_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914"/>
            <a:ext cx="257228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Федеральный закон № 503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от 31.12.2017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Особое внимание: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сбор отходов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прием отходов в целях их дальнейших обработки, утилизации, обезвреживания, размещения лицом, осуществляющим их обработку, утилизацию, обезвреживание, размещение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(распоряжение)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лицензирующего органа о предоставлении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лицензии на деятельность по сбору, транспортированию, обработке, утилизации, обезвреживанию, размещению отходов I - IV классов опасности и сама лицензия имеют приложение, в котором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основании заявления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предоставлении лицензии или заявления о переоформлении лицензии, предусмотренных соответственно статьями 13 и 18 настоящего Федерального закона,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указываются виды отходов I - IV классов опасности и (или) группы, подгруппы отходов I - IV классов опасности с указанием классов опасности видов отходов в соответствующих группах, подгруппах,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которых предоставляется лицензия, и соответствующие видам отходов и (или) группам, подгруппам отходов виды деятельности.".</a:t>
            </a:r>
          </a:p>
          <a:p>
            <a:r>
              <a:rPr lang="ru-RU" sz="1600" dirty="0"/>
              <a:t>                                        XXX </a:t>
            </a:r>
            <a:r>
              <a:rPr lang="ru-RU" sz="1600" dirty="0" err="1"/>
              <a:t>XXX</a:t>
            </a:r>
            <a:r>
              <a:rPr lang="ru-RU" sz="1600" dirty="0"/>
              <a:t>                группа</a:t>
            </a:r>
            <a:br>
              <a:rPr lang="ru-RU" sz="1600" dirty="0"/>
            </a:br>
            <a:r>
              <a:rPr lang="ru-RU" sz="1600" dirty="0"/>
              <a:t>                                        XXX </a:t>
            </a:r>
            <a:r>
              <a:rPr lang="ru-RU" sz="1600" dirty="0" err="1"/>
              <a:t>XXX</a:t>
            </a:r>
            <a:r>
              <a:rPr lang="ru-RU" sz="1600" dirty="0"/>
              <a:t> XX          подгруппа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pb.onk.su/storage/c/2016/12/30/1483131197_988408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5" y="1196752"/>
            <a:ext cx="2573073" cy="1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79512" y="702138"/>
            <a:ext cx="8784976" cy="74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>
                <a:hlinkClick r:id="rId2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Письмо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Федеральной службы по надзору в сфере природопользования от 22 февраля 2018 г. № РН-10-02-28/3366 «Об уплате государственной пошлины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повторном обращении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отказа – государственная пошлина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оплачивается повторно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 государственной пошлины – ст. 333 Налогового кодекса РФ.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96752"/>
            <a:ext cx="8568952" cy="14401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72177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ЛИЦЕНЗИРОВАНИЕ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</a:t>
            </a: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04.05.2011 года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99-ФЗ</a:t>
            </a: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лицензировании отдельных видов деятельности»</a:t>
            </a: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03 октября 2015 г. N 1062 «О лицензировании деятельности по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сбору, транспортированию, обработке, утилизации, обезвреживанию, размещению отходов 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 опасности»</a:t>
            </a:r>
            <a:endParaRPr kumimoji="0" lang="ru-RU" sz="2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7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23528" y="1234208"/>
            <a:ext cx="849694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ПРАВИТЕЛЬСТВА ОТ 03.10.2015 № 1062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Лицензионные требования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1 июля 2015 года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для работ по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сбору, обработке, утилизации, обезвреживанию, размещению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отходов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I-IV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 опасности - наличие у соискателя лицензии (лицензиата)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необходимых для выполнения заявленных работ зданий, строений, сооружений (в том числе объектов обезвреживания и (или) размещения отходов) и помещений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принадлежащих ему на праве собственности или на ином законном основании 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соответствующих установленным требованиям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для работ по сбору, обработке, утилизации, обезвреживанию, размещению отходов I-IV классов опасности;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собственности или иное законное основание: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свидетельство о праве собственности зданий, строений, сооружений (в том числе объектов размещения отходов) и помещений;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договор аренды на здания, строения, сооружения (в том числе объекты размещения отходов) и помещения;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разрешение на строительство;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акт ввода в эксплуатацию;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23528" y="1341932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для работ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обработке, утилизации, обезвреживанию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отходов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I-IV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 опасности - наличие у соискателя лицензии (лицензиата)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 (в том числе специального) и установок, в том числе передвижных мобильных установок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принадлежащих ему на праве собственности или на ином законном основании, необходимых для выполнения заявленных работ 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соответствующих установленным требованиям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для работ по обработке, утилизации, обезвреживанию отходов I-IV классов опасности;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 купли-продажи оборудования или специальных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установок;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 аренды оборудования или специальных установок;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транспортные накладные;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ГЭЭ на технику в соответствии 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требованиями ст.11 Федерального закона от 23.11.1995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№ 174 «Об экологической экспертизе»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86" y="3672408"/>
            <a:ext cx="224771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23528" y="1962999"/>
            <a:ext cx="849694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для работ по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транспортированию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отходов I - IV классов опасности -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копии документов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подтверждающих наличие у соискателя лицензии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принадлежащих ему на праве собственности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на ином законном основании специально оборудованных и снабженных специальными знаками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транспортных средств,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необходимых для выполнения заявленных работ и соответствующих установленным требованиям;</a:t>
            </a:r>
          </a:p>
          <a:p>
            <a:pPr marL="285750" indent="-285750">
              <a:buFontTx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ПТС на автотранспорт </a:t>
            </a:r>
          </a:p>
          <a:p>
            <a:pPr marL="285750" indent="-285750">
              <a:buFontTx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Договора аренды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Запросы: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Арендаторам ТС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ГИБДД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35938"/>
            <a:ext cx="2945361" cy="196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85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23528" y="3855824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9952" y="1340768"/>
            <a:ext cx="5940425" cy="334137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98068" y="3255982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23528" y="3271049"/>
            <a:ext cx="84969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2098"/>
              </p:ext>
            </p:extLst>
          </p:nvPr>
        </p:nvGraphicFramePr>
        <p:xfrm>
          <a:off x="611560" y="1526790"/>
          <a:ext cx="8352929" cy="5250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5"/>
                <a:gridCol w="4176464"/>
                <a:gridCol w="3240360"/>
              </a:tblGrid>
              <a:tr h="25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Агрегатное состояние, физическая форма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Примечание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20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требует определения агрегатного состояния и физической формы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Жидкое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Индивидуальные вещества, растворы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29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Твердое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Используется, если твердый отход представлен смесью различных физических форм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Кусковая форма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Стружка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Волокно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Прочие формы твердых веществ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Дисперсные системы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Жидкое в жидком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Эмульсия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Твердое в жидком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Суспензия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Твердое в жидком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Паста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Прочие дисперсные системы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Твердые сыпучие материалы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Порошок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Пыль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Опилки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Прочие сыпучие материалы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25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Изделия из твердых материалов, за исключением волокон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Изделие из одного материала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Изделия из нескольких материалов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Изделия, содержащие жидкость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Изделия, содержащие газ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Изделия из волокон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Изделие из одного волокна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Изделия из нескольких волокон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Смеси твердых материалов и изделий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25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Смесь твердых материалов (включая волокна)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</a:tr>
              <a:tr h="135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Смесь твердых материалов (включая волокна) и изделий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9" marR="6319" marT="6319" marB="6319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319" marR="6319" marT="6319" marB="6319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1086269"/>
            <a:ext cx="6957033" cy="7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Кодификатор агрегатного состояния и физической формы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66115"/>
      </p:ext>
    </p:extLst>
  </p:cSld>
  <p:clrMapOvr>
    <a:masterClrMapping/>
  </p:clrMapOvr>
</p:sld>
</file>

<file path=ppt/theme/theme1.xml><?xml version="1.0" encoding="utf-8"?>
<a:theme xmlns:a="http://schemas.openxmlformats.org/drawingml/2006/main" name="natural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2069</TotalTime>
  <Words>785</Words>
  <Application>Microsoft Office PowerPoint</Application>
  <PresentationFormat>Экран (4:3)</PresentationFormat>
  <Paragraphs>231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natural</vt:lpstr>
      <vt:lpstr> </vt:lpstr>
      <vt:lpstr>                                                                              Федеральный закон № 503                                  от 31.12.2017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 М.В.</dc:creator>
  <cp:lastModifiedBy>Norm</cp:lastModifiedBy>
  <cp:revision>145</cp:revision>
  <cp:lastPrinted>2017-10-16T08:25:13Z</cp:lastPrinted>
  <dcterms:created xsi:type="dcterms:W3CDTF">2014-09-25T09:41:16Z</dcterms:created>
  <dcterms:modified xsi:type="dcterms:W3CDTF">2019-01-24T08:49:26Z</dcterms:modified>
</cp:coreProperties>
</file>