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notesMasterIdLst>
    <p:notesMasterId r:id="rId29"/>
  </p:notesMasterIdLst>
  <p:sldIdLst>
    <p:sldId id="383" r:id="rId2"/>
    <p:sldId id="502" r:id="rId3"/>
    <p:sldId id="505" r:id="rId4"/>
    <p:sldId id="466" r:id="rId5"/>
    <p:sldId id="467" r:id="rId6"/>
    <p:sldId id="469" r:id="rId7"/>
    <p:sldId id="475" r:id="rId8"/>
    <p:sldId id="497" r:id="rId9"/>
    <p:sldId id="504" r:id="rId10"/>
    <p:sldId id="503" r:id="rId11"/>
    <p:sldId id="506" r:id="rId12"/>
    <p:sldId id="487" r:id="rId13"/>
    <p:sldId id="488" r:id="rId14"/>
    <p:sldId id="489" r:id="rId15"/>
    <p:sldId id="496" r:id="rId16"/>
    <p:sldId id="495" r:id="rId17"/>
    <p:sldId id="490" r:id="rId18"/>
    <p:sldId id="491" r:id="rId19"/>
    <p:sldId id="492" r:id="rId20"/>
    <p:sldId id="499" r:id="rId21"/>
    <p:sldId id="493" r:id="rId22"/>
    <p:sldId id="500" r:id="rId23"/>
    <p:sldId id="494" r:id="rId24"/>
    <p:sldId id="460" r:id="rId25"/>
    <p:sldId id="498" r:id="rId26"/>
    <p:sldId id="485" r:id="rId27"/>
    <p:sldId id="353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6" autoAdjust="0"/>
    <p:restoredTop sz="94660"/>
  </p:normalViewPr>
  <p:slideViewPr>
    <p:cSldViewPr>
      <p:cViewPr>
        <p:scale>
          <a:sx n="97" d="100"/>
          <a:sy n="97" d="100"/>
        </p:scale>
        <p:origin x="-203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639F-9562-4590-8FFB-5BAE242A1B32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51E9-F823-40E4-B31E-5EF903C7F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5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2740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4950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5017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43895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804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9876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636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527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5277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427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52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2222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7143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228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0364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0856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22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22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22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22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5656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14393/d78a7b6adaeeec1c49818fe7579f71d79172242b/#dst60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2157544/#ixzz5dVodEs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base.garant.ru/12115550/1cafb24d049dcd1e7707a22d98e9858f/#block_111" TargetMode="External"/><Relationship Id="rId4" Type="http://schemas.openxmlformats.org/officeDocument/2006/relationships/hyperlink" Target="http://www.consultant.ru/document/cons_doc_LAW_314393/d78a7b6adaeeec1c49818fe7579f71d79172242b/#dst60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по актуальным вопросам природоохранной деятельности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Росприроднадзора по ХМАО-Югре 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января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Сургут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4" y="4509120"/>
            <a:ext cx="3170266" cy="2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242887" y="378704"/>
            <a:ext cx="84963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Федеральный закон от </a:t>
            </a:r>
            <a:r>
              <a:rPr lang="ru-RU" altLang="ru-RU" sz="1600" b="1" dirty="0" smtClean="0">
                <a:solidFill>
                  <a:srgbClr val="AD0000"/>
                </a:solidFill>
              </a:rPr>
              <a:t>24.06.1998 № </a:t>
            </a:r>
            <a:r>
              <a:rPr lang="ru-RU" altLang="ru-RU" sz="1600" b="1" dirty="0" smtClean="0">
                <a:solidFill>
                  <a:srgbClr val="AD0000"/>
                </a:solidFill>
              </a:rPr>
              <a:t>89</a:t>
            </a:r>
            <a:r>
              <a:rPr lang="ru-RU" altLang="ru-RU" sz="1600" b="1" dirty="0" smtClean="0">
                <a:solidFill>
                  <a:srgbClr val="AD0000"/>
                </a:solidFill>
              </a:rPr>
              <a:t>-ФЗ </a:t>
            </a:r>
            <a:endParaRPr lang="ru-RU" altLang="ru-RU" sz="1600" b="1" dirty="0">
              <a:solidFill>
                <a:srgbClr val="AD0000"/>
              </a:solidFill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«Об </a:t>
            </a:r>
            <a:r>
              <a:rPr lang="ru-RU" altLang="ru-RU" sz="1600" b="1" dirty="0" smtClean="0">
                <a:solidFill>
                  <a:srgbClr val="AD0000"/>
                </a:solidFill>
              </a:rPr>
              <a:t>отходах производства и потребления» </a:t>
            </a:r>
            <a:endParaRPr lang="ru-RU" altLang="ru-RU" sz="1600" b="1" dirty="0">
              <a:solidFill>
                <a:srgbClr val="AD0000"/>
              </a:solidFill>
            </a:endParaRPr>
          </a:p>
          <a:p>
            <a:pPr algn="ctr" eaLnBrk="1" hangingPunct="1"/>
            <a:endParaRPr lang="ru-RU" altLang="ru-RU" dirty="0"/>
          </a:p>
        </p:txBody>
      </p:sp>
      <p:sp>
        <p:nvSpPr>
          <p:cNvPr id="56324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962818" y="1158875"/>
            <a:ext cx="7056438" cy="4714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 dirty="0"/>
              <a:t>      </a:t>
            </a:r>
            <a:r>
              <a:rPr lang="ru-RU" altLang="ru-RU" sz="1300" b="1" dirty="0" smtClean="0"/>
              <a:t>Нормирование в области обращения с отходами</a:t>
            </a:r>
            <a:endParaRPr lang="ru-RU" altLang="ru-RU" sz="1300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539750" y="1700808"/>
            <a:ext cx="8424863" cy="348361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категория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НООЛР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разрабатываются юридическими лицами или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осуществляющими хозяйственную и (или) иную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утверждаются КЭР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категория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НООЛР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разрабатываются юридическими лицами или ИП, осуществляющими хозяйственную и (или) иную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отражаются в Декларации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категория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Росприроднадзора по ХМАО-Югре или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Природнадзор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Югры 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уведомительном порядке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образовании, использовании, обезвреживании, о размещении отходов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категория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разработка  НООЛР и представление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отчетности об образовании, использовании, обезвреживании, о размещении отходов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требуются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39750" y="5184427"/>
            <a:ext cx="5905500" cy="1384995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приказа "Об утверждении порядка разработки и утверждения нормативов образования отходов и лимитов на их размещение применительно к хозяйственной и (или) иной деятельности индивидуальных предпринимателей, юридических лиц (за исключением субъектов малого и среднего предпринимательства), в процессе которой образуются отходы на объектах, подлежащих федеральному государственному экологическому надзору, и признании утратившими силу некоторых нормативных правовых актов Минприроды России".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AutoShape 15"/>
          <p:cNvSpPr>
            <a:spLocks noChangeArrowheads="1"/>
          </p:cNvSpPr>
          <p:nvPr/>
        </p:nvSpPr>
        <p:spPr bwMode="auto">
          <a:xfrm>
            <a:off x="6548438" y="5876925"/>
            <a:ext cx="360362" cy="360363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938963" y="5664200"/>
            <a:ext cx="21605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 dirty="0">
                <a:solidFill>
                  <a:srgbClr val="000099"/>
                </a:solidFill>
              </a:rPr>
              <a:t>Проект акта подготовлен, планируется утверждение </a:t>
            </a:r>
            <a:r>
              <a:rPr lang="ru-RU" altLang="ru-RU" sz="1100" b="1" dirty="0" smtClean="0">
                <a:solidFill>
                  <a:srgbClr val="000099"/>
                </a:solidFill>
              </a:rPr>
              <a:t>в ближайшее время</a:t>
            </a:r>
            <a:endParaRPr lang="ru-RU" altLang="ru-RU" sz="11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242887" y="378704"/>
            <a:ext cx="84963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AD0000"/>
                </a:solidFill>
              </a:rPr>
              <a:t>Постановление Правительства № 183</a:t>
            </a:r>
            <a:endParaRPr lang="ru-RU" altLang="ru-RU" sz="1600" b="1" dirty="0">
              <a:solidFill>
                <a:srgbClr val="AD000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Положение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 нормативах выбросов вредных (загрязняющих) веществ в атмосферный воздух и вредных физических воздействий на него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Система ГАРАНТ: </a:t>
            </a:r>
            <a:r>
              <a:rPr lang="ru-RU" b="1" dirty="0">
                <a:solidFill>
                  <a:srgbClr val="002060"/>
                </a:solidFill>
                <a:hlinkClick r:id="rId3"/>
              </a:rPr>
              <a:t>http://base.garant.ru/2157544/#</a:t>
            </a:r>
            <a:r>
              <a:rPr lang="ru-RU" b="1" dirty="0">
                <a:hlinkClick r:id="rId3"/>
              </a:rPr>
              <a:t>ixzz5dVodEsry</a:t>
            </a:r>
            <a:endParaRPr lang="ru-RU" alt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82805" y="2180408"/>
            <a:ext cx="8424863" cy="348361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6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Предельно допустимые выбросы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конкретного стационарного источника выбросов вредных (загрязняющих) веществ в атмосферный воздух и юридического лица, индивидуального предпринимателя в целом или его отдельных производственных территорий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источников выбросов вредных (загрязняющих) веществ в атмосферный воздух указанных юридического лица, индивидуального предпринимателя или их отдельных производственных территорий,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фонового загрязнения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атмосферного воздуха и технических нормативов выбросов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устанавливаются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территориальными органами Федеральной службы по надзору в сфере природопользования (за исключением радиоактивных веществ) и Федеральной службы по экологическому, технологическому и атомному надзору (в отношении выбросов радиоактивных веществ)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наличии санитарно-эпидемиологического заключения о соответствии этих предельно допустимых выбросов санитарным правилам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предельно допустимых выбросов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санитарным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соблюдения гигиенических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нормативов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атмосферного воздух</a:t>
            </a:r>
          </a:p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orm\Desktop\роспотребнадзо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4" y="4755762"/>
            <a:ext cx="3117726" cy="21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58372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9038" y="1289050"/>
            <a:ext cx="7056437" cy="4714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23. Технологические нормативы и технические нормативы </a:t>
            </a:r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68313" y="2039938"/>
            <a:ext cx="8424862" cy="31956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Технологические нормативы: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разрабатываются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юридическими лицами 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ИП,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осуществляющими хозяйственную и (или) иную деятельность на объектах I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устанавливаются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 основе технологических показателей, не превышающих технологических показателей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НДТ,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комплексным экологическим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разрешением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Технологические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показатели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НДТ устанавливаются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нормативными документами в области охраны окружающей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среды не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позднее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месяцев после опубликования или актуализации информационно-технических справочников по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НДТ.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нормативы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устанавливаются 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отношении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двигателей передвижных источников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загрязнения окружающей среды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техническими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регламентами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, принимаемыми в соответствии с законодательством Российской Федерации о техническом регулировании.</a:t>
            </a:r>
          </a:p>
          <a:p>
            <a:pPr algn="just" eaLnBrk="1" hangingPunct="1">
              <a:defRPr/>
            </a:pPr>
            <a:endParaRPr lang="ru-RU" sz="12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eaLnBrk="1" hangingPunct="1">
              <a:defRPr/>
            </a:pPr>
            <a:r>
              <a:rPr lang="ru-RU" altLang="ru-RU" b="1" dirty="0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dirty="0"/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539750" y="5805488"/>
            <a:ext cx="5905500" cy="460375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990000"/>
                </a:solidFill>
              </a:rPr>
              <a:t>Минприроды России утверждает правила разработки технологических нормативов.</a:t>
            </a:r>
            <a:r>
              <a:rPr lang="ru-RU" altLang="ru-RU" sz="1200"/>
              <a:t> </a:t>
            </a:r>
            <a:endParaRPr lang="ru-RU" altLang="ru-RU" sz="1200" b="1">
              <a:solidFill>
                <a:srgbClr val="990000"/>
              </a:solidFill>
            </a:endParaRPr>
          </a:p>
        </p:txBody>
      </p:sp>
      <p:sp>
        <p:nvSpPr>
          <p:cNvPr id="58375" name="AutoShape 15"/>
          <p:cNvSpPr>
            <a:spLocks noChangeArrowheads="1"/>
          </p:cNvSpPr>
          <p:nvPr/>
        </p:nvSpPr>
        <p:spPr bwMode="auto">
          <a:xfrm>
            <a:off x="6551613" y="5876925"/>
            <a:ext cx="360362" cy="360363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985000" y="5692775"/>
            <a:ext cx="21605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 акта подготовлен, планируется утверждение до 31.12.2018</a:t>
            </a:r>
          </a:p>
        </p:txBody>
      </p:sp>
    </p:spTree>
    <p:extLst>
      <p:ext uri="{BB962C8B-B14F-4D97-AF65-F5344CB8AC3E}">
        <p14:creationId xmlns:p14="http://schemas.microsoft.com/office/powerpoint/2010/main" val="1115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60420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624" y="1052736"/>
            <a:ext cx="7056437" cy="4714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23.1. Временно разрешенные выбросы, временно разрешенные сбросы </a:t>
            </a:r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68313" y="1700808"/>
            <a:ext cx="8352159" cy="41044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Временно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разрешенные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выбросы:</a:t>
            </a:r>
          </a:p>
          <a:p>
            <a:pPr algn="just" eaLnBrk="1" hangingPunct="1">
              <a:defRPr/>
            </a:pPr>
            <a:endParaRPr lang="ru-RU" sz="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устанавливаются при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невозможности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соблюдения НДВ, технологических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нормативов действующим стационарным источником и (или) совокупностью стационарных источников, расположенных на объекте, оказывающем негативное воздействие 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окружающую среду,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разрешением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временные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выбросы или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комплексным экологическим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разрешением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только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при наличии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плана мероприятий по охране окружающей среды или программы повышения экологической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эффективности (</a:t>
            </a:r>
            <a:r>
              <a:rPr lang="ru-RU" sz="1200" dirty="0" smtClean="0">
                <a:solidFill>
                  <a:srgbClr val="FF0000"/>
                </a:solidFill>
              </a:rPr>
              <a:t>возращен  без регистрации </a:t>
            </a:r>
            <a:r>
              <a:rPr lang="ru-RU" sz="1200" dirty="0" smtClean="0">
                <a:solidFill>
                  <a:srgbClr val="FF0000"/>
                </a:solidFill>
              </a:rPr>
              <a:t>Письмом </a:t>
            </a:r>
            <a:r>
              <a:rPr lang="ru-RU" sz="1200" dirty="0">
                <a:solidFill>
                  <a:srgbClr val="FF0000"/>
                </a:solidFill>
              </a:rPr>
              <a:t>Минюста РФ от 17.01.2019 N 01/4521-ЮЛ</a:t>
            </a:r>
            <a:r>
              <a:rPr lang="ru-RU" sz="1200" dirty="0"/>
              <a:t>. 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период выполнения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плана мероприятий по охране окружающей среды или реализации программы повышения экологической эффективности в соответствии с графиком достижения установленных нормативов допустимых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выбросов,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технологических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нормативов;</a:t>
            </a:r>
          </a:p>
          <a:p>
            <a:pPr algn="just">
              <a:defRPr/>
            </a:pPr>
            <a:endParaRPr lang="ru-RU" sz="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основе фактических показателей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объема или массы выбросов загрязняющих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веществ;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период осуществления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мероприятий по снижению выбросов загрязняющих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 устанавливаются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в соответствии с планируемыми показателями уменьшения объема или массы выбросов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загрязняющих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предусмотренными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планом мероприятий по охране окружающей среды или программой повышения экологической эффективности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ru-RU" sz="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Временно разрешенные выбросы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временно разрешенные сбросы устанавливаются разрешением на временные выбросы, разрешением на временные сбросы, выдаваемыми в порядке, установленном Правительством Российской Федерации, или комплексным экологическим разрешением, выдаваемым в соответствии со статьей 31.1 ФЗ № 7.</a:t>
            </a:r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endParaRPr lang="ru-RU" sz="1200" dirty="0"/>
          </a:p>
          <a:p>
            <a:pPr algn="just"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39552" y="6237312"/>
            <a:ext cx="5905500" cy="461962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rgbClr val="990000"/>
                </a:solidFill>
              </a:rPr>
              <a:t>Правительство РФ устанавливает порядок выдачи разрешения на временные выбросы.</a:t>
            </a:r>
            <a:r>
              <a:rPr lang="ru-RU" altLang="ru-RU" sz="1200" dirty="0"/>
              <a:t> </a:t>
            </a:r>
            <a:endParaRPr lang="ru-RU" altLang="ru-RU" sz="1200" b="1" dirty="0">
              <a:solidFill>
                <a:srgbClr val="990000"/>
              </a:solidFill>
            </a:endParaRPr>
          </a:p>
        </p:txBody>
      </p:sp>
      <p:sp>
        <p:nvSpPr>
          <p:cNvPr id="60423" name="AutoShape 15"/>
          <p:cNvSpPr>
            <a:spLocks noChangeArrowheads="1"/>
          </p:cNvSpPr>
          <p:nvPr/>
        </p:nvSpPr>
        <p:spPr bwMode="auto">
          <a:xfrm>
            <a:off x="6516216" y="6237312"/>
            <a:ext cx="360362" cy="360363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983413" y="6093296"/>
            <a:ext cx="2160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 dirty="0">
                <a:solidFill>
                  <a:srgbClr val="000099"/>
                </a:solidFill>
              </a:rPr>
              <a:t>Проект акта подготовлен, планируется утверждение до 31.12.2018</a:t>
            </a:r>
          </a:p>
        </p:txBody>
      </p:sp>
      <p:sp>
        <p:nvSpPr>
          <p:cNvPr id="60425" name="Прямоугольник 1"/>
          <p:cNvSpPr>
            <a:spLocks noChangeArrowheads="1"/>
          </p:cNvSpPr>
          <p:nvPr/>
        </p:nvSpPr>
        <p:spPr bwMode="auto">
          <a:xfrm>
            <a:off x="467544" y="5805264"/>
            <a:ext cx="355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68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624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28.1. Наилучшие доступные технологии 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73238"/>
            <a:ext cx="8424862" cy="388778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Применение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НДТ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направлено 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комплексное предотвращение и (или) минимизацию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негативного воздействия на окружающую среду.</a:t>
            </a:r>
          </a:p>
          <a:p>
            <a:pPr algn="just" eaLnBrk="1" hangingPunct="1">
              <a:defRPr/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областям применения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НДТ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могут быть отнесены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хозяйственная и (или) иная деятельность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, которая оказывает значительное негативное воздействие на окружающую среду, 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технологические процессы, оборудование, технические способы и методы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, применяемые при осуществлении хозяйственной и (или) иной деятельности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Сочетанием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критериев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достижения целей охраны окружающей среды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для определения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НДТ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являются:</a:t>
            </a:r>
          </a:p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наименьший уровень негативного воздействия на окружающую среду в расчете на единицу времени или объем производимой продукции (товара), выполняемой работы, оказываемой услуги либо другие предусмотренные международными договорами Российской Федерации показатели;</a:t>
            </a:r>
          </a:p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экономическая эффективность ее внедрения и эксплуатации;</a:t>
            </a:r>
          </a:p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ресурсо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- и энергосберегающих методов;</a:t>
            </a:r>
          </a:p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период ее внедрения;</a:t>
            </a:r>
          </a:p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промышленное внедрение этой технологии на двух и более объектах, оказывающих негативное воздействие на окружающую среду.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Пересмотр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технологий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, определенных в качестве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НДТ,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осуществляется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не реже чем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раз 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лет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200" dirty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altLang="ru-RU" sz="1300" b="1" dirty="0" smtClean="0">
                <a:solidFill>
                  <a:schemeClr val="accent2"/>
                </a:solidFill>
              </a:rPr>
              <a:t>      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5905500" cy="830263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990000"/>
                </a:solidFill>
              </a:rPr>
              <a:t>Правительством РФ устанавливает области применения НДТ, порядок определения технологии в качестве НДТ, а также разработки, актуализации и опубликования информационно-технических справочников по НДТ.</a:t>
            </a:r>
          </a:p>
        </p:txBody>
      </p:sp>
      <p:sp>
        <p:nvSpPr>
          <p:cNvPr id="62471" name="AutoShape 15"/>
          <p:cNvSpPr>
            <a:spLocks noChangeArrowheads="1"/>
          </p:cNvSpPr>
          <p:nvPr/>
        </p:nvSpPr>
        <p:spPr bwMode="auto">
          <a:xfrm>
            <a:off x="6548438" y="6021388"/>
            <a:ext cx="360362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908800" y="5810250"/>
            <a:ext cx="21605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Распоряжение ПРФ             от 24.12.2014 №2674-р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Постановление ПРФ           от 23.12.2014 № 1458</a:t>
            </a:r>
          </a:p>
        </p:txBody>
      </p:sp>
    </p:spTree>
    <p:extLst>
      <p:ext uri="{BB962C8B-B14F-4D97-AF65-F5344CB8AC3E}">
        <p14:creationId xmlns:p14="http://schemas.microsoft.com/office/powerpoint/2010/main" val="1129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000"/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>
              <a:solidFill>
                <a:srgbClr val="AD0000"/>
              </a:solidFill>
            </a:endParaRPr>
          </a:p>
          <a:p>
            <a:pPr algn="ctr"/>
            <a:r>
              <a:rPr lang="ru-RU" altLang="ru-RU" sz="1600" b="1">
                <a:solidFill>
                  <a:srgbClr val="AD0000"/>
                </a:solidFill>
              </a:rPr>
              <a:t>Федеральный закон от 21.07.2014 № 219-ФЗ</a:t>
            </a:r>
          </a:p>
        </p:txBody>
      </p:sp>
      <p:sp>
        <p:nvSpPr>
          <p:cNvPr id="76804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908050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Статья 11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4066" y="2060575"/>
            <a:ext cx="8424862" cy="34559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 период с 1 января 2019 года по 31 декабря 2022 года включительно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 и ИП, осуществляющие хозяйственную и (или) иную деятельность на объектах I категории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– включены в перечень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(приказ Минприроды России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от 1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8.04.2018 № 154),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обязаны обратиться с заявкой на получение комплексного экологического разрешения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 уполномоченный орган исполнительной власти. </a:t>
            </a:r>
          </a:p>
          <a:p>
            <a:pPr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До 1 января 2025 года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 и ИП, осуществляющие хозяйственную и (или) иную деятельность на объектах, относящихся к области применения НДТ и не включенные 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перечень,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обязаны получить  комплексное экологическое разрешение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Впредь до приведения законодательных и иных нормативных правовых актов Российской Федерации в соответствие с положениями  Федерального закона  «Об охране окружающей среды» (в редакции ФЗ-219) указанные акты применятся постольку, поскольку они не противоречат положениями Федерального закона  «Об охране окружающей среды» (в редакции ФЗ-219) .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3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000"/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>
              <a:solidFill>
                <a:srgbClr val="AD0000"/>
              </a:solidFill>
            </a:endParaRPr>
          </a:p>
          <a:p>
            <a:pPr algn="ctr"/>
            <a:r>
              <a:rPr lang="ru-RU" altLang="ru-RU" sz="1600" b="1">
                <a:solidFill>
                  <a:srgbClr val="AD0000"/>
                </a:solidFill>
              </a:rPr>
              <a:t>Федеральный закон от 21.07.2014 № 219-ФЗ</a:t>
            </a:r>
          </a:p>
        </p:txBody>
      </p:sp>
      <p:sp>
        <p:nvSpPr>
          <p:cNvPr id="74756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908050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Статья 11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628775"/>
            <a:ext cx="8424862" cy="46085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Разрешения на выброс загрязняющих веществ в атмосферный воздух, лимиты на выбросы загрязняющих веществ, разрешения на сброс загрязняющих веществ в окружающую среду, лимиты на сбросы загрязняющих веществ, лимиты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на размещение отходов производства и потребления, полученные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юридическими лицами и индивидуальными предпринимателями, осуществляющими хозяйственную и (или) иную деятельность на объектах, оказывающих негативное воздействие на окружающую среду и относящихся к областям применения наилучших доступных технологий,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до 1 января 2019 года, действуют до дня получения комплексного экологического разрешения. </a:t>
            </a:r>
          </a:p>
          <a:p>
            <a:pPr algn="just">
              <a:defRPr/>
            </a:pP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Со дня вступления в силу 219-ФЗ до дня получения комплексного экологического разрешения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при установлении временно разрешенных выбросов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для действующих объектов, оказывающих негативное воздействие на окружающую среду 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относящихся к областям применения наилучших доступных технологий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достижение нормативов допустимых выбросов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 результате реализации мероприятий, включенных в планы мероприятий по охране окружающей среды, </a:t>
            </a: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</a:rPr>
              <a:t>не требуется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Если разрешения на строительство объектов, оказывающих негативное воздействие на окружающую среду и отнесенных к областям применения наилучших доступных технологий, </a:t>
            </a: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</a:rPr>
              <a:t>выданы до 1 января 2019 года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требования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о запрете ввода в эксплуатацию зданий, строений, сооружений и иных объектов, не оснащенных техническими средствами и технологиями обезвреживания выбросов загрязняющих веществ, обеспечивающими выполнение установленных требований в области охраны окружающей среды, а также ввода в эксплуатацию объектов, не оснащенных средствами контроля за загрязнением окружающей среды, без завершения предусмотренных проектами работ по охране окружающей среды, восстановлению природной среды, рекультивации земель в соответствии с законодательством Российской Федерации </a:t>
            </a: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</a:rPr>
              <a:t>не применяются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defRPr/>
            </a:pPr>
            <a:endParaRPr lang="ru-RU" sz="1200" b="1" dirty="0" smtClean="0"/>
          </a:p>
          <a:p>
            <a:pPr algn="just">
              <a:defRPr/>
            </a:pPr>
            <a:endParaRPr lang="ru-RU" altLang="ru-RU" sz="1200" b="1" dirty="0" smtClean="0"/>
          </a:p>
          <a:p>
            <a:pPr algn="just">
              <a:defRPr/>
            </a:pPr>
            <a:endParaRPr lang="ru-RU" altLang="ru-RU" b="1" dirty="0" smtClean="0"/>
          </a:p>
          <a:p>
            <a:pPr algn="just">
              <a:defRPr/>
            </a:pPr>
            <a:endParaRPr lang="ru-RU" altLang="ru-RU" b="1" dirty="0" smtClean="0"/>
          </a:p>
          <a:p>
            <a:pPr algn="r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64516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31.1. Комплексное экологическое разрешение 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73238"/>
            <a:ext cx="8424862" cy="388778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 и ИП, осуществляющие хозяйственную и (или) иную деятельность </a:t>
            </a:r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объектах I категории, обязаны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получить комплексное экологическое разрешение, 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объектах II категории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при наличии соответствующих отраслевых информационно-технических справочников по НДТ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вправе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получить комплексное экологическое разрешение.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Комплексное экологическое разрешение выдается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отдельный объект,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оказывающий негативное воздействие на окружающую среду,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</a:rPr>
              <a:t>в том числе на линейный объект,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основании заявки.</a:t>
            </a:r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Подача заявки - не позднее чем за 2 месяца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до ввода в эксплуатацию построенного, реконструированного объекта, оказывающего негативное воздействие на окружающую среду,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или за 4 месяца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до истечения срока действия комплексного экологического разрешения.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Комплексное экологическое разрешение выдается сроком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семь лет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 продлевается на тот же срок при совокупности условий.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 и ИП обязаны выполнять условия, предусмотренные комплексным экологическим разрешением, и несут ответственность за их несоблюдение или осуществление деятельности без комплексного экологического разрешения в соответствии с законодательством Российской Федерации </a:t>
            </a:r>
            <a:r>
              <a:rPr lang="ru-RU" sz="1100" i="1" dirty="0" smtClean="0">
                <a:solidFill>
                  <a:schemeClr val="accent6">
                    <a:lumMod val="50000"/>
                  </a:schemeClr>
                </a:solidFill>
              </a:rPr>
              <a:t>(статья 8.47 </a:t>
            </a:r>
            <a:r>
              <a:rPr lang="ru-RU" sz="1100" i="1" dirty="0" err="1" smtClean="0">
                <a:solidFill>
                  <a:schemeClr val="accent6">
                    <a:lumMod val="50000"/>
                  </a:schemeClr>
                </a:solidFill>
              </a:rPr>
              <a:t>КоАП</a:t>
            </a:r>
            <a:r>
              <a:rPr lang="ru-RU" sz="1100" i="1" dirty="0" smtClean="0">
                <a:solidFill>
                  <a:schemeClr val="accent6">
                    <a:lumMod val="50000"/>
                  </a:schemeClr>
                </a:solidFill>
              </a:rPr>
              <a:t> РФ предусматривает административный штраф на должностных лиц в размере от 4 тысяч до 10 тысяч рублей; на юридических лиц - от 50 тысяч до 100 тысяч рублей).</a:t>
            </a:r>
            <a:endParaRPr lang="ru-RU" altLang="ru-RU" sz="1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13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5905500" cy="646113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990000"/>
                </a:solidFill>
              </a:rPr>
              <a:t>Правительством РФ устанавливается порядок выдачи комплексных экологических разрешений, их переоформления, пересмотра, внесения в них изменений, а также отзыва.</a:t>
            </a:r>
          </a:p>
        </p:txBody>
      </p:sp>
      <p:sp>
        <p:nvSpPr>
          <p:cNvPr id="64519" name="AutoShape 15"/>
          <p:cNvSpPr>
            <a:spLocks noChangeArrowheads="1"/>
          </p:cNvSpPr>
          <p:nvPr/>
        </p:nvSpPr>
        <p:spPr bwMode="auto">
          <a:xfrm>
            <a:off x="6548438" y="6021388"/>
            <a:ext cx="360362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908800" y="5857875"/>
            <a:ext cx="21605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 акта подготовлен, планируется утверждение до 31.12.2018</a:t>
            </a:r>
          </a:p>
        </p:txBody>
      </p:sp>
    </p:spTree>
    <p:extLst>
      <p:ext uri="{BB962C8B-B14F-4D97-AF65-F5344CB8AC3E}">
        <p14:creationId xmlns:p14="http://schemas.microsoft.com/office/powerpoint/2010/main" val="12170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66564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31.1. Комплексное экологическое разрешение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84431" y="1773237"/>
            <a:ext cx="8497887" cy="395922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ru-RU" altLang="ru-RU" sz="1300" b="1" dirty="0" smtClean="0"/>
              <a:t> </a:t>
            </a: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Заявка на получение комплексного экологического разрешения должна содержать:</a:t>
            </a:r>
          </a:p>
          <a:p>
            <a:pPr algn="just" eaLnBrk="1" hangingPunct="1">
              <a:defRPr/>
            </a:pP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наименование, организационно-правовая форма и адрес (место нахождения) юридического лица  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(для ИП – Ф.И.О., место жительства);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код объекта, оказывающего негативное воздействие на окружающую среду;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вид основной деятельности, виды и объем производимой продукции (товара);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информация об использовании сырья, воды, электрической и тепловой энергии;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сведения об авариях и инцидентах, повлекших за собой негативное воздействие на окружающую среду и произошедших за предыдущие семь лет;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информация о реализации программы повышения экологической эффективности (при ее наличии);</a:t>
            </a:r>
          </a:p>
          <a:p>
            <a:pPr algn="just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информация о наличии положительного заключения ГЭЭ в случае необходимости проведения такой экспертизы в соответствии с законодательством об экологической экспертизе;</a:t>
            </a:r>
          </a:p>
          <a:p>
            <a:pPr>
              <a:buFontTx/>
              <a:buChar char="-"/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иная информация, которую заявитель считает необходимым представит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 заявке прилагаются: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расчеты технологических нормативов;</a:t>
            </a:r>
          </a:p>
          <a:p>
            <a:pPr algn="just"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расчеты нормативов допустимых выбросов, сбросов радиоактивных, высокотоксичных веществ, веществ, обладающих канцерогенными, мутагенными свойствами (веществ I, II класса опасности), при наличии таких веществ в выбросах, сбросах;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обоснование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нормативов образования отходов и лимитов на </a:t>
            </a:r>
            <a:r>
              <a:rPr lang="ru-RU" sz="1200">
                <a:solidFill>
                  <a:schemeClr val="accent6">
                    <a:lumMod val="50000"/>
                  </a:schemeClr>
                </a:solidFill>
              </a:rPr>
              <a:t>их </a:t>
            </a:r>
            <a:r>
              <a:rPr lang="ru-RU" sz="1200" smtClean="0">
                <a:solidFill>
                  <a:schemeClr val="accent6">
                    <a:lumMod val="50000"/>
                  </a:schemeClr>
                </a:solidFill>
              </a:rPr>
              <a:t>размещение;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проект программы производственного экологического контроля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b="1" dirty="0" smtClean="0"/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/>
                </a:solidFill>
              </a:rPr>
              <a:t>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5905500" cy="646113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rgbClr val="990000"/>
                </a:solidFill>
              </a:rPr>
              <a:t>Минприроды России устанавливается форма заявки на получение комплексного экологического разрешения и форма комплексного экологического разрешения.</a:t>
            </a:r>
          </a:p>
        </p:txBody>
      </p:sp>
      <p:sp>
        <p:nvSpPr>
          <p:cNvPr id="66567" name="AutoShape 15"/>
          <p:cNvSpPr>
            <a:spLocks noChangeArrowheads="1"/>
          </p:cNvSpPr>
          <p:nvPr/>
        </p:nvSpPr>
        <p:spPr bwMode="auto">
          <a:xfrm>
            <a:off x="6659563" y="6021388"/>
            <a:ext cx="360362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164387" y="5767928"/>
            <a:ext cx="172878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 dirty="0">
                <a:solidFill>
                  <a:srgbClr val="002060"/>
                </a:solidFill>
              </a:rPr>
              <a:t>Приказ от 11.10.2018 №510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зарегистрирован </a:t>
            </a:r>
            <a:r>
              <a:rPr lang="ru-RU" altLang="ru-RU" sz="1100" b="1" dirty="0">
                <a:solidFill>
                  <a:srgbClr val="002060"/>
                </a:solidFill>
              </a:rPr>
              <a:t>в Минюсте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России 10.12.2018</a:t>
            </a:r>
            <a:endParaRPr lang="ru-RU" altLang="ru-RU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68612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31.1. Комплексное экологическое разрешение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73238"/>
            <a:ext cx="8497887" cy="4921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ru-RU" altLang="ru-RU" sz="1300" b="1" dirty="0" smtClean="0"/>
              <a:t> </a:t>
            </a: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Комплексное экологическое разрешение:</a:t>
            </a:r>
          </a:p>
          <a:p>
            <a:pPr>
              <a:defRPr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Содержит</a:t>
            </a:r>
            <a:r>
              <a:rPr lang="ru-RU" altLang="ru-RU" sz="1200" b="1" dirty="0" smtClean="0"/>
              <a:t>:</a:t>
            </a:r>
          </a:p>
          <a:p>
            <a:pPr>
              <a:defRPr/>
            </a:pPr>
            <a:r>
              <a:rPr lang="ru-RU" sz="1200" dirty="0" smtClean="0"/>
              <a:t>-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технологические нормативы;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нормативы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допустимых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выбросов, сбросов высокотоксичных веществ,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веществ, обладающих канцерогенными, мутагенными свойствами (веществ I, II класса опасности), при наличии таких веществ 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выбросах, сбросах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загрязняющих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ормативы допустимых физических воздействий;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нормативы образования отходов и лимиты на их размещение;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требования к обращению с отходами производства и потребления;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согласованную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программу производственного экологического контроля;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срок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действия комплексного экологического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разрешения;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дополнительно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может содержать временно разрешенные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выбросы (для объектов НВОС,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где реализуются программы повышения экологической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эффективности).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Программа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повышения экологической эффективности является неотъемлемой частью комплексного экологического разрешения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Подлежит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пересмотру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частично или полностью в случаях изменения технологических процессов основных производств, замены оборудования, сырья, повлекших за собой изменение установленных объема или массы выбросов загрязняющих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веществ.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Подлежит переоформлению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 случаях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замены юридического лица или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ИП,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реорганизации юридического лица в форме преобразования, изменения его наименования, адреса (места нахождения), а также в случаях изменения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Ф.И.О.,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места жительства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ИП.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одлежит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отзыву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случае нарушения в течение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месяцев и более установленных комплексным экологическим разрешением обязательных требований при осуществлении деятельности без его пересмотра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случае снятия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объекта НВОС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 государственного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учета.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b="1" dirty="0" smtClean="0"/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/>
                </a:solidFill>
              </a:rPr>
              <a:t>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 dirty="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обсуждения </a:t>
            </a:r>
            <a:endParaRPr lang="ru-RU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правоприменительной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 Управления Росприроднадзора по ХМАО-Югре 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4" y="4509120"/>
            <a:ext cx="3170266" cy="2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6" y="1124744"/>
            <a:ext cx="7104349" cy="399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76" y="2819384"/>
            <a:ext cx="6731224" cy="378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2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 dirty="0"/>
              <a:t> </a:t>
            </a:r>
          </a:p>
        </p:txBody>
      </p:sp>
      <p:sp>
        <p:nvSpPr>
          <p:cNvPr id="68612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31.1. Комплексное экологическое разрешение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73238"/>
            <a:ext cx="8497887" cy="4921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u="sng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u="sng" dirty="0" smtClean="0">
                <a:solidFill>
                  <a:srgbClr val="002060"/>
                </a:solidFill>
              </a:rPr>
              <a:t>Отчетность по объектам </a:t>
            </a:r>
            <a:r>
              <a:rPr lang="en-US" sz="2000" b="1" u="sng" dirty="0" smtClean="0">
                <a:solidFill>
                  <a:srgbClr val="002060"/>
                </a:solidFill>
              </a:rPr>
              <a:t>I </a:t>
            </a:r>
            <a:r>
              <a:rPr lang="ru-RU" sz="2000" b="1" u="sng" dirty="0" smtClean="0">
                <a:solidFill>
                  <a:srgbClr val="002060"/>
                </a:solidFill>
              </a:rPr>
              <a:t>категории</a:t>
            </a:r>
          </a:p>
          <a:p>
            <a:pPr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1.Отчет о результатах ПЭК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2.Отчет </a:t>
            </a:r>
            <a:r>
              <a:rPr lang="ru-RU" sz="2000" dirty="0">
                <a:solidFill>
                  <a:srgbClr val="002060"/>
                </a:solidFill>
              </a:rPr>
              <a:t>2-ТП (воздух)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3.Отчет </a:t>
            </a:r>
            <a:r>
              <a:rPr lang="ru-RU" sz="2000" dirty="0">
                <a:solidFill>
                  <a:srgbClr val="002060"/>
                </a:solidFill>
              </a:rPr>
              <a:t>2-ТП (отходы)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4.Отчет </a:t>
            </a:r>
            <a:r>
              <a:rPr lang="ru-RU" sz="2000" dirty="0">
                <a:solidFill>
                  <a:srgbClr val="002060"/>
                </a:solidFill>
              </a:rPr>
              <a:t>2-ТП (рекультивация) (при наличии)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5</a:t>
            </a:r>
            <a:r>
              <a:rPr lang="ru-RU" sz="2000" dirty="0">
                <a:solidFill>
                  <a:srgbClr val="002060"/>
                </a:solidFill>
              </a:rPr>
              <a:t>. Декларация о плате за НВОС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6</a:t>
            </a:r>
            <a:r>
              <a:rPr lang="ru-RU" sz="2000" dirty="0">
                <a:solidFill>
                  <a:srgbClr val="002060"/>
                </a:solidFill>
              </a:rPr>
              <a:t>. Информация о реализации </a:t>
            </a:r>
            <a:r>
              <a:rPr lang="ru-RU" sz="2000" dirty="0" smtClean="0">
                <a:solidFill>
                  <a:srgbClr val="002060"/>
                </a:solidFill>
              </a:rPr>
              <a:t>программы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повышения </a:t>
            </a:r>
            <a:r>
              <a:rPr lang="ru-RU" sz="2000" dirty="0">
                <a:solidFill>
                  <a:srgbClr val="002060"/>
                </a:solidFill>
              </a:rPr>
              <a:t>экологической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эффективности </a:t>
            </a:r>
            <a:r>
              <a:rPr lang="ru-RU" sz="2000" dirty="0">
                <a:solidFill>
                  <a:srgbClr val="002060"/>
                </a:solidFill>
              </a:rPr>
              <a:t>(при наличии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b="1" dirty="0" smtClean="0"/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/>
                </a:solidFill>
              </a:rPr>
              <a:t>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Norm\Desktop\КАРТИНКИ\отчет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00894"/>
            <a:ext cx="3313063" cy="23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468313" y="115888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70660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981075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31.2. Декларация о воздействии на окружающую среду 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58775" y="1676063"/>
            <a:ext cx="8713788" cy="43926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dirty="0" smtClean="0"/>
          </a:p>
          <a:p>
            <a:pPr algn="just" eaLnBrk="1" hangingPunct="1">
              <a:defRPr/>
            </a:pPr>
            <a:endParaRPr lang="ru-RU" altLang="ru-RU" sz="1200" dirty="0" smtClean="0"/>
          </a:p>
          <a:p>
            <a:pPr algn="just" eaLnBrk="1" hangingPunct="1">
              <a:defRPr/>
            </a:pPr>
            <a:endParaRPr lang="ru-RU" altLang="ru-RU" sz="1200" dirty="0" smtClean="0"/>
          </a:p>
          <a:p>
            <a:pPr algn="just" eaLnBrk="1" hangingPunct="1">
              <a:defRPr/>
            </a:pPr>
            <a:endParaRPr lang="ru-RU" altLang="ru-RU" sz="1200" dirty="0" smtClean="0"/>
          </a:p>
          <a:p>
            <a:pPr algn="just" eaLnBrk="1" hangingPunct="1">
              <a:defRPr/>
            </a:pPr>
            <a:endParaRPr lang="ru-RU" altLang="ru-RU" sz="1200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Юридические лица и ИП, осуществляющие хозяйственную и (или) иную деятельность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объектах II категории,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представляют </a:t>
            </a:r>
            <a:r>
              <a:rPr lang="ru-RU" sz="1200" dirty="0" smtClean="0">
                <a:solidFill>
                  <a:srgbClr val="FF0000"/>
                </a:solidFill>
              </a:rPr>
              <a:t>один раз в 7 лет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декларацию о воздействии на окружающую среду в письменной форме или в форме электронного документа, подписанного усиленной квалифицированной электронной подписью.</a:t>
            </a:r>
          </a:p>
          <a:p>
            <a:pPr algn="just" eaLnBrk="1" hangingPunct="1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К Декларации прилагается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 Расчет </a:t>
            </a:r>
            <a:r>
              <a:rPr lang="ru-RU" sz="1200" dirty="0">
                <a:solidFill>
                  <a:srgbClr val="002060"/>
                </a:solidFill>
              </a:rPr>
              <a:t>нормативов допустимых </a:t>
            </a:r>
            <a:r>
              <a:rPr lang="ru-RU" sz="1200" dirty="0" smtClean="0">
                <a:solidFill>
                  <a:srgbClr val="002060"/>
                </a:solidFill>
              </a:rPr>
              <a:t>выбросов (</a:t>
            </a:r>
            <a:r>
              <a:rPr lang="ru-RU" sz="1200" b="1" dirty="0" smtClean="0">
                <a:solidFill>
                  <a:srgbClr val="FF0000"/>
                </a:solidFill>
              </a:rPr>
              <a:t>по форме приказа Минприроды № 650 от 25.07.2011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Char char="-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 Расчет нормативов допустимых  сбросов (</a:t>
            </a:r>
            <a:r>
              <a:rPr lang="ru-RU" sz="1200" b="1" dirty="0" smtClean="0">
                <a:solidFill>
                  <a:srgbClr val="FF0000"/>
                </a:solidFill>
              </a:rPr>
              <a:t>по форме приказа Минприроды № 333 от 17.12.2007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Char char="-"/>
              <a:defRPr/>
            </a:pPr>
            <a:r>
              <a:rPr lang="ru-RU" sz="1200" dirty="0">
                <a:solidFill>
                  <a:srgbClr val="002060"/>
                </a:solidFill>
              </a:rPr>
              <a:t> Н</a:t>
            </a:r>
            <a:r>
              <a:rPr lang="ru-RU" sz="1200" dirty="0" smtClean="0">
                <a:solidFill>
                  <a:srgbClr val="002060"/>
                </a:solidFill>
              </a:rPr>
              <a:t>ормативы образования отходов и лимитов на их размещение (</a:t>
            </a:r>
            <a:r>
              <a:rPr lang="ru-RU" sz="1200" b="1" dirty="0" smtClean="0">
                <a:solidFill>
                  <a:srgbClr val="FF0000"/>
                </a:solidFill>
              </a:rPr>
              <a:t>представление материалов не предусмотрено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Char char="-"/>
              <a:defRPr/>
            </a:pP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План мероприятий по охране окружающей среды (при необходимости получения временно разрешенных выбросов и сбросов)</a:t>
            </a:r>
          </a:p>
          <a:p>
            <a:pPr algn="just">
              <a:buFontTx/>
              <a:buChar char="-"/>
              <a:defRPr/>
            </a:pP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иное (при необходимости)</a:t>
            </a:r>
          </a:p>
          <a:p>
            <a:pPr algn="just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Для объектов I, III и IV категорий представление декларации о воздействии на окружающую среду не требуется.</a:t>
            </a:r>
          </a:p>
          <a:p>
            <a:pPr algn="just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!!!!!!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Проверка изложенных в декларации сведений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будет проводиться в рамках государственного экологического надзора в порядке, определенном статьей 65 Закона № 7-ФЗ. (письмо Минприроды России от 30.11.2018 № 12-50/09935-ОГ)</a:t>
            </a:r>
          </a:p>
          <a:p>
            <a:pPr algn="just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ПОРЯДОК ПРОВЕРКИ НЕ УСТАНОВЛОВЛЕН !!!!!</a:t>
            </a:r>
          </a:p>
          <a:p>
            <a:pPr algn="just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Срок представления – до даты окончания разрешительного документа !!!!</a:t>
            </a:r>
          </a:p>
          <a:p>
            <a:pPr algn="just"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sz="1300" b="1" dirty="0" smtClean="0">
              <a:solidFill>
                <a:schemeClr val="accent2"/>
              </a:solidFill>
            </a:endParaRP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539750" y="6165850"/>
            <a:ext cx="5905500" cy="460375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rgbClr val="990000"/>
                </a:solidFill>
              </a:rPr>
              <a:t>Минприроды России устанавливается форма декларации о воздействии на окружающую среду и порядок ее заполнения.</a:t>
            </a:r>
          </a:p>
        </p:txBody>
      </p:sp>
      <p:sp>
        <p:nvSpPr>
          <p:cNvPr id="70663" name="AutoShape 15"/>
          <p:cNvSpPr>
            <a:spLocks noChangeArrowheads="1"/>
          </p:cNvSpPr>
          <p:nvPr/>
        </p:nvSpPr>
        <p:spPr bwMode="auto">
          <a:xfrm>
            <a:off x="6588125" y="6237288"/>
            <a:ext cx="360363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019925" y="6092825"/>
            <a:ext cx="19446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 dirty="0">
                <a:solidFill>
                  <a:srgbClr val="002060"/>
                </a:solidFill>
              </a:rPr>
              <a:t>Приказ от 11.10.2018 №509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зарегистрирован </a:t>
            </a:r>
            <a:r>
              <a:rPr lang="ru-RU" altLang="ru-RU" sz="1100" b="1" dirty="0">
                <a:solidFill>
                  <a:srgbClr val="002060"/>
                </a:solidFill>
              </a:rPr>
              <a:t>в Минюсте России</a:t>
            </a:r>
            <a:endParaRPr lang="ru-RU" altLang="ru-RU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 dirty="0"/>
              <a:t> </a:t>
            </a:r>
          </a:p>
        </p:txBody>
      </p:sp>
      <p:sp>
        <p:nvSpPr>
          <p:cNvPr id="68612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25538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31.1. Комплексное экологическое разрешение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73238"/>
            <a:ext cx="8497887" cy="4921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u="sng" dirty="0" smtClean="0">
                <a:solidFill>
                  <a:srgbClr val="002060"/>
                </a:solidFill>
              </a:rPr>
              <a:t>Отчетность по объектам</a:t>
            </a:r>
            <a:r>
              <a:rPr lang="en-US" sz="2000" b="1" u="sng" dirty="0" smtClean="0">
                <a:solidFill>
                  <a:srgbClr val="002060"/>
                </a:solidFill>
              </a:rPr>
              <a:t> II </a:t>
            </a:r>
            <a:r>
              <a:rPr lang="ru-RU" sz="2000" b="1" u="sng" dirty="0" smtClean="0">
                <a:solidFill>
                  <a:srgbClr val="002060"/>
                </a:solidFill>
              </a:rPr>
              <a:t>категории</a:t>
            </a:r>
          </a:p>
          <a:p>
            <a:pPr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1.Отчет о результатах ПЭК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2.Отчет </a:t>
            </a:r>
            <a:r>
              <a:rPr lang="ru-RU" sz="2000" dirty="0">
                <a:solidFill>
                  <a:srgbClr val="002060"/>
                </a:solidFill>
              </a:rPr>
              <a:t>2-ТП (воздух)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3.Отчет </a:t>
            </a:r>
            <a:r>
              <a:rPr lang="ru-RU" sz="2000" dirty="0">
                <a:solidFill>
                  <a:srgbClr val="002060"/>
                </a:solidFill>
              </a:rPr>
              <a:t>2-ТП (отходы)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4.Отчет </a:t>
            </a:r>
            <a:r>
              <a:rPr lang="ru-RU" sz="2000" dirty="0">
                <a:solidFill>
                  <a:srgbClr val="002060"/>
                </a:solidFill>
              </a:rPr>
              <a:t>2-ТП (рекультивация) (при наличии)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5</a:t>
            </a:r>
            <a:r>
              <a:rPr lang="ru-RU" sz="2000" dirty="0">
                <a:solidFill>
                  <a:srgbClr val="002060"/>
                </a:solidFill>
              </a:rPr>
              <a:t>. Декларация о плате за НВОС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6</a:t>
            </a:r>
            <a:r>
              <a:rPr lang="ru-RU" sz="2000" dirty="0">
                <a:solidFill>
                  <a:srgbClr val="002060"/>
                </a:solidFill>
              </a:rPr>
              <a:t>. Информация о реализации </a:t>
            </a:r>
            <a:r>
              <a:rPr lang="ru-RU" sz="2000" dirty="0" smtClean="0">
                <a:solidFill>
                  <a:srgbClr val="002060"/>
                </a:solidFill>
              </a:rPr>
              <a:t>плана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</a:t>
            </a:r>
            <a:r>
              <a:rPr lang="ru-RU" sz="2000" dirty="0" smtClean="0">
                <a:solidFill>
                  <a:srgbClr val="002060"/>
                </a:solidFill>
              </a:rPr>
              <a:t>ероприятий по охране 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окружающей среды (при наличии)</a:t>
            </a:r>
          </a:p>
          <a:p>
            <a:pPr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endParaRPr lang="ru-RU" sz="1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b="1" dirty="0" smtClean="0"/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/>
                </a:solidFill>
              </a:rPr>
              <a:t>  </a:t>
            </a: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Norm\Desktop\КАРТИНКИ\отчет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00894"/>
            <a:ext cx="3313063" cy="23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468313" y="115888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7270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981075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31.2. Декларация о воздействии на окружающую среду </a:t>
            </a:r>
          </a:p>
          <a:p>
            <a:pPr algn="ctr"/>
            <a:r>
              <a:rPr lang="ru-RU" altLang="ru-RU" sz="1200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 sz="12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250825" y="1628775"/>
            <a:ext cx="8713788" cy="415766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Юридические </a:t>
            </a:r>
            <a:r>
              <a:rPr lang="ru-RU" altLang="ru-RU" sz="1200" b="1" dirty="0">
                <a:solidFill>
                  <a:schemeClr val="accent6">
                    <a:lumMod val="50000"/>
                  </a:schemeClr>
                </a:solidFill>
              </a:rPr>
              <a:t>лица и ИП, осуществляющие хозяйственную и (или) иную </a:t>
            </a:r>
            <a:r>
              <a:rPr lang="ru-RU" alt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объектах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категорий,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случае невозможности соблюдения нормативов допустимых выбросов, нормативов допустимых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сбросов,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 период поэтапного достижения нормативов допустимых выбросов, нормативов допустимых сбросов разрабатывается и утверждается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план мероприятий по охране окружающей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среды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(включает: перечень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мероприятий по снижению негативного воздействия на окружающую среду, сроки их выполнения, объем и источники финансирования, перечень ответственных за их выполнение должностных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лиц;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объектах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категории,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случае невозможности соблюдения нормативов допустимых выбросов, нормативов допустимых сбросов, на период поэтапного достижения нормативов допустимых выбросов, нормативов допустимых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сбросов, технологических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нормативов в обязательном порядке разрабатывается и утверждается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программа повышения экологической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эффективности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(включает: перечень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мероприятий по реконструкции, техническому перевооружению объектов, оказывающих негативное воздействие на окружающую среду, сроки их выполнения, объем и источники финансирования, перечень ответственных за их выполнение должностных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лиц).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Для установления временно разрешенных выбросов, временно разрешенных сбросов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план и программа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включают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себя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показатели и график поэтапного снижения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негативного воздействия на окружающую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среду, а также мероприятия, при реализации которых осуществляется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государственная поддержка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плана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 программы не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может превышать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лет и не подлежит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продлению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(установлены исключения для программы повышения экологической эффективности).</a:t>
            </a:r>
          </a:p>
          <a:p>
            <a:pPr algn="just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Юридические лица 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ИП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ежегодно представляют отчет о выполнении плана мероприятий по охране окружающей среды, программы повышения экологической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эффективности (по поднадзорности).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sz="1200" b="1" dirty="0"/>
          </a:p>
          <a:p>
            <a:pPr algn="just" eaLnBrk="1" hangingPunct="1">
              <a:defRPr/>
            </a:pPr>
            <a:endParaRPr lang="ru-RU" sz="1200" dirty="0"/>
          </a:p>
          <a:p>
            <a:pPr algn="just" eaLnBrk="1" hangingPunct="1">
              <a:defRPr/>
            </a:pPr>
            <a:endParaRPr lang="ru-RU" sz="1200" dirty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/>
          </a:p>
          <a:p>
            <a:pPr algn="just">
              <a:defRPr/>
            </a:pPr>
            <a:endParaRPr lang="ru-RU" sz="1200" dirty="0" smtClean="0"/>
          </a:p>
          <a:p>
            <a:pPr algn="just"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>
              <a:buFontTx/>
              <a:buChar char="-"/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altLang="ru-RU" sz="1200" b="1" dirty="0" smtClean="0"/>
          </a:p>
          <a:p>
            <a:pPr algn="just" eaLnBrk="1" hangingPunct="1"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altLang="ru-RU" sz="1300" b="1" dirty="0" smtClean="0">
              <a:solidFill>
                <a:schemeClr val="accent2"/>
              </a:solidFill>
            </a:endParaRPr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539750" y="6165850"/>
            <a:ext cx="5905500" cy="646113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990000"/>
                </a:solidFill>
              </a:rPr>
              <a:t>Минприроды России устанавливает плавила разработки плана мероприятий по охране окружающей среды, программы повышения экологической эффективности.</a:t>
            </a:r>
          </a:p>
        </p:txBody>
      </p:sp>
      <p:sp>
        <p:nvSpPr>
          <p:cNvPr id="72711" name="AutoShape 15"/>
          <p:cNvSpPr>
            <a:spLocks noChangeArrowheads="1"/>
          </p:cNvSpPr>
          <p:nvPr/>
        </p:nvSpPr>
        <p:spPr bwMode="auto">
          <a:xfrm>
            <a:off x="6588125" y="6237288"/>
            <a:ext cx="360363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983413" y="6094413"/>
            <a:ext cx="2160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 акта подготовлен, планируется утверждение до 31.12.2018</a:t>
            </a:r>
          </a:p>
        </p:txBody>
      </p:sp>
      <p:sp>
        <p:nvSpPr>
          <p:cNvPr id="72713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90625" y="981075"/>
            <a:ext cx="7053263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200" b="1" dirty="0"/>
              <a:t>      </a:t>
            </a:r>
            <a:r>
              <a:rPr lang="ru-RU" altLang="ru-RU" sz="1300" b="1" dirty="0"/>
              <a:t>Статья 67.1. План мероприятий по охране окружающей среды,                программа повышения экологической эффективности</a:t>
            </a:r>
          </a:p>
        </p:txBody>
      </p:sp>
      <p:sp>
        <p:nvSpPr>
          <p:cNvPr id="72714" name="Прямоугольник 1"/>
          <p:cNvSpPr>
            <a:spLocks noChangeArrowheads="1"/>
          </p:cNvSpPr>
          <p:nvPr/>
        </p:nvSpPr>
        <p:spPr bwMode="auto">
          <a:xfrm>
            <a:off x="468313" y="5786438"/>
            <a:ext cx="355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79512" y="-144241"/>
            <a:ext cx="8784976" cy="90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На объекте 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категории предусмотрено наличие:</a:t>
            </a:r>
          </a:p>
          <a:p>
            <a:pPr algn="ctr">
              <a:defRPr/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1.Расчет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нормативов допустимых выбросов/ сбросов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радиоактивных, высокотоксичных веществ, веществ, обладающих канцерогенными, мутагенными свойствами 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 I, II класса опасности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при наличии таких веществ в выбросах, сбросах загрязняющих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 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невозможности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соблюдения НДВ и НДС – необходимо получить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 на временные выбросы, сбросы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2. Программа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производственного экологического контроля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объектов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1.Отчет о результатах ПЭК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2.Отчет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2-ТП (воздух)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3.Отчет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2-ТП (отходы)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4.Отчет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2-ТП (рекультивация)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5.Декларация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плате за НВОС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6.Отчет об образовании, использовании,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обезвреживании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 размещении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Отчет о выбросах  вредных (загрязняющих) веществ в атмосферный воздух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/>
              <a:t> </a:t>
            </a:r>
          </a:p>
          <a:p>
            <a:endParaRPr lang="ru-RU" sz="1600" dirty="0"/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33"/>
          <p:cNvSpPr/>
          <p:nvPr/>
        </p:nvSpPr>
        <p:spPr bwMode="auto">
          <a:xfrm>
            <a:off x="236141" y="1268760"/>
            <a:ext cx="2016224" cy="10387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III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категории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79512" y="686757"/>
            <a:ext cx="8784976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Плата за НВОС</a:t>
            </a:r>
          </a:p>
          <a:p>
            <a:pPr algn="ctr">
              <a:defRPr/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rgbClr val="002060"/>
                </a:solidFill>
              </a:rPr>
              <a:t>С 01 января 2019 при исчислении платы за негативное воздействие на окружающую среду </a:t>
            </a:r>
            <a:r>
              <a:rPr lang="ru-RU" b="1" dirty="0">
                <a:solidFill>
                  <a:srgbClr val="002060"/>
                </a:solidFill>
              </a:rPr>
              <a:t>за 2019 год</a:t>
            </a:r>
            <a:r>
              <a:rPr lang="ru-RU" dirty="0">
                <a:solidFill>
                  <a:srgbClr val="002060"/>
                </a:solidFill>
              </a:rPr>
              <a:t>, юридическими лицами и индивидуальными предпринимателями, осуществляющими хозяйственную и (или) иную деятельность на объектах III категории, </a:t>
            </a:r>
            <a:r>
              <a:rPr lang="ru-RU" b="1" dirty="0">
                <a:solidFill>
                  <a:srgbClr val="002060"/>
                </a:solidFill>
              </a:rPr>
              <a:t>объем или масса выбросов </a:t>
            </a:r>
            <a:r>
              <a:rPr lang="ru-RU" dirty="0">
                <a:solidFill>
                  <a:srgbClr val="002060"/>
                </a:solidFill>
              </a:rPr>
              <a:t>загрязняющих веществ, </a:t>
            </a:r>
            <a:r>
              <a:rPr lang="ru-RU" b="1" dirty="0">
                <a:solidFill>
                  <a:srgbClr val="002060"/>
                </a:solidFill>
              </a:rPr>
              <a:t>сбросов</a:t>
            </a:r>
            <a:r>
              <a:rPr lang="ru-RU" dirty="0">
                <a:solidFill>
                  <a:srgbClr val="002060"/>
                </a:solidFill>
              </a:rPr>
              <a:t> загрязняющих веществ, </a:t>
            </a:r>
            <a:r>
              <a:rPr lang="ru-RU" b="1" dirty="0">
                <a:solidFill>
                  <a:srgbClr val="002060"/>
                </a:solidFill>
              </a:rPr>
              <a:t>указанные в отчет</a:t>
            </a:r>
            <a:r>
              <a:rPr lang="ru-RU" dirty="0">
                <a:solidFill>
                  <a:srgbClr val="002060"/>
                </a:solidFill>
              </a:rPr>
              <a:t>е об организации и о результатах осуществления </a:t>
            </a:r>
            <a:r>
              <a:rPr lang="ru-RU" b="1" dirty="0">
                <a:solidFill>
                  <a:srgbClr val="002060"/>
                </a:solidFill>
              </a:rPr>
              <a:t>производственного экологического контроля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u="sng" dirty="0">
                <a:solidFill>
                  <a:srgbClr val="002060"/>
                </a:solidFill>
              </a:rPr>
              <a:t>признаются осуществляемыми в пределах нормативов допустимых выбросов, нормативов допустимых сбросов</a:t>
            </a:r>
            <a:r>
              <a:rPr lang="ru-RU" dirty="0">
                <a:solidFill>
                  <a:srgbClr val="002060"/>
                </a:solidFill>
              </a:rPr>
              <a:t>, за исключением радиоактивных веществ, высокотоксичных веществ, веществ,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обладающих </a:t>
            </a:r>
            <a:r>
              <a:rPr lang="ru-RU" dirty="0">
                <a:solidFill>
                  <a:srgbClr val="002060"/>
                </a:solidFill>
              </a:rPr>
              <a:t>канцерогенными, мутагенными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свойствами </a:t>
            </a:r>
            <a:r>
              <a:rPr lang="ru-RU" dirty="0">
                <a:solidFill>
                  <a:srgbClr val="002060"/>
                </a:solidFill>
              </a:rPr>
              <a:t>(веществ I, II класса опасности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/>
              <a:t> </a:t>
            </a:r>
          </a:p>
          <a:p>
            <a:endParaRPr lang="ru-RU" sz="1600" dirty="0"/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33"/>
          <p:cNvSpPr/>
          <p:nvPr/>
        </p:nvSpPr>
        <p:spPr bwMode="auto">
          <a:xfrm>
            <a:off x="236141" y="1268760"/>
            <a:ext cx="2016224" cy="103877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III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категории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66" y="4797152"/>
            <a:ext cx="2872433" cy="19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7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29.07.2018 № 252-ФЗ)</a:t>
            </a:r>
            <a:r>
              <a:rPr lang="ru-RU" altLang="ru-RU"/>
              <a:t> </a:t>
            </a:r>
          </a:p>
        </p:txBody>
      </p:sp>
      <p:sp>
        <p:nvSpPr>
          <p:cNvPr id="54275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052513"/>
            <a:ext cx="7056438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200" b="1"/>
              <a:t>      </a:t>
            </a:r>
            <a:r>
              <a:rPr lang="ru-RU" altLang="ru-RU" b="1"/>
              <a:t>Статья 67. Производственный контроль в области охраны окружающей среды (производственный экологический контроль)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95288" y="1700213"/>
            <a:ext cx="8497887" cy="37449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b="1" dirty="0">
              <a:solidFill>
                <a:srgbClr val="000099"/>
              </a:solidFill>
              <a:cs typeface="Arial" charset="0"/>
            </a:endParaRPr>
          </a:p>
          <a:p>
            <a:pPr algn="just" eaLnBrk="1" hangingPunct="1">
              <a:defRPr/>
            </a:pPr>
            <a:r>
              <a:rPr lang="ru-RU" b="1" dirty="0">
                <a:solidFill>
                  <a:srgbClr val="000066"/>
                </a:solidFill>
                <a:cs typeface="Arial" charset="0"/>
              </a:rPr>
              <a:t>     </a:t>
            </a:r>
          </a:p>
          <a:p>
            <a:pPr algn="just" eaLnBrk="1" hangingPunct="1">
              <a:defRPr/>
            </a:pP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000066"/>
                </a:solidFill>
                <a:cs typeface="Arial" charset="0"/>
              </a:rPr>
              <a:t>На объектах I категории</a:t>
            </a:r>
          </a:p>
          <a:p>
            <a:pPr algn="ctr" eaLnBrk="1" hangingPunct="1">
              <a:defRPr/>
            </a:pPr>
            <a:endParaRPr lang="ru-RU" sz="800" b="1" dirty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defRPr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стационарные источники </a:t>
            </a:r>
            <a:r>
              <a:rPr lang="ru-RU" sz="1300" b="1" dirty="0"/>
              <a:t>выбросов загрязняющих веществ, сбросов загрязняющих веществ, образующихся при эксплуатации технических устройств, оборудования или их совокупности (установок), виды которых устанавливаются Правительством РФ, должны быть оснащены автоматическими средствами измерения и учета показателей выбросов загрязняющих веществ и (или) сбросов загрязняющих веществ, а также техническими средствами фиксации и передачи информации о показателях выбросов загрязняющих веществ и (или) сбросов загрязняющих веществ в государственный реестр объектов, оказывающих негативное воздействие на окружающую среду, на основании программы создания системы автоматического контроля.</a:t>
            </a:r>
          </a:p>
          <a:p>
            <a:pPr algn="just" eaLnBrk="1" hangingPunct="1">
              <a:defRPr/>
            </a:pPr>
            <a:endParaRPr lang="ru-RU" sz="800" b="1" dirty="0"/>
          </a:p>
          <a:p>
            <a:pPr algn="just" eaLnBrk="1" hangingPunct="1">
              <a:defRPr/>
            </a:pPr>
            <a:r>
              <a:rPr lang="ru-RU" sz="1300" b="1" dirty="0"/>
              <a:t>Программа производственного экологического контроля для указанных объектов дополнительно содержит программу создания системы автоматического контроля или сведения о наличии такой системы, созданной в соответствии с Федеральным законом №7-ФЗ.</a:t>
            </a:r>
            <a:r>
              <a:rPr lang="ru-RU" altLang="ru-RU" sz="1300" b="1" dirty="0">
                <a:solidFill>
                  <a:srgbClr val="AD0000"/>
                </a:solidFill>
              </a:rPr>
              <a:t> </a:t>
            </a:r>
            <a:endParaRPr lang="ru-RU" sz="1300" b="1" dirty="0"/>
          </a:p>
          <a:p>
            <a:pPr>
              <a:defRPr/>
            </a:pPr>
            <a:endParaRPr lang="ru-RU" sz="800" b="1" dirty="0"/>
          </a:p>
          <a:p>
            <a:pPr>
              <a:defRPr/>
            </a:pPr>
            <a:r>
              <a:rPr lang="ru-RU" sz="1300" b="1" dirty="0"/>
              <a:t>Срок создания системы автоматического контроля </a:t>
            </a:r>
            <a:r>
              <a:rPr lang="ru-RU" sz="1300" b="1" dirty="0">
                <a:solidFill>
                  <a:srgbClr val="002060"/>
                </a:solidFill>
              </a:rPr>
              <a:t>не может превышать четыре года </a:t>
            </a:r>
            <a:r>
              <a:rPr lang="ru-RU" sz="1300" b="1" dirty="0"/>
              <a:t>со дня получения или пересмотра комплексного экологического разрешения </a:t>
            </a:r>
            <a:r>
              <a:rPr lang="ru-RU" sz="1300" dirty="0"/>
              <a:t>(сроки </a:t>
            </a:r>
            <a:r>
              <a:rPr lang="ru-RU" sz="1200" dirty="0"/>
              <a:t>оснащения стационарных источников в случае их реконструкции определяются с учетом сроков реализации мероприятий программы повышения экологической эффективности).</a:t>
            </a:r>
          </a:p>
          <a:p>
            <a:pPr>
              <a:defRPr/>
            </a:pPr>
            <a:r>
              <a:rPr lang="ru-RU" sz="1300" dirty="0"/>
              <a:t> </a:t>
            </a:r>
            <a:endParaRPr lang="ru-RU" sz="1300" b="1" dirty="0"/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2"/>
                </a:solidFill>
                <a:cs typeface="Arial" charset="0"/>
              </a:rPr>
              <a:t>      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615950" y="5795963"/>
            <a:ext cx="6481763" cy="831850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1200" b="1">
                <a:solidFill>
                  <a:srgbClr val="990000"/>
                </a:solidFill>
              </a:rPr>
              <a:t>Правительством РФ утверждаются виды технических устройств, оборудования или их совокупности, правила создания и эксплуатации системы автоматического контроля, требования к автоматическим средствам измерения и учета, техническим средствам  фиксации и передачи информации </a:t>
            </a:r>
          </a:p>
        </p:txBody>
      </p:sp>
      <p:sp>
        <p:nvSpPr>
          <p:cNvPr id="54278" name="AutoShape 15"/>
          <p:cNvSpPr>
            <a:spLocks noChangeArrowheads="1"/>
          </p:cNvSpPr>
          <p:nvPr/>
        </p:nvSpPr>
        <p:spPr bwMode="auto">
          <a:xfrm>
            <a:off x="7142163" y="6032500"/>
            <a:ext cx="360362" cy="358775"/>
          </a:xfrm>
          <a:prstGeom prst="rightArrow">
            <a:avLst>
              <a:gd name="adj1" fmla="val 50000"/>
              <a:gd name="adj2" fmla="val 50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54279" name="Прямоугольник 8"/>
          <p:cNvSpPr>
            <a:spLocks noChangeArrowheads="1"/>
          </p:cNvSpPr>
          <p:nvPr/>
        </p:nvSpPr>
        <p:spPr bwMode="auto">
          <a:xfrm>
            <a:off x="395288" y="5445125"/>
            <a:ext cx="355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accent2"/>
                </a:solidFill>
              </a:rPr>
              <a:t>Вступает в силу с 1 января 2019 года!</a:t>
            </a:r>
            <a:endParaRPr lang="ru-RU" alt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524750" y="5678488"/>
            <a:ext cx="19954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Проекты актов подготовлены, планируется утверждение                            до 31.12.2018</a:t>
            </a:r>
          </a:p>
        </p:txBody>
      </p:sp>
    </p:spTree>
    <p:extLst>
      <p:ext uri="{BB962C8B-B14F-4D97-AF65-F5344CB8AC3E}">
        <p14:creationId xmlns:p14="http://schemas.microsoft.com/office/powerpoint/2010/main" val="4855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32199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264" y="362793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9222" name="Picture 6" descr="http://confspb.ru/uploads/images/partners/emblema_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914"/>
            <a:ext cx="25722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 dirty="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124744"/>
            <a:ext cx="8755062" cy="518398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ГРАФИК КОНСУЛЬТАЦИЙ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ГЭЭ, Н и РД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РАССМОТРЕНИЯ ДОКУМЕНТОВ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ПН-ПТ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10.00 до 12.00,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тел.8-3467-35-31-71, 353162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КОНСУЛЬТАЦИИ ПО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ПДВ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ВТ с 14.00 до 16.00, тел. 8-3467-35-31-68, 8-3467-32-66-97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ПНООЛР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среда с 14.00 до 16.00, тел. 8-3467-35-31-68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ОРГАНИЗАЦИИ И ПРОВЕДЕНИЮ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ГЭЭ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 с 14.00 до 16.00, тел. 8-3467-35-31-68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ВОПРОСАМ ЛИЦЕНЗИРОВАНИЯ: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14.00 до 16.00, тел. 8-3467-35-31-71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ПЛАТЕ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НВОС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вторник/пятница с 14.00 до 16.00, тел. 8-3467-35-31-71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НВОС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ГОСУЧЕТ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ВТ с 14.00 до 16.00, тел. 8-3467-35-32-10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ВОПРОСАМ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ПАСПОРТИЗАЦИИ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14.00 до 16.00, тел. 8-3467-35-31-62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ТЕХНИЧЕСКОМУ ОТЧЕТУ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среда с 14.00 до 16.00, тел. 8-3467-35-31-62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КОНСУЛЬТАЦИИ 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НДС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четверг с 14.00 до 16.00, тел. 8-3467-35-31-62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ВКЛЮЧЕНИЕ/ИСКЛЮЧЕНИЕ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ОРО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ГРОРО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 с 14.00 до 16.00, тел. 8-3467-35-31-68, 8-3467-35-31-62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МСП, 2-ТП (ОТХОДЫ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понедельник с 14.00 до 16.00, тел. 8-3467-35-32-10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Федеральные законы № 7-ФЗ «Об охране окружающей среды»,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№ 96-ФЗ «Об охране атмосферного воздуха»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11268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200" b="1"/>
              <a:t>      </a:t>
            </a:r>
            <a:r>
              <a:rPr lang="ru-RU" altLang="ru-RU" sz="1300" b="1"/>
              <a:t>Статья 1. Основные понятия</a:t>
            </a:r>
          </a:p>
        </p:txBody>
      </p:sp>
      <p:sp>
        <p:nvSpPr>
          <p:cNvPr id="11269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640763" cy="403225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Нормативы в области охраны окружающей среды</a:t>
            </a:r>
            <a:r>
              <a:rPr lang="ru-RU" altLang="ru-RU" sz="1300" b="1" dirty="0" smtClean="0"/>
              <a:t> – установленные нормативы качества окружающей среды и нормативы допустимого воздействия на нее, при соблюдении которых обеспечивается устойчивое функционирование естественных экологических систем и сохраняется биологическое разнообразие.</a:t>
            </a:r>
          </a:p>
          <a:p>
            <a:pPr algn="just" eaLnBrk="1" hangingPunct="1">
              <a:defRPr/>
            </a:pPr>
            <a:r>
              <a:rPr lang="ru-RU" altLang="ru-RU" sz="1300" b="1" dirty="0" smtClean="0"/>
              <a:t>     </a:t>
            </a: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Нормативы допустимых выбросов</a:t>
            </a:r>
            <a:r>
              <a:rPr lang="ru-RU" altLang="ru-RU" sz="1300" b="1" dirty="0" smtClean="0"/>
              <a:t> – нормативы выбросов загрязняющих веществ в атмосферный воздух, которые определяются как объем или масса химических веществ либо смеси химических веществ, микроорганизмов, иных веществ, допустимые для выброса в атмосферный воздух стационарными источниками.</a:t>
            </a: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Установка очистки газа </a:t>
            </a:r>
            <a:r>
              <a:rPr lang="ru-RU" altLang="ru-RU" sz="1300" b="1" dirty="0" smtClean="0"/>
              <a:t>– сооружение, оборудование, аппаратура, используемые для очистки и (или) обезвреживания выбросов вредных (загрязняющих) веществ в атмосферный воздух.</a:t>
            </a:r>
          </a:p>
          <a:p>
            <a:pPr algn="just" eaLnBrk="1" hangingPunct="1">
              <a:defRPr/>
            </a:pPr>
            <a:endParaRPr lang="ru-RU" altLang="ru-RU" sz="1300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Требования в области охраны окружающей среды (природоохранные требования)</a:t>
            </a:r>
            <a:r>
              <a:rPr lang="ru-RU" altLang="ru-RU" sz="1300" b="1" dirty="0" smtClean="0"/>
              <a:t> - предъявляемые к хозяйственной и иной деятельности обязательные условия, ограничения или их совокупность, установленные законами, иными нормативными правовыми актами, нормативами в области охраны окружающей среды и иными нормативными документами в области охраны окружающей среды.</a:t>
            </a:r>
            <a:r>
              <a:rPr lang="ru-RU" altLang="ru-RU" sz="1300" b="1" dirty="0" smtClean="0">
                <a:solidFill>
                  <a:srgbClr val="000000"/>
                </a:solidFill>
              </a:rPr>
              <a:t>     </a:t>
            </a:r>
          </a:p>
          <a:p>
            <a:pPr algn="just"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8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Федеральные законы № 7-ФЗ «Об охране окружающей среды»,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№ 96-ФЗ «Об охране атмосферного воздуха»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13316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25538"/>
            <a:ext cx="6840537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200" b="1"/>
              <a:t>      </a:t>
            </a:r>
            <a:r>
              <a:rPr lang="ru-RU" altLang="ru-RU" sz="1300" b="1"/>
              <a:t>Статья 1. Основные понятия</a:t>
            </a:r>
          </a:p>
        </p:txBody>
      </p:sp>
      <p:sp>
        <p:nvSpPr>
          <p:cNvPr id="13317" name="AutoShape 15"/>
          <p:cNvSpPr>
            <a:spLocks noChangeArrowheads="1"/>
          </p:cNvSpPr>
          <p:nvPr/>
        </p:nvSpPr>
        <p:spPr bwMode="auto">
          <a:xfrm rot="5400000">
            <a:off x="4391025" y="1736726"/>
            <a:ext cx="433387" cy="360362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323850" y="2205038"/>
            <a:ext cx="8569325" cy="417671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Технологические нормативы </a:t>
            </a:r>
            <a:r>
              <a:rPr lang="ru-RU" altLang="ru-RU" sz="1300" b="1" dirty="0" smtClean="0"/>
              <a:t>– </a:t>
            </a:r>
            <a:r>
              <a:rPr lang="ru-RU" sz="1300" b="1" dirty="0" err="1" smtClean="0"/>
              <a:t>нормативы</a:t>
            </a:r>
            <a:r>
              <a:rPr lang="ru-RU" sz="1300" b="1" dirty="0" smtClean="0"/>
              <a:t> выбросов, сбросов загрязняющих веществ, нормативы допустимых физических воздействий, которые устанавливаются с применением технологических показателей.</a:t>
            </a:r>
          </a:p>
          <a:p>
            <a:pPr algn="just" eaLnBrk="1" hangingPunct="1">
              <a:defRPr/>
            </a:pPr>
            <a:r>
              <a:rPr lang="ru-RU" altLang="ru-RU" sz="1300" b="1" dirty="0" smtClean="0"/>
              <a:t>     </a:t>
            </a: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Технологические показатели</a:t>
            </a:r>
            <a:r>
              <a:rPr lang="ru-RU" altLang="ru-RU" sz="1300" b="1" dirty="0" smtClean="0"/>
              <a:t> – </a:t>
            </a:r>
            <a:r>
              <a:rPr lang="ru-RU" sz="1300" b="1" dirty="0" err="1" smtClean="0"/>
              <a:t>показатели</a:t>
            </a:r>
            <a:r>
              <a:rPr lang="ru-RU" sz="1300" b="1" dirty="0" smtClean="0"/>
              <a:t> концентрации загрязняющих веществ, объема и (или) массы выбросов, сбросов загрязняющих веществ, образования отходов производства и потребления, потребления воды и использования энергетических ресурсов в расчете на единицу времени или единицу производимой продукции (товара), выполняемой работы, оказываемой услуги</a:t>
            </a:r>
            <a:r>
              <a:rPr lang="ru-RU" altLang="ru-RU" sz="1300" b="1" dirty="0" smtClean="0"/>
              <a:t>.</a:t>
            </a:r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Технические нормативы</a:t>
            </a:r>
            <a:r>
              <a:rPr lang="ru-RU" altLang="ru-RU" sz="1300" b="1" dirty="0" smtClean="0"/>
              <a:t> – </a:t>
            </a:r>
            <a:r>
              <a:rPr lang="ru-RU" sz="1300" b="1" dirty="0" smtClean="0"/>
              <a:t>нормативы, которые установлены в отношении двигателей передвижных источников загрязнения окружающей среды в соответствии с уровнями допустимого воздействия на окружающую среду.</a:t>
            </a:r>
          </a:p>
          <a:p>
            <a:pPr algn="just" eaLnBrk="1" hangingPunct="1">
              <a:defRPr/>
            </a:pPr>
            <a:endParaRPr lang="ru-RU" altLang="ru-RU" sz="1300" b="1" dirty="0" smtClean="0">
              <a:solidFill>
                <a:srgbClr val="000099"/>
              </a:solidFill>
            </a:endParaRPr>
          </a:p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000099"/>
                </a:solidFill>
              </a:rPr>
              <a:t>Комплексное экологическое разрешение </a:t>
            </a:r>
            <a:r>
              <a:rPr lang="ru-RU" altLang="ru-RU" sz="1300" b="1" dirty="0" smtClean="0"/>
              <a:t> – </a:t>
            </a:r>
            <a:r>
              <a:rPr lang="ru-RU" sz="1200" dirty="0" smtClean="0"/>
              <a:t> </a:t>
            </a:r>
            <a:r>
              <a:rPr lang="ru-RU" sz="1300" b="1" dirty="0" smtClean="0"/>
              <a:t>документ, который выдается уполномоченным федеральным органом исполнительной власти юридическому лицу или индивидуальному предпринимателю, осуществляющим хозяйственную и (или) иную деятельность на объекте, оказывающем негативное воздействие на окружающую среду, и содержит обязательные для выполнения требования в области охраны окружающей среды.</a:t>
            </a: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 txBox="1">
            <a:spLocks noGrp="1"/>
          </p:cNvSpPr>
          <p:nvPr/>
        </p:nvSpPr>
        <p:spPr bwMode="auto">
          <a:xfrm>
            <a:off x="7164388" y="4941888"/>
            <a:ext cx="17287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Атмосфера – 254</a:t>
            </a:r>
          </a:p>
          <a:p>
            <a:pPr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-  249</a:t>
            </a:r>
          </a:p>
          <a:p>
            <a:pPr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Почва – 63</a:t>
            </a:r>
          </a:p>
          <a:p>
            <a:pPr algn="r" eaLnBrk="1" hangingPunct="1"/>
            <a:endParaRPr lang="ru-RU" altLang="ru-RU" sz="1000" b="1" dirty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17412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258888" y="1125538"/>
            <a:ext cx="6840537" cy="504825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4.1. Загрязняющие вещества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827088" y="2133600"/>
            <a:ext cx="7848600" cy="79216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   </a:t>
            </a:r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ru-RU" sz="1300" b="1" dirty="0">
                <a:solidFill>
                  <a:schemeClr val="tx1"/>
                </a:solidFill>
                <a:cs typeface="Arial" charset="0"/>
              </a:rPr>
              <a:t>Загрязняющие вещества, в отношении которых применяются меры государственного регулирования в области охраны окружающей среды, определяются:</a:t>
            </a:r>
          </a:p>
          <a:p>
            <a:pPr algn="just" eaLnBrk="1" hangingPunct="1">
              <a:defRPr/>
            </a:pPr>
            <a:r>
              <a:rPr lang="ru-RU" b="1" dirty="0">
                <a:solidFill>
                  <a:schemeClr val="tx1"/>
                </a:solidFill>
                <a:cs typeface="Arial" charset="0"/>
              </a:rPr>
              <a:t>     </a:t>
            </a: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    </a:t>
            </a:r>
          </a:p>
        </p:txBody>
      </p:sp>
      <p:sp>
        <p:nvSpPr>
          <p:cNvPr id="17414" name="AutoShape 15"/>
          <p:cNvSpPr>
            <a:spLocks noChangeArrowheads="1"/>
          </p:cNvSpPr>
          <p:nvPr/>
        </p:nvSpPr>
        <p:spPr bwMode="auto">
          <a:xfrm rot="5400000">
            <a:off x="4607719" y="1664494"/>
            <a:ext cx="360362" cy="431800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7415" name="AutoShape 15"/>
          <p:cNvSpPr>
            <a:spLocks noChangeArrowheads="1"/>
          </p:cNvSpPr>
          <p:nvPr/>
        </p:nvSpPr>
        <p:spPr bwMode="auto">
          <a:xfrm rot="5400000">
            <a:off x="1800225" y="2960688"/>
            <a:ext cx="287338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 rot="5400000">
            <a:off x="4679950" y="2960688"/>
            <a:ext cx="287338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7417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323850" y="3357563"/>
            <a:ext cx="3168650" cy="2376487"/>
          </a:xfrm>
          <a:prstGeom prst="flowChartAlternateProcess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   </a:t>
            </a:r>
          </a:p>
          <a:p>
            <a:pPr algn="ctr" eaLnBrk="1" hangingPunct="1"/>
            <a:r>
              <a:rPr lang="ru-RU" altLang="ru-RU" sz="1300" dirty="0">
                <a:solidFill>
                  <a:schemeClr val="accent6">
                    <a:lumMod val="50000"/>
                  </a:schemeClr>
                </a:solidFill>
              </a:rPr>
              <a:t>с учетом уровня токсичности, канцерогенных и (или) мутагенных свойств химических и иных веществ, в том числе имеющих тенденцию к накоплению в окружающей среде, а также их способности к преобразованию в окружающей среде в соединения, обладающие большей токсичностью    </a:t>
            </a:r>
          </a:p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7418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3779838" y="3357563"/>
            <a:ext cx="2160587" cy="2016125"/>
          </a:xfrm>
          <a:prstGeom prst="flowChartAlternateProcess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   </a:t>
            </a:r>
          </a:p>
          <a:p>
            <a:pPr algn="ctr" eaLnBrk="1" hangingPunct="1"/>
            <a:r>
              <a:rPr lang="ru-RU" altLang="ru-RU" sz="1300" dirty="0">
                <a:solidFill>
                  <a:schemeClr val="accent6">
                    <a:lumMod val="50000"/>
                  </a:schemeClr>
                </a:solidFill>
              </a:rPr>
              <a:t>с учетом данных государственного экологического мониторинга и социально-гигиенического мониторинга </a:t>
            </a:r>
          </a:p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7419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6372225" y="3357563"/>
            <a:ext cx="2087563" cy="1296987"/>
          </a:xfrm>
          <a:prstGeom prst="flowChartAlternateProcess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</a:t>
            </a:r>
          </a:p>
          <a:p>
            <a:pPr algn="ctr" eaLnBrk="1" hangingPunct="1"/>
            <a:r>
              <a:rPr lang="ru-RU" altLang="ru-RU" sz="1300" dirty="0">
                <a:solidFill>
                  <a:schemeClr val="accent6">
                    <a:lumMod val="50000"/>
                  </a:schemeClr>
                </a:solidFill>
              </a:rPr>
              <a:t>при наличии методик (методов) измерения загрязняющих веществ </a:t>
            </a:r>
          </a:p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 rot="5400000">
            <a:off x="7200900" y="2960688"/>
            <a:ext cx="287338" cy="360362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17421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152525" y="5845741"/>
            <a:ext cx="7127875" cy="79216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  <a:alpha val="76862"/>
            </a:scheme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 </a:t>
            </a:r>
          </a:p>
          <a:p>
            <a:pPr algn="just" eaLnBrk="1" hangingPunct="1"/>
            <a:endParaRPr lang="ru-RU" altLang="ru-RU" b="1" dirty="0"/>
          </a:p>
          <a:p>
            <a:pPr algn="ctr" eaLnBrk="1" hangingPunct="1"/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</a:rPr>
              <a:t>Перечень загрязняющих веществ, в отношении которых применяются меры государственного регулирования в области охраны окружающей среды </a:t>
            </a:r>
          </a:p>
          <a:p>
            <a:pPr algn="ctr" eaLnBrk="1" hangingPunct="1"/>
            <a:r>
              <a:rPr lang="ru-RU" altLang="ru-RU" sz="1300" i="1" dirty="0">
                <a:solidFill>
                  <a:schemeClr val="accent6">
                    <a:lumMod val="50000"/>
                  </a:schemeClr>
                </a:solidFill>
              </a:rPr>
              <a:t>(утвержден распоряжением Правительства РФ от 08.07.2015 №1316-р)</a:t>
            </a:r>
          </a:p>
          <a:p>
            <a:pPr algn="just" eaLnBrk="1" hangingPunct="1"/>
            <a:r>
              <a:rPr lang="ru-RU" altLang="ru-RU" i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algn="just"/>
            <a:r>
              <a:rPr lang="ru-RU" altLang="ru-RU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7422" name="AutoShape 15"/>
          <p:cNvSpPr>
            <a:spLocks noChangeArrowheads="1"/>
          </p:cNvSpPr>
          <p:nvPr/>
        </p:nvSpPr>
        <p:spPr bwMode="auto">
          <a:xfrm rot="-1488142">
            <a:off x="6156325" y="5373688"/>
            <a:ext cx="936625" cy="288925"/>
          </a:xfrm>
          <a:prstGeom prst="rightArrow">
            <a:avLst>
              <a:gd name="adj1" fmla="val 50000"/>
              <a:gd name="adj2" fmla="val 1619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33796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16013" y="1196975"/>
            <a:ext cx="7200900" cy="6492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Статья 4.2. Категории объектов, оказывающих негативное воздействие на окружающую среду</a:t>
            </a:r>
          </a:p>
        </p:txBody>
      </p:sp>
      <p:sp>
        <p:nvSpPr>
          <p:cNvPr id="33797" name="AutoShape 15"/>
          <p:cNvSpPr>
            <a:spLocks noChangeArrowheads="1"/>
          </p:cNvSpPr>
          <p:nvPr/>
        </p:nvSpPr>
        <p:spPr bwMode="auto">
          <a:xfrm rot="5400000">
            <a:off x="1367631" y="1880394"/>
            <a:ext cx="503238" cy="431800"/>
          </a:xfrm>
          <a:prstGeom prst="rightArrow">
            <a:avLst>
              <a:gd name="adj1" fmla="val 50000"/>
              <a:gd name="adj2" fmla="val 582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684213" y="2349500"/>
            <a:ext cx="1873250" cy="8636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I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категории</a:t>
            </a: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279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" name="Блок-схема: альтернативный процесс 33"/>
          <p:cNvSpPr/>
          <p:nvPr/>
        </p:nvSpPr>
        <p:spPr bwMode="auto">
          <a:xfrm>
            <a:off x="2916238" y="2852738"/>
            <a:ext cx="1944687" cy="86429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II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категории</a:t>
            </a: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354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Блок-схема: альтернативный процесс 33"/>
          <p:cNvSpPr/>
          <p:nvPr/>
        </p:nvSpPr>
        <p:spPr bwMode="auto">
          <a:xfrm>
            <a:off x="5148263" y="3500437"/>
            <a:ext cx="1800225" cy="936625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 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III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категории</a:t>
            </a: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720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" name="Блок-схема: альтернативный процесс 33"/>
          <p:cNvSpPr/>
          <p:nvPr/>
        </p:nvSpPr>
        <p:spPr bwMode="auto">
          <a:xfrm>
            <a:off x="7092950" y="4508500"/>
            <a:ext cx="1800225" cy="100873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Объекты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IV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категории</a:t>
            </a:r>
          </a:p>
          <a:p>
            <a:pPr algn="ctr" eaLnBrk="1" hangingPunct="1"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181</a:t>
            </a:r>
            <a:endParaRPr lang="ru-RU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3802" name="Rectangle 2"/>
          <p:cNvSpPr>
            <a:spLocks noRot="1" noChangeArrowheads="1"/>
          </p:cNvSpPr>
          <p:nvPr/>
        </p:nvSpPr>
        <p:spPr bwMode="auto">
          <a:xfrm>
            <a:off x="611188" y="3213100"/>
            <a:ext cx="2089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 b="1">
                <a:solidFill>
                  <a:srgbClr val="000099"/>
                </a:solidFill>
              </a:rPr>
              <a:t>Объекты, оказывающие </a:t>
            </a:r>
            <a:r>
              <a:rPr lang="ru-RU" altLang="ru-RU" sz="1200" b="1" i="1">
                <a:solidFill>
                  <a:srgbClr val="A50021"/>
                </a:solidFill>
              </a:rPr>
              <a:t>значительное</a:t>
            </a:r>
            <a:r>
              <a:rPr lang="ru-RU" altLang="ru-RU" sz="1200" b="1">
                <a:solidFill>
                  <a:srgbClr val="A50021"/>
                </a:solidFill>
              </a:rPr>
              <a:t> </a:t>
            </a:r>
            <a:r>
              <a:rPr lang="ru-RU" altLang="ru-RU" sz="1200" b="1">
                <a:solidFill>
                  <a:srgbClr val="000099"/>
                </a:solidFill>
              </a:rPr>
              <a:t>негативное воздействие на окружающую среду и относящиеся к областям применения наилучших доступных технологий</a:t>
            </a:r>
            <a:endParaRPr lang="ru-RU" altLang="ru-RU" sz="1900">
              <a:solidFill>
                <a:srgbClr val="000099"/>
              </a:solidFill>
            </a:endParaRPr>
          </a:p>
        </p:txBody>
      </p:sp>
      <p:sp>
        <p:nvSpPr>
          <p:cNvPr id="33803" name="Rectangle 2"/>
          <p:cNvSpPr>
            <a:spLocks noRot="1" noChangeArrowheads="1"/>
          </p:cNvSpPr>
          <p:nvPr/>
        </p:nvSpPr>
        <p:spPr bwMode="auto">
          <a:xfrm>
            <a:off x="2843213" y="3573463"/>
            <a:ext cx="22320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 b="1">
                <a:solidFill>
                  <a:srgbClr val="000099"/>
                </a:solidFill>
              </a:rPr>
              <a:t>Объекты, оказывающие </a:t>
            </a:r>
            <a:r>
              <a:rPr lang="ru-RU" altLang="ru-RU" sz="1200" b="1" i="1">
                <a:solidFill>
                  <a:srgbClr val="A50021"/>
                </a:solidFill>
              </a:rPr>
              <a:t>умеренное</a:t>
            </a:r>
            <a:r>
              <a:rPr lang="ru-RU" altLang="ru-RU" sz="1200" b="1">
                <a:solidFill>
                  <a:srgbClr val="000099"/>
                </a:solidFill>
              </a:rPr>
              <a:t> негативное воздействие на окружающую среду</a:t>
            </a:r>
            <a:endParaRPr lang="ru-RU" altLang="ru-RU" sz="1900">
              <a:solidFill>
                <a:srgbClr val="000099"/>
              </a:solidFill>
            </a:endParaRPr>
          </a:p>
        </p:txBody>
      </p:sp>
      <p:sp>
        <p:nvSpPr>
          <p:cNvPr id="33804" name="Rectangle 2"/>
          <p:cNvSpPr>
            <a:spLocks noRot="1" noChangeArrowheads="1"/>
          </p:cNvSpPr>
          <p:nvPr/>
        </p:nvSpPr>
        <p:spPr bwMode="auto">
          <a:xfrm>
            <a:off x="5003800" y="4437063"/>
            <a:ext cx="20145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 b="1">
                <a:solidFill>
                  <a:srgbClr val="000099"/>
                </a:solidFill>
              </a:rPr>
              <a:t>Объекты, оказывающие </a:t>
            </a:r>
            <a:r>
              <a:rPr lang="ru-RU" altLang="ru-RU" sz="1200" b="1" i="1">
                <a:solidFill>
                  <a:srgbClr val="A50021"/>
                </a:solidFill>
              </a:rPr>
              <a:t>незначительное</a:t>
            </a:r>
            <a:r>
              <a:rPr lang="ru-RU" altLang="ru-RU" sz="1200" b="1">
                <a:solidFill>
                  <a:srgbClr val="000099"/>
                </a:solidFill>
              </a:rPr>
              <a:t> негативное воздействие на окружающую среду</a:t>
            </a:r>
            <a:endParaRPr lang="ru-RU" altLang="ru-RU" sz="1900">
              <a:solidFill>
                <a:srgbClr val="000099"/>
              </a:solidFill>
            </a:endParaRPr>
          </a:p>
        </p:txBody>
      </p:sp>
      <p:sp>
        <p:nvSpPr>
          <p:cNvPr id="33805" name="Rectangle 2"/>
          <p:cNvSpPr>
            <a:spLocks noRot="1" noChangeArrowheads="1"/>
          </p:cNvSpPr>
          <p:nvPr/>
        </p:nvSpPr>
        <p:spPr bwMode="auto">
          <a:xfrm>
            <a:off x="6948488" y="5373688"/>
            <a:ext cx="2195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 b="1">
                <a:solidFill>
                  <a:srgbClr val="000099"/>
                </a:solidFill>
              </a:rPr>
              <a:t>Объекты, оказывающие </a:t>
            </a:r>
            <a:r>
              <a:rPr lang="ru-RU" altLang="ru-RU" sz="1200" b="1" i="1">
                <a:solidFill>
                  <a:srgbClr val="A50021"/>
                </a:solidFill>
              </a:rPr>
              <a:t>минимальное</a:t>
            </a:r>
            <a:r>
              <a:rPr lang="ru-RU" altLang="ru-RU" sz="1200" b="1">
                <a:solidFill>
                  <a:srgbClr val="000099"/>
                </a:solidFill>
              </a:rPr>
              <a:t> негативное воздействие на окружающую среду</a:t>
            </a:r>
            <a:endParaRPr lang="ru-RU" altLang="ru-RU" sz="1900">
              <a:solidFill>
                <a:srgbClr val="000099"/>
              </a:solidFill>
            </a:endParaRPr>
          </a:p>
        </p:txBody>
      </p:sp>
      <p:sp>
        <p:nvSpPr>
          <p:cNvPr id="33806" name="AutoShape 15"/>
          <p:cNvSpPr>
            <a:spLocks noChangeArrowheads="1"/>
          </p:cNvSpPr>
          <p:nvPr/>
        </p:nvSpPr>
        <p:spPr bwMode="auto">
          <a:xfrm rot="5400000">
            <a:off x="3599657" y="2096294"/>
            <a:ext cx="792162" cy="431800"/>
          </a:xfrm>
          <a:prstGeom prst="rightArrow">
            <a:avLst>
              <a:gd name="adj1" fmla="val 50000"/>
              <a:gd name="adj2" fmla="val 916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 rot="5400000">
            <a:off x="3599657" y="2096294"/>
            <a:ext cx="792162" cy="431800"/>
          </a:xfrm>
          <a:prstGeom prst="rightArrow">
            <a:avLst>
              <a:gd name="adj1" fmla="val 50000"/>
              <a:gd name="adj2" fmla="val 916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33808" name="AutoShape 15"/>
          <p:cNvSpPr>
            <a:spLocks noChangeArrowheads="1"/>
          </p:cNvSpPr>
          <p:nvPr/>
        </p:nvSpPr>
        <p:spPr bwMode="auto">
          <a:xfrm rot="5400000">
            <a:off x="5327650" y="2455863"/>
            <a:ext cx="1512887" cy="433388"/>
          </a:xfrm>
          <a:prstGeom prst="rightArrow">
            <a:avLst>
              <a:gd name="adj1" fmla="val 50000"/>
              <a:gd name="adj2" fmla="val 174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 rot="5400000">
            <a:off x="6841332" y="2959894"/>
            <a:ext cx="2520950" cy="433387"/>
          </a:xfrm>
          <a:prstGeom prst="rightArrow">
            <a:avLst>
              <a:gd name="adj1" fmla="val 50000"/>
              <a:gd name="adj2" fmla="val 290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33810" name="Rectangle 2"/>
          <p:cNvSpPr>
            <a:spLocks noRot="1" noChangeArrowheads="1"/>
          </p:cNvSpPr>
          <p:nvPr/>
        </p:nvSpPr>
        <p:spPr bwMode="auto">
          <a:xfrm>
            <a:off x="323850" y="5229225"/>
            <a:ext cx="4679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200" b="1">
              <a:solidFill>
                <a:srgbClr val="000099"/>
              </a:solidFill>
            </a:endParaRPr>
          </a:p>
          <a:p>
            <a:pPr algn="ctr" eaLnBrk="1" hangingPunct="1"/>
            <a:endParaRPr lang="ru-RU" altLang="ru-RU" sz="1900">
              <a:solidFill>
                <a:srgbClr val="000099"/>
              </a:solidFill>
            </a:endParaRPr>
          </a:p>
        </p:txBody>
      </p:sp>
      <p:sp>
        <p:nvSpPr>
          <p:cNvPr id="33811" name="Блок-схема: альтернативный процесс 33"/>
          <p:cNvSpPr>
            <a:spLocks noChangeArrowheads="1"/>
          </p:cNvSpPr>
          <p:nvPr/>
        </p:nvSpPr>
        <p:spPr bwMode="auto">
          <a:xfrm>
            <a:off x="684213" y="5084763"/>
            <a:ext cx="3889375" cy="1584325"/>
          </a:xfrm>
          <a:prstGeom prst="flowChartAlternateProcess">
            <a:avLst/>
          </a:prstGeom>
          <a:solidFill>
            <a:srgbClr val="FFFFFF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ru-RU" altLang="ru-RU" b="1">
                <a:solidFill>
                  <a:srgbClr val="FF0066"/>
                </a:solidFill>
              </a:rPr>
              <a:t>  </a:t>
            </a:r>
            <a:r>
              <a:rPr lang="ru-RU" altLang="ru-RU" sz="1200" b="1" u="sng">
                <a:solidFill>
                  <a:srgbClr val="000066"/>
                </a:solidFill>
              </a:rPr>
              <a:t>Учитываются: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- уровни воздействия на окружающую среду   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  (отрасль, часть отрасли, производство)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- уровень токсичности, канцерогенные и 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  мутагенные свойства загрязняющих веществ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- классификация промышленных объектов и </a:t>
            </a:r>
          </a:p>
          <a:p>
            <a:pPr eaLnBrk="1" hangingPunct="1"/>
            <a:r>
              <a:rPr lang="ru-RU" altLang="ru-RU" sz="1200" b="1">
                <a:solidFill>
                  <a:srgbClr val="000066"/>
                </a:solidFill>
              </a:rPr>
              <a:t>    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37300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07504" y="55824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25.12.2018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496-ФЗ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58875"/>
            <a:ext cx="7056438" cy="4714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22. Нормативы допустимых выбросов, </a:t>
            </a:r>
          </a:p>
          <a:p>
            <a:pPr algn="ctr"/>
            <a:r>
              <a:rPr lang="ru-RU" altLang="ru-RU" sz="1300" b="1"/>
              <a:t>нормативы допустимых сбросов </a:t>
            </a:r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67544" y="1158875"/>
            <a:ext cx="8424863" cy="53070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выброс загрязняющих веществ в атмосферный воздух, лимиты на выбросы загрязняющих веществ, разрешения на сброс загрязняющих веществ в окружающую среду, лимиты на сбросы загрязняющих веществ, нормативы образования отходов и лимиты на их размещение (далее –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 и документы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лицами, осуществляющими деятельность на объектах, оказывающих негативное воздействие на окружающую среду и относящихся к объектам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и II категорий, до 1 января 2019 года,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срока действия таких разрешений и документов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 истечения срока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таких разрешений и документов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 получения комплексного экологического разрешения (далее – КЭР)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дня представления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воздействии на окружающую среду (далее – Декларация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января 2019 года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получения КЭР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возможность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выдачи или переоформления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разрешений и документов. Такие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разрешения и документы действуют до дня получения КЭР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Разрешения и документы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выдаваться и переоформляться до 1 января 2025 года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лиц, осуществляющих деятельность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объектах II категории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обязанность представить Декларацию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соответствующий орган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позднее дня истечения срока действия хотя бы одного из разрешений и документов.</a:t>
            </a:r>
          </a:p>
          <a:p>
            <a:pPr algn="just" eaLnBrk="1" hangingPunct="1">
              <a:defRPr/>
            </a:pP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 txBox="1">
            <a:spLocks noGrp="1"/>
          </p:cNvSpPr>
          <p:nvPr/>
        </p:nvSpPr>
        <p:spPr bwMode="auto">
          <a:xfrm>
            <a:off x="680402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 sz="100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496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Федеральный закон от 10.01.2002 № 7-ФЗ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«Об охране окружающей среды» </a:t>
            </a:r>
          </a:p>
          <a:p>
            <a:pPr algn="ctr" eaLnBrk="1" hangingPunct="1"/>
            <a:r>
              <a:rPr lang="ru-RU" altLang="ru-RU" sz="1600" b="1">
                <a:solidFill>
                  <a:srgbClr val="AD0000"/>
                </a:solidFill>
              </a:rPr>
              <a:t>(в редакции Федерального закона от 21.07.2014 № 219-ФЗ)</a:t>
            </a:r>
            <a:r>
              <a:rPr lang="ru-RU" altLang="ru-RU"/>
              <a:t> </a:t>
            </a:r>
          </a:p>
        </p:txBody>
      </p:sp>
      <p:sp>
        <p:nvSpPr>
          <p:cNvPr id="56324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1187450" y="1158875"/>
            <a:ext cx="7056438" cy="47148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300" b="1"/>
              <a:t>      </a:t>
            </a:r>
          </a:p>
          <a:p>
            <a:pPr algn="ctr"/>
            <a:r>
              <a:rPr lang="ru-RU" altLang="ru-RU" sz="1300" b="1"/>
              <a:t>Статья 22. Нормативы допустимых выбросов, </a:t>
            </a:r>
          </a:p>
          <a:p>
            <a:pPr algn="ctr"/>
            <a:r>
              <a:rPr lang="ru-RU" altLang="ru-RU" sz="1300" b="1"/>
              <a:t>нормативы допустимых сбросов </a:t>
            </a:r>
          </a:p>
          <a:p>
            <a:pPr algn="ctr"/>
            <a:endParaRPr lang="ru-RU" altLang="ru-RU" sz="1300" b="1"/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539750" y="1979613"/>
            <a:ext cx="8424863" cy="33385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Нормативы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допустимых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выбросов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(НДВ) определяются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для стационарного источника и (или) совокупности стационарных источников в отношении загрязняющих веществ, включенных в перечень загрязняющих веществ, установленный Правительством Российской Федерации, расчетным путем на основе нормативов качества окружающей среды, в том числе нормативов предельно допустимых концентраций, с учетом фонового состояния компонентов природной среды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НДВ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рассчитываются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юридическими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лицами 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ИП: 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планирующими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строительство объектов I и II категорий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(при проведении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ОВОС),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осуществляющими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хозяйственную и (или) иную деятельность на объектах II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категории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является приложением к декларации о воздействии на окружающую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среду (за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исключением радиоактивных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веществ) 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НДВ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рассчитываются: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объектов III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категории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(за исключением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 радиоактивных, высокотоксичных веществ, веществ, обладающих канцерогенными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</a:rPr>
              <a:t>, мутагенными свойствами (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вещества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</a:rPr>
              <a:t>I, II класса опасности), </a:t>
            </a:r>
          </a:p>
          <a:p>
            <a:pPr algn="just" eaLnBrk="1" hangingPunct="1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для объектов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категории </a:t>
            </a:r>
            <a:r>
              <a:rPr lang="en-US" sz="12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без исключений)</a:t>
            </a:r>
            <a:r>
              <a:rPr lang="ru-RU" sz="12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defRPr/>
            </a:pPr>
            <a:endParaRPr lang="ru-RU" sz="1200" i="1" dirty="0"/>
          </a:p>
          <a:p>
            <a:pPr algn="just" eaLnBrk="1" hangingPunct="1">
              <a:defRPr/>
            </a:pPr>
            <a:endParaRPr lang="ru-RU" altLang="ru-RU" sz="1300" b="1" dirty="0" smtClean="0"/>
          </a:p>
          <a:p>
            <a:pPr algn="r" eaLnBrk="1" hangingPunct="1"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39750" y="5791200"/>
            <a:ext cx="5905500" cy="460375"/>
          </a:xfrm>
          <a:prstGeom prst="rect">
            <a:avLst/>
          </a:prstGeom>
          <a:solidFill>
            <a:schemeClr val="accent1">
              <a:alpha val="70979"/>
            </a:schemeClr>
          </a:solidFill>
          <a:ln w="38100" cmpd="dbl">
            <a:solidFill>
              <a:srgbClr val="9595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rgbClr val="990000"/>
                </a:solidFill>
              </a:rPr>
              <a:t>Минприроды России утверждает методики и методы разработки нормативов допустимых выбросов.</a:t>
            </a:r>
            <a:r>
              <a:rPr lang="ru-RU" altLang="ru-RU" sz="1200"/>
              <a:t> </a:t>
            </a:r>
            <a:endParaRPr lang="ru-RU" altLang="ru-RU" sz="1200" b="1">
              <a:solidFill>
                <a:srgbClr val="990000"/>
              </a:solidFill>
            </a:endParaRPr>
          </a:p>
        </p:txBody>
      </p:sp>
      <p:sp>
        <p:nvSpPr>
          <p:cNvPr id="56327" name="AutoShape 15"/>
          <p:cNvSpPr>
            <a:spLocks noChangeArrowheads="1"/>
          </p:cNvSpPr>
          <p:nvPr/>
        </p:nvSpPr>
        <p:spPr bwMode="auto">
          <a:xfrm>
            <a:off x="6548438" y="5876925"/>
            <a:ext cx="360362" cy="360363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/>
            <a:endParaRPr lang="ru-RU" altLang="ru-RU" sz="1800">
              <a:latin typeface="Tahoma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938963" y="5664200"/>
            <a:ext cx="2160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100" b="1">
                <a:solidFill>
                  <a:srgbClr val="000099"/>
                </a:solidFill>
              </a:rPr>
              <a:t>Проект акта подготовлен, планируется утверждение до 31.12.2018</a:t>
            </a:r>
          </a:p>
        </p:txBody>
      </p:sp>
    </p:spTree>
    <p:extLst>
      <p:ext uri="{BB962C8B-B14F-4D97-AF65-F5344CB8AC3E}">
        <p14:creationId xmlns:p14="http://schemas.microsoft.com/office/powerpoint/2010/main" val="39762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3213</TotalTime>
  <Words>4316</Words>
  <Application>Microsoft Office PowerPoint</Application>
  <PresentationFormat>Экран (4:3)</PresentationFormat>
  <Paragraphs>608</Paragraphs>
  <Slides>27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natural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Norm</cp:lastModifiedBy>
  <cp:revision>205</cp:revision>
  <cp:lastPrinted>2018-12-03T12:05:26Z</cp:lastPrinted>
  <dcterms:created xsi:type="dcterms:W3CDTF">2014-09-25T09:41:16Z</dcterms:created>
  <dcterms:modified xsi:type="dcterms:W3CDTF">2019-01-24T08:38:43Z</dcterms:modified>
</cp:coreProperties>
</file>