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3" r:id="rId1"/>
  </p:sldMasterIdLst>
  <p:notesMasterIdLst>
    <p:notesMasterId r:id="rId12"/>
  </p:notesMasterIdLst>
  <p:sldIdLst>
    <p:sldId id="383" r:id="rId2"/>
    <p:sldId id="446" r:id="rId3"/>
    <p:sldId id="384" r:id="rId4"/>
    <p:sldId id="449" r:id="rId5"/>
    <p:sldId id="450" r:id="rId6"/>
    <p:sldId id="448" r:id="rId7"/>
    <p:sldId id="451" r:id="rId8"/>
    <p:sldId id="452" r:id="rId9"/>
    <p:sldId id="453" r:id="rId10"/>
    <p:sldId id="353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97" d="100"/>
          <a:sy n="97" d="100"/>
        </p:scale>
        <p:origin x="-221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099-28\AppData\Local\Microsoft\Windows\Temporary%20Internet%20Files\Content.Outlook\5GRZBV03\&#1057;&#1090;&#1072;&#1090;&#1080;&#1089;&#1090;&#1080;&#1082;&#1072;%20&#1087;&#1086;%20&#1086;&#1073;&#1098;&#1077;&#1082;&#1090;&#1072;&#1084;%20&#1053;&#1042;&#1054;&#1057;%20(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49556486619074E-2"/>
          <c:y val="0.1447728098386549"/>
          <c:w val="0.63899667417389183"/>
          <c:h val="0.7578308374961024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A639F-9562-4590-8FFB-5BAE242A1B32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51E9-F823-40E4-B31E-5EF903C7F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5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2E3AB0BD-4E2B-48DB-BE61-A2688C28D2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8AFA5-A36B-4ACB-8552-54B0F9551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4160-7618-40D1-9992-4CE3C45DF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B09D1D81-4385-4AA4-9988-DAA97B7CF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4D1CD39-7B8D-4BBF-AE74-13D3A595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8DA9B22D-D039-4278-9347-F3F2AC224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FBCF514-309C-43F2-B0B9-2AA819587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2EDF-A7F7-4196-9C59-61C97624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C2482-0C58-4B6C-B752-1D296E951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187-1102-40CE-899F-BF324BCF8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F5D5-13AE-436E-A101-AEF536B56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97ED-7C60-42E3-93AB-F0AB3BCFC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6E58-64AB-46CF-8D5D-B9E78A85F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215A-76F0-4C1A-A991-EF172392D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7C0E-C1E0-427D-B61F-B549656A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2F63BA-F2A7-4157-81BE-8A3D5B7D2F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DDE89A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 sz="35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по актуальным вопросам природоохранного законодательства 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Росприроднадзора </a:t>
            </a: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ХМАО-Югре </a:t>
            </a: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январяы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Сургут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buNone/>
            </a:pP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4" y="4509120"/>
            <a:ext cx="3170266" cy="20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6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525344"/>
            <a:ext cx="15121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78989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51520" y="3219948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6264" y="3627933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9222" name="Picture 6" descr="http://confspb.ru/uploads/images/partners/emblema_sluzh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8914"/>
            <a:ext cx="257228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Диаграмма 1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315693"/>
              </p:ext>
            </p:extLst>
          </p:nvPr>
        </p:nvGraphicFramePr>
        <p:xfrm>
          <a:off x="5276596" y="1605572"/>
          <a:ext cx="4768740" cy="536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0" y="408323"/>
            <a:ext cx="9144000" cy="281516"/>
            <a:chOff x="0" y="348204"/>
            <a:chExt cx="9144000" cy="211137"/>
          </a:xfrm>
        </p:grpSpPr>
        <p:sp>
          <p:nvSpPr>
            <p:cNvPr id="38" name="Rectangle 114"/>
            <p:cNvSpPr>
              <a:spLocks noChangeArrowheads="1"/>
            </p:cNvSpPr>
            <p:nvPr/>
          </p:nvSpPr>
          <p:spPr bwMode="auto">
            <a:xfrm flipV="1">
              <a:off x="0" y="545816"/>
              <a:ext cx="7004050" cy="10800"/>
            </a:xfrm>
            <a:prstGeom prst="rect">
              <a:avLst/>
            </a:pr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39" name="Freeform 115"/>
            <p:cNvSpPr>
              <a:spLocks noEditPoints="1"/>
            </p:cNvSpPr>
            <p:nvPr/>
          </p:nvSpPr>
          <p:spPr bwMode="auto">
            <a:xfrm>
              <a:off x="7004050" y="348204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solidFill>
              <a:srgbClr val="9B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pic>
        <p:nvPicPr>
          <p:cNvPr id="40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07" y="93253"/>
            <a:ext cx="355251" cy="50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 rot="5400000">
            <a:off x="2741225" y="3957119"/>
            <a:ext cx="19200" cy="5508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14D68A7-2659-463F-8682-207750142A1A}"/>
              </a:ext>
            </a:extLst>
          </p:cNvPr>
          <p:cNvSpPr/>
          <p:nvPr/>
        </p:nvSpPr>
        <p:spPr>
          <a:xfrm>
            <a:off x="1113207" y="1641373"/>
            <a:ext cx="73088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экологической экспертизы определен: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CE21652E-B49F-4938-BE91-0FD10346BD31}"/>
              </a:ext>
            </a:extLst>
          </p:cNvPr>
          <p:cNvCxnSpPr/>
          <p:nvPr/>
        </p:nvCxnSpPr>
        <p:spPr>
          <a:xfrm flipH="1">
            <a:off x="1651000" y="3164974"/>
            <a:ext cx="450850" cy="42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CDB5E572-2D7E-4187-B044-81081ACF9E7B}"/>
              </a:ext>
            </a:extLst>
          </p:cNvPr>
          <p:cNvCxnSpPr/>
          <p:nvPr/>
        </p:nvCxnSpPr>
        <p:spPr>
          <a:xfrm>
            <a:off x="4629150" y="3234267"/>
            <a:ext cx="0" cy="448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0461A525-7A7E-4AD2-A309-4DB0914301A6}"/>
              </a:ext>
            </a:extLst>
          </p:cNvPr>
          <p:cNvCxnSpPr/>
          <p:nvPr/>
        </p:nvCxnSpPr>
        <p:spPr>
          <a:xfrm>
            <a:off x="6616700" y="3242734"/>
            <a:ext cx="463550" cy="34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4B64C06-C51E-46DE-A313-8D3F1B9CF98A}"/>
              </a:ext>
            </a:extLst>
          </p:cNvPr>
          <p:cNvSpPr/>
          <p:nvPr/>
        </p:nvSpPr>
        <p:spPr>
          <a:xfrm>
            <a:off x="126899" y="3770866"/>
            <a:ext cx="2689626" cy="284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Российской Федерации «Об экологической экспертизе» от 23.11.1995 № 174-ФЗ (далее - Закон)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DFDFC2A5-C9C2-44E7-994B-E1CD36314393}"/>
              </a:ext>
            </a:extLst>
          </p:cNvPr>
          <p:cNvSpPr/>
          <p:nvPr/>
        </p:nvSpPr>
        <p:spPr>
          <a:xfrm>
            <a:off x="3146565" y="3738409"/>
            <a:ext cx="2667958" cy="284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о порядке проведения государственной экологической экспертизы, утвержденным постановлением Правительства Российской Федерации от 11.06.1996 № 698 (далее – Положение)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6D4EC02-B048-47BF-B44D-1940101A2A35}"/>
              </a:ext>
            </a:extLst>
          </p:cNvPr>
          <p:cNvSpPr/>
          <p:nvPr/>
        </p:nvSpPr>
        <p:spPr>
          <a:xfrm>
            <a:off x="6129757" y="3753807"/>
            <a:ext cx="2667959" cy="284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регламентом Федеральной службы по надзору в сфере природопользования по предоставлению государственной услуги по организации и проведению государственной экологической экспертизы федерального уровня, утвержденным приказом Минприроды России от 06.05.2014 № 20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Регламент)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 dirty="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10795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Организуется и проводится по                      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поручению центрального аппарата 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Росприроднадзора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2349500"/>
            <a:ext cx="8755062" cy="3959225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роки: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комплектности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дней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(счет об оплате или уведомление о некомплектности)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об организации ГЭЭ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дней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(пп.7.1 и 7.3 ст. 11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дня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проведения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месяца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(может быть продлен на 1 месяц по заявлению заказчика)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Организационное заседание – не более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дней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даты приказа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Уведомлении 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доп.информации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не более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дней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даты получения заявления от экспертов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заключения – в течение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дней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даты утверждения заключения ГЭЭ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" y="1124743"/>
            <a:ext cx="3242421" cy="132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7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857" y="1124744"/>
            <a:ext cx="9144000" cy="791865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Новое в законодательстве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Письмо Росприроднадзора от 09.01.2019 № АА-09-03-31/32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1844824"/>
            <a:ext cx="8755062" cy="3959225"/>
          </a:xfrm>
        </p:spPr>
        <p:txBody>
          <a:bodyPr/>
          <a:lstStyle/>
          <a:p>
            <a:pPr marL="0" indent="0">
              <a:buNone/>
            </a:pPr>
            <a:r>
              <a:rPr lang="ru-RU" sz="1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января 2019 года объект ГЭЭ федерального уровня: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документация объектов капитального строительства, относящихся в соответствии с законодательством в области охраны окружающей среды к объектам I категории, </a:t>
            </a:r>
            <a:r>
              <a:rPr lang="ru-RU" sz="1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исключением 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проектной документации буровых скважин, создаваемых на земельном участке, предоставленном пользователю недр и необходимом для регионального геологического изучения, геологического изучения, разведки и добычи нефти и природного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газа.</a:t>
            </a:r>
          </a:p>
          <a:p>
            <a:pPr marL="285750" indent="-285750">
              <a:buFontTx/>
              <a:buChar char="-"/>
            </a:pPr>
            <a:r>
              <a:rPr lang="ru-RU" sz="1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каких случаях: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 введен в эксплуатацию или разрешение на строительство выдано до 1 января 2019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проектная документация таких объектов предусмотрена подготовленной, согласованной и утвержденной в соответствии с законодательством о недрах до 1 января 2019 проектной документацией на выполнение работ, связанных с использованием участками недр в отношении нефти и природного газа</a:t>
            </a:r>
          </a:p>
          <a:p>
            <a:pPr marL="285750" indent="-285750">
              <a:buFontTx/>
              <a:buChar char="-"/>
            </a:pPr>
            <a:r>
              <a:rPr lang="ru-RU" sz="17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-НЕОБХОДИМОСТЬ ДОКУМЕНТАЛЬНОГО ПОДТВЕРЖДЕНИЯ</a:t>
            </a:r>
          </a:p>
          <a:p>
            <a:pPr marL="285750" indent="-285750">
              <a:buFontTx/>
              <a:buChar char="-"/>
            </a:pP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7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857" y="1124744"/>
            <a:ext cx="9144000" cy="791865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«Об экологической экспертизе» и в Федеральный закон «О внесении изменений в Федеральный закон «Об охране окружающей среды» и отдельные законодательные акты Российской Федерации»</a:t>
            </a: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1844824"/>
            <a:ext cx="8755062" cy="395922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1 ЯНВАРЯ 2019 ПРЕДЛАГАЮТСЯ НОВЫЕ РЕДАКЦИИ ТЕРМИНОВ: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Экологическая экспертиза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процедура установления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соответствия планируемой хозяйственной и иной деятельности требованиям в области охраны окружающей среды, установленным законами и иными нормативными правовыми актами, нормативными документами в области охраны окружающей среды, а также техническими регламентами, определения допустимости воздействия планируемой хозяйственной и иной деятельности, в том числе размещения объектов, на окружающую среду и условий реализации такой деятельности исходя из требований в области охраны окружающей среды с учетом природных и социально-экономических особенностей территорий,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осуществляемая на основе оценки представляемых для проведения экологической экспертизы материалов и документации.</a:t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Оценка воздействия на окружающую среду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процедура, в рамках которой выявляются, анализируются и учитываются возможные воздействия на окружающую среду и связанные с ними экологические, социальные и экономические последствия реализации планируемой хозяйственной и иной деятельности, которая может оказать воздействие на окружающую среду, обеспечивается участие граждан, общественных объединений, индивидуальных предпринимателей и юридических лиц и учет их мнения при выборе варианта реализации такой деятельности или отказе от нее, разрабатываются меры по предотвращению и минимизации негативных воздействий такой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08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857" y="1124745"/>
            <a:ext cx="9144000" cy="648072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ОВОС  - комплект документов, который включает</a:t>
            </a:r>
            <a:endParaRPr lang="ru-RU" alt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1700808"/>
            <a:ext cx="8755062" cy="39592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сведения о планируемой хозяйственной и иной деятельности и месте ее реализации, включая планируемые технические и технологические решения, с описанием рассмотренных альтернативных вариантов реализации такой деятельности;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б) сведения (по всем рассмотренным альтернативным вариантам, а также при отказе от деятельности) о состоянии окружающей среды в пределах территорий (акваторий), на которые может быть оказано воздействие при осуществлении планируемой хозяйственной и иной деятельности, о возможных воздействиях на окружающую среду, их экологических и связанных с ними социальных, в том числе для состояния здоровья населения, и экономических последствиях, а также о мерах по предотвращению и минимизации таких воздействий и проведению анализа последствий реализации планируемой хозяйственной и иной деятельности;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в) обоснование выбора варианта реализации планируемой хозяйственной и иной деятельности из всех рассмотренных альтернативных вариантов;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г) материалы общественных обсуждений сведений, указанных в подпунктах «а» - «в» настоящего пункта, содержащие сведения о результатах рассмотрения поступивших от общественности замечаний и предложений с обоснованиями их учета или причин их отклонения;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д) результаты оценки воздействия на окружающую среду,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включающие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итоговую информацию о характере и масштабах воздействия на окружающую среду планируемой хозяйственной и иной деятельности, альтернативах ее реализации, об оценке экологических и связанных с ними социальных и экономических последствиях этого воздействия и их значимости, о возможности предотвращения и минимизации воздействия, о выявлении и учете мнения общественности, о решениях планирующих осуществление хозяйственной и иной деятельности юридических лиц, индивидуальных предпринимателей и граждан о выборе варианта реализации такой деятельности или отказе от нее.</a:t>
            </a:r>
          </a:p>
        </p:txBody>
      </p:sp>
    </p:spTree>
    <p:extLst>
      <p:ext uri="{BB962C8B-B14F-4D97-AF65-F5344CB8AC3E}">
        <p14:creationId xmlns:p14="http://schemas.microsoft.com/office/powerpoint/2010/main" val="157831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857" y="1124744"/>
            <a:ext cx="9144000" cy="791865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«Об экологической экспертизе» и в Федеральный закон «О внесении изменений в Федеральный закон «Об охране окружающей среды» и отдельные законодательные акты Российской Федерации»</a:t>
            </a: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1844824"/>
            <a:ext cx="8755062" cy="3959225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ПОВСЕМЕСТНО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ЗАМЕНЕНО СЛОВО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намечаемой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СЛОВОМ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планируемой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ОБЪЕКТЫ ГЭЭ ФЕДЕРАЛЬНОГО И РЕГИОНАЛЬНОГО УРОВНЯ. С 1 января 2019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объектами ГЭЭ будет не проектная документация, а материалы оценки воздействия на окружающую среду при выборе варианта размещения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ТРЕБОВАНИЯ К ОБЩЕСТВЕННЫМ ОБСУЖДЕНИЯМ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Организация и проведение общественных обсуждений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проведении оценки воздействия на окружающую среду </a:t>
            </a:r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осуществляется органами государственной власти субъектов Российской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Федерации 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органами местного самоуправления муниципальных районов, городских округов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совместно с юридическими и физическими лицами, планирующими осуществление хозяйственной и иной деятельности.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 descr="C:\Users\Norm\Desktop\КАРТИНКИ\измене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72094"/>
            <a:ext cx="2575194" cy="18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2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857" y="1124744"/>
            <a:ext cx="9144000" cy="791865"/>
          </a:xfrm>
        </p:spPr>
        <p:txBody>
          <a:bodyPr/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Федеральный закон «Об экологической экспертизе» и в Федеральный закон «О внесении изменений в Федеральный закон «Об охране окружающей среды» и отдельные законодательные акты Российской Федерации»</a:t>
            </a: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179388" y="1844824"/>
            <a:ext cx="8755062" cy="39592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УТОЧНЕНО: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Проектная документация заменятся материалами оценки воздействия на окружающую среду (ОВОС)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С 1 ЯНВАРЯ 2019 ГОДА ОБЪЕКТ ГЭЭ - Материалы оценки воздействия на окружающую среду при выборе варианта размещения (в настоящее время - проектная документация) объектов, используемых для размещения и (или) обезвреживания отходов I - V классов опасности, а также проекты вывода из эксплуатации указанных объектов, проекты рекультивации земель, нарушенных при размещении отходов I - V классов опасности, и земель, используемых, но не предназначенных для размещения отходов I - V классов опасности;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образом: 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объект ГЭЭ - ОВОС, а не проектная документация;</a:t>
            </a:r>
            <a:br>
              <a:rPr lang="ru-RU" sz="1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ГЭЭ будет проводится на этапе выбора варианта размещения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объектов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, используемых для размещения и (или) обезвреживания 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отходов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документация на 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строительство, реконструкцию объектов, используемых </a:t>
            </a:r>
            <a:endParaRPr lang="ru-RU" sz="1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       для 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обезвреживания и (или) размещения отходов I - V классов </a:t>
            </a:r>
            <a:endParaRPr lang="ru-RU" sz="1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опасности» </a:t>
            </a:r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января 2019 года 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ГЭЭ.</a:t>
            </a: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u="sng" dirty="0"/>
              <a:t/>
            </a:r>
            <a:br>
              <a:rPr lang="ru-RU" sz="1400" u="sng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 descr="C:\Users\Norm\Desktop\КАРТИНКИ\зна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01" y="4458295"/>
            <a:ext cx="2138561" cy="21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7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DDE89A"/>
              </a:solidFill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250825" y="379413"/>
            <a:ext cx="6697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altLang="ru-RU" sz="15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природопользования по Ханты-Мансийскому автономному округу - Югре</a:t>
            </a:r>
            <a:endParaRPr lang="ru-RU" altLang="ru-RU" sz="1500">
              <a:solidFill>
                <a:srgbClr val="FFFFFF"/>
              </a:solidFill>
            </a:endParaRP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2857" y="1124744"/>
            <a:ext cx="9144000" cy="791865"/>
          </a:xfrm>
        </p:spPr>
        <p:txBody>
          <a:bodyPr/>
          <a:lstStyle/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Содержимое 2"/>
          <p:cNvSpPr>
            <a:spLocks noGrp="1"/>
          </p:cNvSpPr>
          <p:nvPr>
            <p:ph idx="1"/>
          </p:nvPr>
        </p:nvSpPr>
        <p:spPr>
          <a:xfrm>
            <a:off x="2843808" y="1147989"/>
            <a:ext cx="6193098" cy="39592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С </a:t>
            </a:r>
            <a:r>
              <a:rPr lang="ru-RU" sz="1600" dirty="0"/>
              <a:t>1 января 2019 </a:t>
            </a:r>
            <a:r>
              <a:rPr lang="ru-RU" sz="1600" b="1" dirty="0" smtClean="0"/>
              <a:t>объект </a:t>
            </a:r>
            <a:r>
              <a:rPr lang="ru-RU" sz="1600" b="1" dirty="0"/>
              <a:t>ГЭЭ </a:t>
            </a:r>
            <a:r>
              <a:rPr lang="ru-RU" sz="1600" b="1" u="sng" dirty="0"/>
              <a:t>проекты технической документации на новые технику и (или) технологию (техническая документация на которые впервые разработана для использования на территории Российской Федерации) обезвреживания, утилизации отходов производства и потребления I - V классов опасности, а также технической документации на новые вещества, которые могут поступать в природную среду </a:t>
            </a:r>
            <a:r>
              <a:rPr lang="ru-RU" sz="1600" b="1" dirty="0"/>
              <a:t>;</a:t>
            </a:r>
            <a:br>
              <a:rPr lang="ru-RU" sz="1600" b="1" dirty="0"/>
            </a:br>
            <a:r>
              <a:rPr lang="ru-RU" sz="1600" dirty="0"/>
              <a:t>В НАСТОЯЩЕЕ ВРЕМЯ - проекты технической документации на новые технику, технологию, использование которых может оказать воздействие на окружающую среду, а также технической документации на новые вещества, которые могут поступать в природную среду.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ИСКЛЮЧАЮТСЯ</a:t>
            </a:r>
            <a:r>
              <a:rPr lang="ru-RU" sz="1600" dirty="0"/>
              <a:t> </a:t>
            </a:r>
            <a:r>
              <a:rPr lang="ru-RU" sz="1600" dirty="0" smtClean="0"/>
              <a:t>(планировалось, что с </a:t>
            </a:r>
            <a:r>
              <a:rPr lang="ru-RU" sz="1600" dirty="0"/>
              <a:t>1 января 2019 не объект ГЭЭ):</a:t>
            </a:r>
            <a:br>
              <a:rPr lang="ru-RU" sz="1600" dirty="0"/>
            </a:br>
            <a:r>
              <a:rPr lang="ru-RU" sz="1600" dirty="0"/>
              <a:t>- проекты нормативно-технических и инструктивно-методических </a:t>
            </a:r>
            <a:r>
              <a:rPr lang="ru-RU" sz="1600" dirty="0" smtClean="0"/>
              <a:t>документов </a:t>
            </a:r>
            <a:r>
              <a:rPr lang="ru-RU" sz="1600" dirty="0"/>
              <a:t>в области охраны окружающей среды, </a:t>
            </a:r>
            <a:r>
              <a:rPr lang="ru-RU" sz="1600" dirty="0" smtClean="0"/>
              <a:t>утверждаемых  </a:t>
            </a:r>
            <a:r>
              <a:rPr lang="ru-RU" sz="1600" dirty="0"/>
              <a:t>органами государственной власти Российской Федерации) 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      - </a:t>
            </a:r>
            <a:r>
              <a:rPr lang="ru-RU" sz="1600" b="1" u="sng" dirty="0"/>
              <a:t>материалы обоснования комплексного </a:t>
            </a:r>
            <a:r>
              <a:rPr lang="ru-RU" sz="1600" b="1" u="sng" dirty="0" smtClean="0"/>
              <a:t>экологического разрешения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075" name="Picture 3" descr="C:\Users\Norm\Desktop\КАРТИНКИ\НОВ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" y="112474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84368"/>
      </p:ext>
    </p:extLst>
  </p:cSld>
  <p:clrMapOvr>
    <a:masterClrMapping/>
  </p:clrMapOvr>
</p:sld>
</file>

<file path=ppt/theme/theme1.xml><?xml version="1.0" encoding="utf-8"?>
<a:theme xmlns:a="http://schemas.openxmlformats.org/drawingml/2006/main" name="natural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2510</TotalTime>
  <Words>791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natural</vt:lpstr>
      <vt:lpstr> </vt:lpstr>
      <vt:lpstr>Презентация PowerPoint</vt:lpstr>
      <vt:lpstr>                                                                              Организуется и проводится по                                                            поручению центрального аппарата                        Росприроднадзора </vt:lpstr>
      <vt:lpstr>Новое в законодательстве Письмо Росприроднадзора от 09.01.2019 № АА-09-03-31/32</vt:lpstr>
      <vt:lpstr>О внесении изменений в Федеральный закон «Об экологической экспертизе» и в Федеральный закон «О внесении изменений в Федеральный закон «Об охране окружающей среды» и отдельные законодательные акты Российской Федерации»</vt:lpstr>
      <vt:lpstr>Материалы ОВОС  - комплект документов, который включает</vt:lpstr>
      <vt:lpstr>О внесении изменений в Федеральный закон «Об экологической экспертизе» и в Федеральный закон «О внесении изменений в Федеральный закон «Об охране окружающей среды» и отдельные законодательные акты Российской Федерации»</vt:lpstr>
      <vt:lpstr>О внесении изменений в Федеральный закон «Об экологической экспертизе» и в Федеральный закон «О внесении изменений в Федеральный закон «Об охране окружающей среды» и отдельные законодательные акты Российской Федерации»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Терентьев М.В.</dc:creator>
  <cp:lastModifiedBy>Norm</cp:lastModifiedBy>
  <cp:revision>171</cp:revision>
  <cp:lastPrinted>2018-12-03T12:02:21Z</cp:lastPrinted>
  <dcterms:created xsi:type="dcterms:W3CDTF">2014-09-25T09:41:16Z</dcterms:created>
  <dcterms:modified xsi:type="dcterms:W3CDTF">2019-01-24T08:32:15Z</dcterms:modified>
</cp:coreProperties>
</file>