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3" r:id="rId1"/>
  </p:sldMasterIdLst>
  <p:notesMasterIdLst>
    <p:notesMasterId r:id="rId15"/>
  </p:notesMasterIdLst>
  <p:handoutMasterIdLst>
    <p:handoutMasterId r:id="rId16"/>
  </p:handoutMasterIdLst>
  <p:sldIdLst>
    <p:sldId id="403" r:id="rId2"/>
    <p:sldId id="376" r:id="rId3"/>
    <p:sldId id="405" r:id="rId4"/>
    <p:sldId id="397" r:id="rId5"/>
    <p:sldId id="404" r:id="rId6"/>
    <p:sldId id="398" r:id="rId7"/>
    <p:sldId id="402" r:id="rId8"/>
    <p:sldId id="377" r:id="rId9"/>
    <p:sldId id="388" r:id="rId10"/>
    <p:sldId id="391" r:id="rId11"/>
    <p:sldId id="394" r:id="rId12"/>
    <p:sldId id="395" r:id="rId13"/>
    <p:sldId id="3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1" autoAdjust="0"/>
    <p:restoredTop sz="94660"/>
  </p:normalViewPr>
  <p:slideViewPr>
    <p:cSldViewPr>
      <p:cViewPr varScale="1">
        <p:scale>
          <a:sx n="66" d="100"/>
          <a:sy n="66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4B020-3C8F-4561-B2A5-199FDB48C49F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F4766-276C-43E9-AA43-FE4A813E9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69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27C8A-FF5E-4E3D-B8DC-65A794742D33}" type="datetimeFigureOut">
              <a:rPr lang="ru-RU" smtClean="0"/>
              <a:pPr/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959CC-757C-4433-831B-E232563024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0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2E3AB0BD-4E2B-48DB-BE61-A2688C28D2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  <a:prstGeom prst="rect">
            <a:avLst/>
          </a:prstGeo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8AFA5-A36B-4ACB-8552-54B0F9551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4160-7618-40D1-9992-4CE3C45DF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09D1D81-4385-4AA4-9988-DAA97B7CF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94D1CD39-7B8D-4BBF-AE74-13D3A595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8DA9B22D-D039-4278-9347-F3F2AC224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4FBCF514-309C-43F2-B0B9-2AA819587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250825" y="379413"/>
            <a:ext cx="6697663" cy="4619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lang="ru-RU" altLang="ru-RU" sz="1500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9BA0F-B9A6-430E-8284-8489629CEE1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2EDF-A7F7-4196-9C59-61C97624A2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251520" y="378989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2482-0C58-4B6C-B752-1D296E951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F187-1102-40CE-899F-BF324BCF8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F5D5-13AE-436E-A101-AEF536B56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197ED-7C60-42E3-93AB-F0AB3BCF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56E58-64AB-46CF-8D5D-B9E78A85F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215A-76F0-4C1A-A991-EF172392D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7C0E-C1E0-427D-B61F-B549656AC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DDE89A"/>
                </a:solidFill>
              </a:endParaRPr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2F63BA-F2A7-4157-81BE-8A3D5B7D2F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/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DDE89A"/>
              </a:solidFill>
            </a:endParaRPr>
          </a:p>
        </p:txBody>
      </p:sp>
      <p:sp>
        <p:nvSpPr>
          <p:cNvPr id="35" name="Rectangle 1"/>
          <p:cNvSpPr>
            <a:spLocks noChangeArrowheads="1"/>
          </p:cNvSpPr>
          <p:nvPr userDrawn="1"/>
        </p:nvSpPr>
        <p:spPr bwMode="auto">
          <a:xfrm>
            <a:off x="251520" y="378989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Рисунок 10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11163"/>
            <a:ext cx="5476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maps.fsrpn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tel:+74997533092" TargetMode="External"/><Relationship Id="rId3" Type="http://schemas.openxmlformats.org/officeDocument/2006/relationships/hyperlink" Target="https://browser.yandex.ru/" TargetMode="External"/><Relationship Id="rId7" Type="http://schemas.openxmlformats.org/officeDocument/2006/relationships/hyperlink" Target="mailto:portal.rpn@mail.ru" TargetMode="External"/><Relationship Id="rId2" Type="http://schemas.openxmlformats.org/officeDocument/2006/relationships/hyperlink" Target="https://www.google.com/chrome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help.fsrpn.ru/registration/index/" TargetMode="External"/><Relationship Id="rId5" Type="http://schemas.openxmlformats.org/officeDocument/2006/relationships/hyperlink" Target="https://esia.gosuslugi.ru/" TargetMode="External"/><Relationship Id="rId4" Type="http://schemas.openxmlformats.org/officeDocument/2006/relationships/hyperlink" Target="https://www.mozilla.org/firefo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rpn.gov.ru/deklar_huge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pn.gov.ru/otchetnost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gray">
          <a:xfrm>
            <a:off x="2500313" y="6143625"/>
            <a:ext cx="42862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Терентьев Михаил Владимирович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250825" y="2276872"/>
            <a:ext cx="8642350" cy="21602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Электронные сервисы по отправке отчетности</a:t>
            </a:r>
            <a:endParaRPr lang="ru-RU" sz="6000" b="1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8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1268760"/>
            <a:ext cx="432048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Helvetica Neue"/>
              </a:rPr>
              <a:t>Эко карта </a:t>
            </a:r>
            <a:r>
              <a:rPr lang="ru-RU" b="1" dirty="0" err="1">
                <a:solidFill>
                  <a:srgbClr val="000000"/>
                </a:solidFill>
                <a:latin typeface="Helvetica Neue"/>
              </a:rPr>
              <a:t>Росприроднадзора</a:t>
            </a:r>
            <a:endParaRPr lang="ru-RU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1794882"/>
            <a:ext cx="8712968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Ресурс Эко карта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находится по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дресу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https://maps.fsrpn.ru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 представляет собой Публичную карту с инструментарием для просмотра объектов негативного воздействия и информации по ним на территории Российской Федерации для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природопользователей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И карты с расширенным функционалом для сотрудников государственных органов.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138" y="3429000"/>
            <a:ext cx="618172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1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8831" y="1268760"/>
            <a:ext cx="871296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Единая государственная информационная система учета отходов от использования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товаров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https://uoit.fsrpn.ru/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8640960" cy="4247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публичный информационный ресурс, обеспечивающий свободный доступ к нормативной, статистической и аналитической информации в сфере обращения с отходами реализует: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публичного информационного ресурса, обеспечивающего свободный доступ к нормативной, статистической и аналитической информации в сфере обращения с отходами, для слабовидящих;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осуществление деятельности по сбору транспортированию, обработке, утилизации, обезвреживанию и размещению отходов I - IV классов опасности;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лицензии на осуществление деятельности по сбору транспортированию, обработке, утилизации, обезвреживанию и размещению отходов I - IV классов опасности;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 реестра операторов, в том числе региональных, по обращению с отходами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 карточки оператора по обращению с отходами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6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772816"/>
            <a:ext cx="8640960" cy="36933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 реестра объектов (мощностей) основного технологического оборудования по обеспечению утилизации отходов;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отчета «Информация об объектах (мощностях) основного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оборудования по обеспечению утилизации отходов»;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 реестра мест (площадок) для сбора отходов от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товаров;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субъекта с местами (площадками) для сбора отходов от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товаров;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актуального Классификатора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ФККО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реестра объектов размещения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 (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ГРОРО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данных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по утилизации и обезвреживанию отходов;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технологии;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сводных данных отчетности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2-ТП (отходы)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12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F:\РАБОТА\Презентация\123\new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3429000"/>
            <a:ext cx="2879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gray">
          <a:xfrm>
            <a:off x="285750" y="1916113"/>
            <a:ext cx="8642350" cy="72079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500" b="1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378989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Федеральной службы по надзору в сфере природопользования по Ханты-Мансийскому автономному округу - Югре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6524625"/>
            <a:ext cx="1512887" cy="144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DE89A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gray">
          <a:xfrm>
            <a:off x="250825" y="1340768"/>
            <a:ext cx="8642350" cy="5040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природопользователя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lk.fsrpn.ru</a:t>
            </a:r>
            <a:endParaRPr lang="ru-RU" sz="28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2800" b="1" kern="0" dirty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988839"/>
            <a:ext cx="5776749" cy="431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524" y="2551837"/>
            <a:ext cx="8568952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входа в личный кабинет потребуется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Google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Chrome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Яндекс.Браузер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Mozilla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Firefox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(54 и выше)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запись в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ЕСИА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получаемая в соответствии с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инструкцией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электронная почта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portal.rpn@mail.ru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+7 (499)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753-30-92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многоканальный), с 9 до 18:30 по Московскому времени.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1268760"/>
            <a:ext cx="8640959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работе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Личным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кабинетом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8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700808"/>
            <a:ext cx="8784976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сдать отчетность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 за НВОС – не реализована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обращения с отходами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операторов по обращению с отходами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2-ТП (Отходы)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МСП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производителей/импортеров товаров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количестве товаров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выполнении нормативов утилизации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экосбора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отчетность с 01.01.2019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ПЭК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2-ТП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(рекультивация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отчет реализован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2-ТП (воздух) - отчет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воздействии на окружающую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образовании, использовании,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обезвреживании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1219" y="1187460"/>
            <a:ext cx="645452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Личного кабинета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0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81" y="2132856"/>
            <a:ext cx="7948438" cy="44641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5106" y="1274857"/>
            <a:ext cx="871378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разрешений и сдачи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отчётности размещен на сайте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https://lk.fsrpn.ru/#/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permission-calculator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88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382286"/>
            <a:ext cx="4320480" cy="48013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государственные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  <a:p>
            <a:pPr algn="ctr"/>
            <a:endParaRPr lang="ru-RU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выбросы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сбросы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работу с отходами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СИТЕС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НООЛР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 соответствии экологическим нормам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государственной экологической экспертизы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01.01.2019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экологическое разрешение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394366"/>
            <a:ext cx="446449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негативного воздействия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учет, актуализация, снятие с учета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уровня надзора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категории негативного воздействия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категории риска и периодичности проверок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861048"/>
            <a:ext cx="446449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контрольно-надзорного мероприятия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истечении сроков разрешительных документов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категории риска ваших объектов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статусов отчетов</a:t>
            </a:r>
          </a:p>
        </p:txBody>
      </p:sp>
    </p:spTree>
    <p:extLst>
      <p:ext uri="{BB962C8B-B14F-4D97-AF65-F5344CB8AC3E}">
        <p14:creationId xmlns:p14="http://schemas.microsoft.com/office/powerpoint/2010/main" val="416670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34153"/>
            <a:ext cx="4248472" cy="46166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отчетность привязана к учетной записи физического лица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увольнении история будет недоступна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Недоступно формирование большинства видов отчетности, только отправка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возможностей по самопроверке, получению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уведомлений</a:t>
            </a:r>
          </a:p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825149"/>
            <a:ext cx="4392488" cy="46474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ЛИЦО/ИП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отчетность привязана к организации и никогда не потеряется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сами управляете доступом своих сотрудников к ЛК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перенести отчетность, ранее сформированную из учетной записи ФИЗИЧЕСКОГО ЛИЦА, на учетную запись организации, для этого включите его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1138" y="1196752"/>
            <a:ext cx="3723070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Учетная запись в ЕСИА</a:t>
            </a:r>
            <a:endParaRPr lang="ru-RU" sz="25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0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5"/>
          <p:cNvSpPr>
            <a:spLocks noChangeArrowheads="1"/>
          </p:cNvSpPr>
          <p:nvPr/>
        </p:nvSpPr>
        <p:spPr bwMode="auto">
          <a:xfrm>
            <a:off x="971600" y="1196752"/>
            <a:ext cx="7200800" cy="10156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«Модуль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средство подготовки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скачать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lk.fsrpn.ru)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231143" y="3314015"/>
            <a:ext cx="8643938" cy="2031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4.9.1 от 08.01.2019</a:t>
            </a:r>
            <a:r>
              <a:rPr lang="ru-RU" dirty="0" smtClean="0"/>
              <a:t>,,,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нового: 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исправлен некорректный выбор органа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отчетах.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обновлен справочник Органов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обновлен справочник ФККО.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обновлен справочник ОКАТО/ОКТМО.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обновлен справочник 'Ставки за отходы' (ТКО 4 класса опасности).</a:t>
            </a:r>
          </a:p>
          <a:p>
            <a:pPr lvl="0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исправлена ошибка в расчетах ПНВОС при отсутствии предыдущих расчетов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83768" y="4074301"/>
            <a:ext cx="65" cy="366739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13" descr="F:\РАБОТА\Презентация\123\PN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81" y="1298059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РАБОТА\Презентация\123\PN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2924" y="1324191"/>
            <a:ext cx="647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6733" y="2769895"/>
            <a:ext cx="8640960" cy="286232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плате за негативное воздействие на окружающую среду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2-ТП (Отходы)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субъектов малого и среднего предпринимательства (МСП)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количестве выпущенных в обращение на территории Российской Федерации за предыдущий календарный год готовых товаров, в том числе упаковки, подлежащих утилизации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о выполнении нормативов утилизации отходов от использования товаров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экологического сбора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о постановке объекта, оказывающего негативное воздействие на окружающую среду, на государственный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424970"/>
            <a:ext cx="8640960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Видеоинструкции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заполнению отчетности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«Модуле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размещены на сайте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http://rpn.gov.ru/otchetnost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401030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2623</TotalTime>
  <Words>644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Helvetica Neue</vt:lpstr>
      <vt:lpstr>Times New Roman</vt:lpstr>
      <vt:lpstr>natural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Терентьев М.В.</dc:creator>
  <cp:lastModifiedBy>uninstall84@yandex.ru</cp:lastModifiedBy>
  <cp:revision>168</cp:revision>
  <cp:lastPrinted>2017-10-16T08:25:13Z</cp:lastPrinted>
  <dcterms:created xsi:type="dcterms:W3CDTF">2014-09-25T09:41:16Z</dcterms:created>
  <dcterms:modified xsi:type="dcterms:W3CDTF">2019-01-24T20:14:52Z</dcterms:modified>
</cp:coreProperties>
</file>