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3" r:id="rId1"/>
  </p:sldMasterIdLst>
  <p:sldIdLst>
    <p:sldId id="340" r:id="rId2"/>
    <p:sldId id="355" r:id="rId3"/>
    <p:sldId id="356" r:id="rId4"/>
    <p:sldId id="375" r:id="rId5"/>
    <p:sldId id="341" r:id="rId6"/>
    <p:sldId id="339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1" autoAdjust="0"/>
    <p:restoredTop sz="9466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2E3AB0BD-4E2B-48DB-BE61-A2688C28D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FA5-A36B-4ACB-8552-54B0F9551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4160-7618-40D1-9992-4CE3C45DF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09D1D81-4385-4AA4-9988-DAA97B7CF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4D1CD39-7B8D-4BBF-AE74-13D3A595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DA9B22D-D039-4278-9347-F3F2AC224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FBCF514-309C-43F2-B0B9-2AA819587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BA0F-B9A6-430E-8284-8489629CEE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2EDF-A7F7-4196-9C59-61C97624A2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2482-0C58-4B6C-B752-1D296E95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187-1102-40CE-899F-BF324BCF8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F5D5-13AE-436E-A101-AEF536B56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97ED-7C60-42E3-93AB-F0AB3BCF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6E58-64AB-46CF-8D5D-B9E78A85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215A-76F0-4C1A-A991-EF172392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7C0E-C1E0-427D-B61F-B549656A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F63BA-F2A7-4157-81BE-8A3D5B7D2F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smtClean="0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5" name="Rectangle 1"/>
          <p:cNvSpPr>
            <a:spLocks noChangeArrowheads="1"/>
          </p:cNvSpPr>
          <p:nvPr userDrawn="1"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pn.gov.ru/node/28131" TargetMode="External"/><Relationship Id="rId2" Type="http://schemas.openxmlformats.org/officeDocument/2006/relationships/hyperlink" Target="http://rpn.gov.ru/deklar_hug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pn.gov.ru/ecosbor_4" TargetMode="External"/><Relationship Id="rId5" Type="http://schemas.openxmlformats.org/officeDocument/2006/relationships/hyperlink" Target="http://rpn.gov.ru/util_4" TargetMode="External"/><Relationship Id="rId4" Type="http://schemas.openxmlformats.org/officeDocument/2006/relationships/hyperlink" Target="http://rpn.gov.ru/deklar_tovary_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k.fsrpn.ru/" TargetMode="External"/><Relationship Id="rId2" Type="http://schemas.openxmlformats.org/officeDocument/2006/relationships/hyperlink" Target="https://docs.fsrpn.ru/elektronnyy_format_2tp_othody_msp.doc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k.fsrpn.ru/" TargetMode="External"/><Relationship Id="rId2" Type="http://schemas.openxmlformats.org/officeDocument/2006/relationships/hyperlink" Target="http://rpn.gov.ru/deklar_huge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rpn.gov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pn.gov.ru/deklar_huge" TargetMode="External"/><Relationship Id="rId2" Type="http://schemas.openxmlformats.org/officeDocument/2006/relationships/hyperlink" Target="http://rpn.gov.ru/otchetnost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1340767"/>
            <a:ext cx="8568952" cy="10801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</a:t>
            </a:r>
          </a:p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окружающую среду</a:t>
            </a:r>
            <a:endParaRPr lang="ru-RU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35896" y="2516560"/>
            <a:ext cx="5184576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Декларации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приказ </a:t>
            </a:r>
            <a:r>
              <a:rPr lang="ru-RU" sz="2500" spc="-7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Минприроды России № 3 от 09.01.2017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Ставки платы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2500" spc="-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Правительства  РФ от </a:t>
            </a:r>
            <a:r>
              <a:rPr lang="ru-RU" sz="2500" spc="-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13.09.2016 </a:t>
            </a:r>
            <a:r>
              <a:rPr lang="ru-RU" sz="2500" spc="-1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913, от 29.06.2018 № 758</a:t>
            </a:r>
            <a:endParaRPr lang="ru-RU" sz="2500" spc="-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исчисления и взимания платы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постановление </a:t>
            </a:r>
            <a:r>
              <a:rPr lang="ru-RU" sz="2500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Правительства РФ от 03.03.2017 № 255</a:t>
            </a:r>
            <a:endParaRPr kumimoji="0" lang="ru-RU" sz="1600" b="0" i="0" u="none" strike="noStrike" cap="none" spc="-100" normalizeH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5607"/>
            <a:ext cx="3240360" cy="18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2500313" y="6143625"/>
            <a:ext cx="42862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Терентьев Михаил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29405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sz="half" idx="1"/>
          </p:nvPr>
        </p:nvSpPr>
        <p:spPr>
          <a:xfrm>
            <a:off x="285750" y="1928813"/>
            <a:ext cx="8577263" cy="4348162"/>
          </a:xfrm>
        </p:spPr>
        <p:txBody>
          <a:bodyPr/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2"/>
              </a:rPr>
              <a:t>http://rpn.gov.ru/deklar_huge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Электронный формат «Декларация о плате за негативное воздействие на окружающую среду»</a:t>
            </a:r>
          </a:p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2"/>
              </a:rPr>
              <a:t>http://rpn.gov.ru/biginstruction_2tp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Электронный формат «Отчеты 2-ТП (отходы) и МСП»</a:t>
            </a:r>
          </a:p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3"/>
              </a:rPr>
              <a:t>http://rpn.gov.ru/node/28131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Электронный формат «Заявка о постановке объекта на государственный учет»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4"/>
              </a:rPr>
              <a:t>http://rpn.gov.ru/deklar_tovary_4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Электронный формат «Декларация о количестве товаров, подлежащих утилизации»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5"/>
              </a:rPr>
              <a:t>http://rpn.gov.ru/util_4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Электронный формат «Отчет о выполнении нормативов утилизации»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6"/>
              </a:rPr>
              <a:t>http://rpn.gov.ru/ecosbor_4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Электронный формат «Расчет экологического платежа»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sz="150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341438"/>
            <a:ext cx="864235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Электронный форматы для предприятий с собственным ПО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971550" y="2133600"/>
            <a:ext cx="72009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 форматам представления отчетов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Росприроднадзор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электронном виде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50825" y="2781300"/>
            <a:ext cx="86423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Отчет субъектов малого и среднего предпринимательства об образовании, использовании, обезвреживании и размещении отходов;</a:t>
            </a:r>
          </a:p>
          <a:p>
            <a:pPr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Отчетов по форме 2-ТП (отходы);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Расчет платы за негативное воздействие на окружающую среду;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Заявка о постановке объекта на учет, актуализации, снятия с учета;</a:t>
            </a:r>
          </a:p>
          <a:p>
            <a:pPr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Информация об объектах утилизации и местах сбора отходов в соответствии с приложениями 10, 11 к Правилам создания, эксплуатации и модернизации единой государственной информационной системы учета отходов от использования товаров;</a:t>
            </a:r>
          </a:p>
          <a:p>
            <a:pPr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Декларация о количестве товаров, подлежащих утилизации после утраты потребительских свойств, выпущенных в обращение на территорию РФ;</a:t>
            </a:r>
          </a:p>
          <a:p>
            <a:pPr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Отчет о выполнении нормативов утилизации отходов от использования товаров, подлежащих утилизации после утраты потребительских свойств;</a:t>
            </a:r>
          </a:p>
          <a:p>
            <a:pPr algn="just"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Расчетов экологического сбора;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268413"/>
            <a:ext cx="864235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Операторам ЭДО и разработчикам ПО для сдачи отчетности 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Росприроднадзор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Форматы отчетов и требования к ЭП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https://lk.fsrpn.ru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971550" y="1484313"/>
            <a:ext cx="7200900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 подписи и алгоритмам шифрования при представлении отчетов 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Росприроднадзор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электронном виде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https://lk.fsrpn.ru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124075" y="3068638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Технические условия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Cертификат ФС по надзору в сфере природопользования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Cертификат УЦ Адиком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Cертификат Головного УЦ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1428750"/>
            <a:ext cx="8572500" cy="476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www.lk.fsrpn.ru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Личный кабинет природопользователя</a:t>
            </a:r>
            <a:endParaRPr lang="ru-RU" sz="2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86979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79343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80200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РАБОТА\Презентация\123\new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429000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285750" y="1916113"/>
            <a:ext cx="8642350" cy="7207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5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88840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Согласно Порядка (утв. Приказом Минприроды России № 3 от 09.01.2017), </a:t>
            </a:r>
            <a:r>
              <a:rPr lang="ru-RU" sz="16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Декларация предоставляется в форме электронного документа</a:t>
            </a:r>
            <a:r>
              <a:rPr lang="ru-RU" sz="16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подписанного электронной подписью</a:t>
            </a:r>
            <a:r>
              <a:rPr lang="ru-RU" sz="16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посредством информационно-телекоммуникационной сети «Интернет»</a:t>
            </a:r>
          </a:p>
          <a:p>
            <a:pPr algn="just"/>
            <a:r>
              <a:rPr lang="ru-RU" sz="16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Также, Порядком определены случаи предоставления декларации о плате на бумажном носителе (лично, через уполномоченного представителя, либо в виде почтового отправления с описью вложения и уведомлением о вручении):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годовом размере платы за предыдущий отчетный период равном или менее 25 тысяч рублей лица, обязанные вносить плату, вправе представлять декларацию о плате на бумажном носителе в одном экземпляре с обязательным представлением копии на электронном носителе, сформированной путем использования электронных сервисов;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случае отсутствия у лица, обязанного вносить плату, технической возможности подключения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сети «Интернет», декларация о плате представляется на бумажном носителе.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нескольких объектов, оказывающих негативное воздействие на окружающую среду, но располагающихся в пределах территории одного субъекта Российской Федерации, предоставляется одна декларация о плате. В случае расположения указанных объектов на территориях нескольких субъектов Российской Федерации, по каждому субъекту предоставляется отдельная декларация о плате.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268761"/>
            <a:ext cx="8568952" cy="50405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Декларации о плате за НВОС</a:t>
            </a:r>
            <a:endParaRPr lang="ru-RU" sz="2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341438"/>
            <a:ext cx="864235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Электронный форматы для предприятий с собственным ПО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0608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http://rpn.gov.ru/deklar_huge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Электронный формат «Декларация о плате за негативное воздействие на окружающую среду»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51520" y="2924944"/>
            <a:ext cx="871537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 форматам представления отчетов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Росприроднадзор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электронном виде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https://lk.fsrpn.ru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971600" y="4005064"/>
            <a:ext cx="72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Технические условия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Cертификат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ФС по надзору в сфере природопользования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Cертификат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УЦ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Адиком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Cертификат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Головного УЦ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564904"/>
            <a:ext cx="864235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Разъяснение Федеральной службы по надзору в сфере природопользования (</a:t>
            </a: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Росприроднадзора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 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10-04-36/26733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от 06.12.2017 г. «Об отнесении отходов к твердым коммунальным отходам (ТКО)»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428736"/>
            <a:ext cx="8640960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ошибки при заполнении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85992"/>
            <a:ext cx="8643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Декларация не соответствует форме, утвержденной приказом Минприроды России от 09.01.2017 № 3;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При исчислении платы применяются коэффициенты, учитывающие инфляцию, дополнительные коэффициенты 1,2 при выбросе загрязняющих веществ в атмосферный воздух городов, коэффициенты экологической значимости, прежние нормативы платы;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обоснованно применяется коэффициент 0,3;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обоснованно применяется плата за размещение отходов в пределах лимитов в отсутствие установленных лимитов, при несвоевременном представлении или не представлении технического отчета или отчета для субъектов малого или среднего предпринимательства;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Информация, указанная в Декларации не соответствует сведениям, отраженным в статистическом отчете 2-ТП (отходы), техническом отчете.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85720" y="3143248"/>
            <a:ext cx="8678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4013"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8.5 КоАП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сокрытие, умышленное искажение или несвоевременное представление информации, содержащейся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декларации 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 за негативное воздействие на окружающую среду влечет наложение административного штрафа в соответствии с санкциями статьи 8.5 КоАП РФ на должностных лиц – от 3 000 до 6 000 рублей; на юридических лиц – от 20 000 до  180 000 рублей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8.41 КоАП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Невнесение в установленные сроки платы за негативное воздействие на окружающую среду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влечет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наложение административного штрафа на должностных лиц в размере от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3 000 до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6 000 рублей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на юридических лиц - от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0000 до 100 000 рублей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7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250825" y="1268413"/>
            <a:ext cx="8642350" cy="1008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Электронные сервисы Федеральной службы по надзору в сфере природопользования (</a:t>
            </a:r>
            <a:r>
              <a:rPr lang="ru-RU" sz="2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Росприроднадзора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lk.fsrpn.ru</a:t>
            </a:r>
            <a:endParaRPr lang="ru-RU" sz="25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2500313" y="6143625"/>
            <a:ext cx="42862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Терентьев Михаил Владимирович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05263"/>
            <a:ext cx="30972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F:\РАБОТА\Презентация\123\PN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381250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95288" y="3068638"/>
            <a:ext cx="3671887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Модуль природопользователя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gray">
          <a:xfrm>
            <a:off x="5076825" y="3068638"/>
            <a:ext cx="3671888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Личный кабинет природопользователя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7" name="Picture 18" descr="Главная">
            <a:hlinkClick r:id="rId4" tooltip="Федеральная служба по надзору в сфере природопользования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428875"/>
            <a:ext cx="576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005263"/>
            <a:ext cx="2830513" cy="2230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611188" y="1357313"/>
            <a:ext cx="7921625" cy="101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hlinkClick r:id="rId2"/>
              </a:rPr>
              <a:t>http://rpn.gov.ru/otchetnost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"Модуль природопользователя«  бесплатное средство подготовки отчетности природопользователя (версия 4.7.0 от 21.07.2018)</a:t>
            </a:r>
            <a:endParaRPr lang="ru-RU" sz="2000" dirty="0">
              <a:solidFill>
                <a:srgbClr val="000000"/>
              </a:solidFill>
              <a:hlinkClick r:id="rId3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50825" y="2565400"/>
            <a:ext cx="8643938" cy="3692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Что нового: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 Unicode MS" pitchFamily="34" charset="-128"/>
              </a:rPr>
              <a:t>+ 2-ТП Рекультивация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+ группировка объектов по производственным территориям.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+ признак 'Пересчет по сроку действия' в нормативах и лимитах.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* отчет 'Объекты утилизации и места сбора отходов' приведен в соответствие с новым приказом.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* обновлен справочник ОКАТО/ОКТМО.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* обновлен справочник Органов </a:t>
            </a:r>
            <a:r>
              <a:rPr lang="ru-RU" dirty="0" err="1">
                <a:solidFill>
                  <a:srgbClr val="000000"/>
                </a:solidFill>
                <a:latin typeface="Arial Unicode MS" pitchFamily="34" charset="-128"/>
              </a:rPr>
              <a:t>Росприроднадзора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* обновлен справочник 'ЗВ в атмосферу по классификации СПб'.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* обновлен справочник 'Ставки за отходы'. - исправлена ошибка изменения класса опасности в ЗВ организации. - исправлена ошибка '</a:t>
            </a:r>
            <a:r>
              <a:rPr lang="ru-RU" dirty="0" err="1">
                <a:solidFill>
                  <a:srgbClr val="000000"/>
                </a:solidFill>
                <a:latin typeface="Arial Unicode MS" pitchFamily="34" charset="-128"/>
              </a:rPr>
              <a:t>Formula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Unicode MS" pitchFamily="34" charset="-128"/>
              </a:rPr>
              <a:t>length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Unicode MS" pitchFamily="34" charset="-128"/>
              </a:rPr>
              <a:t>cannot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Unicode MS" pitchFamily="34" charset="-128"/>
              </a:rPr>
              <a:t>exceed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 32767 </a:t>
            </a:r>
            <a:r>
              <a:rPr lang="ru-RU" dirty="0" err="1">
                <a:solidFill>
                  <a:srgbClr val="000000"/>
                </a:solidFill>
                <a:latin typeface="Arial Unicode MS" pitchFamily="34" charset="-128"/>
              </a:rPr>
              <a:t>characters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' при выгрузке заявки о постановке объектов на учет в </a:t>
            </a:r>
            <a:r>
              <a:rPr lang="ru-RU" dirty="0" err="1">
                <a:solidFill>
                  <a:srgbClr val="000000"/>
                </a:solidFill>
                <a:latin typeface="Arial Unicode MS" pitchFamily="34" charset="-128"/>
              </a:rPr>
              <a:t>Excel</a:t>
            </a:r>
            <a:r>
              <a:rPr lang="ru-RU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1196975"/>
            <a:ext cx="864235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rpn.gov.ru/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otchetnost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Видеоинструкции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773238"/>
          <a:ext cx="8640960" cy="472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2248"/>
                <a:gridCol w="2304256"/>
                <a:gridCol w="4104456"/>
              </a:tblGrid>
              <a:tr h="292197">
                <a:tc>
                  <a:txBody>
                    <a:bodyPr/>
                    <a:lstStyle/>
                    <a:p>
                      <a:pPr algn="ctr"/>
                      <a:r>
                        <a:rPr lang="ru-RU" sz="1600" spc="-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Малым и средним предприятиям и ИП</a:t>
                      </a:r>
                      <a:endParaRPr lang="ru-RU" sz="1600" spc="-7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-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Крупным</a:t>
                      </a:r>
                      <a:r>
                        <a:rPr lang="ru-RU" sz="1600" spc="-7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предприятиям с собственным ПО</a:t>
                      </a:r>
                      <a:endParaRPr lang="ru-RU" sz="1600" spc="-7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Инструкция по заполнению</a:t>
                      </a:r>
                    </a:p>
                    <a:p>
                      <a:pPr algn="ctr"/>
                      <a:endParaRPr lang="ru-RU" sz="1600" spc="-7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</a:tr>
              <a:tr h="309736">
                <a:tc>
                  <a:txBody>
                    <a:bodyPr/>
                    <a:lstStyle/>
                    <a:p>
                      <a:r>
                        <a:rPr lang="en-US" sz="16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deklar</a:t>
                      </a:r>
                      <a:endParaRPr lang="ru-RU" sz="1600" b="1" spc="-8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deklar_big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Декларация по плате за НВОС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197">
                <a:tc>
                  <a:txBody>
                    <a:bodyPr/>
                    <a:lstStyle/>
                    <a:p>
                      <a:r>
                        <a:rPr lang="en-US" sz="16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msp</a:t>
                      </a:r>
                      <a:endParaRPr lang="ru-RU" sz="1600" b="1" spc="-8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субъектов МСП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197">
                <a:tc>
                  <a:txBody>
                    <a:bodyPr/>
                    <a:lstStyle/>
                    <a:p>
                      <a:r>
                        <a:rPr lang="en-US" sz="16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rpn.gov.ru/2tp</a:t>
                      </a:r>
                      <a:endParaRPr lang="ru-RU" sz="1600" b="1" spc="-8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rpn.gov.ru/2tp_big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2-ТП (отходы).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197"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tovary_small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tovary_big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Декларация о количестве выпущенных в обращение готовых товаров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util_tovary_small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util_tovary_big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Отчёт о выполнении нормативов утилизации отходов от использования товаров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ecosbor_small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ecosbor_big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Расчет Экологического сбора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93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otch-nvos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rpn.gov.ru/otch-nvos2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 на государственный учет объектов НВОС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8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power_small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spc="-8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rpn.gov.ru/</a:t>
                      </a:r>
                      <a:r>
                        <a:rPr lang="en-US" sz="1600" kern="1200" spc="-8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power_big</a:t>
                      </a:r>
                      <a:endParaRPr lang="ru-RU" sz="1600" b="1" kern="1200" spc="-8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об объектах (мощностях) основного технологического оборудования по обеспечению утилизации отходов от использования</a:t>
                      </a: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atural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2109</TotalTime>
  <Words>1096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natural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Терентьев М.В.</dc:creator>
  <cp:lastModifiedBy>Терентьев М.В.</cp:lastModifiedBy>
  <cp:revision>128</cp:revision>
  <cp:lastPrinted>2017-10-16T08:25:13Z</cp:lastPrinted>
  <dcterms:created xsi:type="dcterms:W3CDTF">2014-09-25T09:41:16Z</dcterms:created>
  <dcterms:modified xsi:type="dcterms:W3CDTF">2018-09-12T04:12:26Z</dcterms:modified>
</cp:coreProperties>
</file>