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71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13" autoAdjust="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02.10.2015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02.10.2015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332657"/>
            <a:ext cx="8424936" cy="1584175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/>
              <a:t>Установление нормативов допустимых сбросов загрязняющих веществ и микроорганизмов </a:t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8640960" cy="3312368"/>
          </a:xfrm>
        </p:spPr>
        <p:txBody>
          <a:bodyPr>
            <a:noAutofit/>
          </a:bodyPr>
          <a:lstStyle/>
          <a:p>
            <a:pPr lvl="0" algn="l"/>
            <a:r>
              <a:rPr lang="ru-RU" sz="1800" b="1" dirty="0" smtClean="0"/>
              <a:t>в водные объекты</a:t>
            </a:r>
            <a:endParaRPr lang="ru-RU" sz="1800" dirty="0" smtClean="0"/>
          </a:p>
          <a:p>
            <a:pPr algn="l"/>
            <a:r>
              <a:rPr lang="ru-RU" sz="1800" b="1" dirty="0" smtClean="0"/>
              <a:t> </a:t>
            </a:r>
            <a:endParaRPr lang="ru-RU" sz="1800" dirty="0" smtClean="0"/>
          </a:p>
          <a:p>
            <a:pPr lvl="0" algn="l"/>
            <a:r>
              <a:rPr lang="ru-RU" sz="1800" b="1" dirty="0" smtClean="0"/>
              <a:t>в водные объекты через централизованные системы водоотведения</a:t>
            </a:r>
            <a:endParaRPr lang="ru-RU" sz="1800" dirty="0" smtClean="0"/>
          </a:p>
          <a:p>
            <a:pPr algn="l"/>
            <a:r>
              <a:rPr lang="ru-RU" sz="1800" b="1" dirty="0" smtClean="0"/>
              <a:t> </a:t>
            </a:r>
            <a:endParaRPr lang="ru-RU" sz="1800" dirty="0" smtClean="0"/>
          </a:p>
          <a:p>
            <a:pPr lvl="0" algn="l"/>
            <a:r>
              <a:rPr lang="ru-RU" sz="1800" b="1" dirty="0" smtClean="0"/>
              <a:t>на водосборные площади</a:t>
            </a:r>
            <a:endParaRPr lang="ru-RU" sz="1800" dirty="0" smtClean="0"/>
          </a:p>
          <a:p>
            <a:pPr algn="l"/>
            <a:r>
              <a:rPr lang="ru-RU" sz="1800" b="1" dirty="0" smtClean="0"/>
              <a:t> </a:t>
            </a:r>
            <a:endParaRPr lang="ru-RU" sz="1800" dirty="0" smtClean="0"/>
          </a:p>
          <a:p>
            <a:pPr lvl="0" algn="l"/>
            <a:r>
              <a:rPr lang="ru-RU" sz="1800" b="1" dirty="0" smtClean="0"/>
              <a:t>в подземные водные объекты</a:t>
            </a:r>
            <a:endParaRPr lang="ru-RU" sz="1800" dirty="0" smtClean="0"/>
          </a:p>
          <a:p>
            <a:pPr algn="l"/>
            <a:r>
              <a:rPr lang="ru-RU" sz="1800" b="1" dirty="0" smtClean="0"/>
              <a:t> </a:t>
            </a:r>
            <a:endParaRPr lang="ru-RU" sz="1800" dirty="0"/>
          </a:p>
        </p:txBody>
      </p:sp>
    </p:spTree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/>
          </a:bodyPr>
          <a:lstStyle/>
          <a:p>
            <a:pPr algn="ctr"/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400" b="1" dirty="0" smtClean="0"/>
              <a:t>Постановление Правительства  Российской Федерации </a:t>
            </a:r>
            <a:br>
              <a:rPr lang="ru-RU" sz="2400" b="1" dirty="0" smtClean="0"/>
            </a:br>
            <a:r>
              <a:rPr lang="ru-RU" sz="2400" b="1" dirty="0" smtClean="0"/>
              <a:t>от 18.03.2013 № 230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32856"/>
            <a:ext cx="8507288" cy="4248472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7200" b="1" dirty="0" smtClean="0"/>
              <a:t>      Критерии </a:t>
            </a:r>
            <a:r>
              <a:rPr lang="ru-RU" sz="7200" b="1" dirty="0" smtClean="0"/>
              <a:t>отнесения абонентов  к категории нормируемых:</a:t>
            </a:r>
          </a:p>
          <a:p>
            <a:pPr algn="ctr">
              <a:buNone/>
            </a:pPr>
            <a:endParaRPr lang="ru-RU" sz="7200" b="1" dirty="0" smtClean="0"/>
          </a:p>
          <a:p>
            <a:r>
              <a:rPr lang="ru-RU" sz="7200" b="1" dirty="0" smtClean="0"/>
              <a:t> юридические лица</a:t>
            </a:r>
          </a:p>
          <a:p>
            <a:pPr>
              <a:buNone/>
            </a:pPr>
            <a:endParaRPr lang="ru-RU" sz="7200" b="1" dirty="0" smtClean="0"/>
          </a:p>
          <a:p>
            <a:pPr lvl="0"/>
            <a:r>
              <a:rPr lang="ru-RU" sz="7200" b="1" dirty="0" smtClean="0"/>
              <a:t>договор </a:t>
            </a:r>
            <a:r>
              <a:rPr lang="ru-RU" sz="7200" b="1" dirty="0"/>
              <a:t>водоотведения, единый договор холодного водоснабжения и водоотведения;</a:t>
            </a:r>
            <a:endParaRPr lang="ru-RU" sz="7200" dirty="0"/>
          </a:p>
          <a:p>
            <a:pPr>
              <a:buNone/>
            </a:pPr>
            <a:endParaRPr lang="ru-RU" sz="4500" dirty="0"/>
          </a:p>
          <a:p>
            <a:pPr lvl="0"/>
            <a:r>
              <a:rPr lang="ru-RU" sz="7200" b="1" dirty="0" smtClean="0"/>
              <a:t>деятельность</a:t>
            </a:r>
            <a:r>
              <a:rPr lang="ru-RU" sz="7200" b="1" dirty="0"/>
              <a:t>, </a:t>
            </a:r>
            <a:r>
              <a:rPr lang="ru-RU" sz="7200" b="1" dirty="0" smtClean="0"/>
              <a:t>связанная </a:t>
            </a:r>
            <a:r>
              <a:rPr lang="ru-RU" sz="7200" b="1" dirty="0"/>
              <a:t>с производством, переработкой продукции;</a:t>
            </a:r>
            <a:endParaRPr lang="ru-RU" sz="7200" dirty="0"/>
          </a:p>
          <a:p>
            <a:pPr>
              <a:buNone/>
            </a:pPr>
            <a:endParaRPr lang="ru-RU" sz="4500" dirty="0"/>
          </a:p>
          <a:p>
            <a:pPr lvl="0"/>
            <a:r>
              <a:rPr lang="ru-RU" sz="7200" b="1" dirty="0" smtClean="0"/>
              <a:t>канализационные </a:t>
            </a:r>
            <a:r>
              <a:rPr lang="ru-RU" sz="7200" b="1" dirty="0"/>
              <a:t>выпуски в централизованную систему водоотведения</a:t>
            </a:r>
            <a:r>
              <a:rPr lang="ru-RU" sz="7200" b="1" dirty="0" smtClean="0"/>
              <a:t>;</a:t>
            </a:r>
            <a:endParaRPr lang="ru-RU" sz="7200" dirty="0" smtClean="0"/>
          </a:p>
          <a:p>
            <a:pPr lvl="0"/>
            <a:endParaRPr lang="ru-RU" sz="7200" dirty="0"/>
          </a:p>
          <a:p>
            <a:pPr lvl="0"/>
            <a:r>
              <a:rPr lang="ru-RU" sz="7200" b="1" dirty="0"/>
              <a:t>среднесуточный объем отводимых (принимаемых) сточных вод </a:t>
            </a:r>
            <a:r>
              <a:rPr lang="ru-RU" sz="7200" b="1" dirty="0" smtClean="0"/>
              <a:t>более </a:t>
            </a:r>
            <a:r>
              <a:rPr lang="ru-RU" sz="7200" b="1" dirty="0"/>
              <a:t>200 куб. метров в сутки </a:t>
            </a:r>
            <a:r>
              <a:rPr lang="ru-RU" sz="7200" b="1" baseline="30000" dirty="0" smtClean="0"/>
              <a:t>*</a:t>
            </a:r>
            <a:r>
              <a:rPr lang="ru-RU" sz="7200" b="1" dirty="0" smtClean="0"/>
              <a:t>.</a:t>
            </a:r>
            <a:endParaRPr lang="ru-RU" sz="7200" dirty="0"/>
          </a:p>
          <a:p>
            <a:pPr>
              <a:buNone/>
            </a:pPr>
            <a:endParaRPr lang="ru-RU" sz="4500" dirty="0"/>
          </a:p>
          <a:p>
            <a:pPr>
              <a:buNone/>
            </a:pPr>
            <a:r>
              <a:rPr lang="ru-RU" sz="7200" b="1" dirty="0" smtClean="0"/>
              <a:t>     *</a:t>
            </a:r>
            <a:r>
              <a:rPr lang="ru-RU" sz="7200" b="1" dirty="0"/>
              <a:t>по данным договора водоотведения.</a:t>
            </a:r>
            <a:endParaRPr lang="ru-RU" sz="7200" dirty="0"/>
          </a:p>
          <a:p>
            <a:endParaRPr lang="ru-RU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08112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/>
              <a:t>Приказ Минприроды России от 29.07.2014 № 339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335760"/>
          </a:xfrm>
        </p:spPr>
        <p:txBody>
          <a:bodyPr>
            <a:normAutofit/>
          </a:bodyPr>
          <a:lstStyle/>
          <a:p>
            <a:pPr lvl="0"/>
            <a:r>
              <a:rPr lang="ru-RU" sz="1800" b="1" dirty="0" smtClean="0"/>
              <a:t>НДС </a:t>
            </a:r>
            <a:r>
              <a:rPr lang="ru-RU" sz="1800" b="1" dirty="0"/>
              <a:t>= </a:t>
            </a:r>
            <a:r>
              <a:rPr lang="ru-RU" sz="1800" b="1" dirty="0" err="1"/>
              <a:t>q</a:t>
            </a:r>
            <a:r>
              <a:rPr lang="ru-RU" sz="1800" b="1" dirty="0"/>
              <a:t> </a:t>
            </a:r>
            <a:r>
              <a:rPr lang="ru-RU" sz="1800" b="1" dirty="0" err="1"/>
              <a:t>x</a:t>
            </a:r>
            <a:r>
              <a:rPr lang="ru-RU" sz="1800" b="1" dirty="0"/>
              <a:t> </a:t>
            </a:r>
            <a:r>
              <a:rPr lang="ru-RU" sz="1800" b="1" dirty="0" err="1" smtClean="0"/>
              <a:t>Cндс</a:t>
            </a:r>
            <a:r>
              <a:rPr lang="ru-RU" sz="1800" b="1" dirty="0" smtClean="0"/>
              <a:t>, </a:t>
            </a:r>
            <a:r>
              <a:rPr lang="ru-RU" sz="1800" b="1" dirty="0" smtClean="0"/>
              <a:t>где</a:t>
            </a:r>
            <a:endParaRPr lang="ru-RU" sz="1800" dirty="0"/>
          </a:p>
          <a:p>
            <a:pPr>
              <a:buNone/>
            </a:pPr>
            <a:r>
              <a:rPr lang="ru-RU" sz="1800" b="1" dirty="0" smtClean="0"/>
              <a:t>     </a:t>
            </a:r>
            <a:r>
              <a:rPr lang="ru-RU" sz="1800" b="1" dirty="0" err="1" smtClean="0"/>
              <a:t>q</a:t>
            </a:r>
            <a:r>
              <a:rPr lang="ru-RU" sz="1800" b="1" dirty="0" smtClean="0"/>
              <a:t> </a:t>
            </a:r>
            <a:r>
              <a:rPr lang="ru-RU" sz="1800" b="1" dirty="0"/>
              <a:t>(м3/ч) - максимальный часовой расход сточных вод, </a:t>
            </a:r>
            <a:endParaRPr lang="ru-RU" sz="1800" b="1" dirty="0" smtClean="0"/>
          </a:p>
          <a:p>
            <a:pPr>
              <a:buNone/>
            </a:pPr>
            <a:r>
              <a:rPr lang="ru-RU" sz="1800" b="1" dirty="0" smtClean="0"/>
              <a:t> </a:t>
            </a:r>
            <a:r>
              <a:rPr lang="ru-RU" sz="1800" b="1" dirty="0" smtClean="0"/>
              <a:t>    </a:t>
            </a:r>
            <a:r>
              <a:rPr lang="ru-RU" sz="1800" b="1" dirty="0" smtClean="0"/>
              <a:t>месячный (м3/мес</a:t>
            </a:r>
            <a:r>
              <a:rPr lang="ru-RU" sz="1800" b="1" dirty="0"/>
              <a:t>.) и годовой расход (м3/год</a:t>
            </a:r>
            <a:r>
              <a:rPr lang="ru-RU" sz="1800" b="1" dirty="0" smtClean="0"/>
              <a:t>);</a:t>
            </a:r>
            <a:endParaRPr lang="ru-RU" sz="1800" dirty="0"/>
          </a:p>
          <a:p>
            <a:pPr>
              <a:buNone/>
            </a:pPr>
            <a:r>
              <a:rPr lang="ru-RU" sz="1800" b="1" dirty="0" smtClean="0"/>
              <a:t>     </a:t>
            </a:r>
            <a:r>
              <a:rPr lang="ru-RU" sz="1800" b="1" dirty="0" err="1" smtClean="0"/>
              <a:t>Cндс</a:t>
            </a:r>
            <a:r>
              <a:rPr lang="ru-RU" sz="1800" b="1" dirty="0" smtClean="0"/>
              <a:t> </a:t>
            </a:r>
            <a:r>
              <a:rPr lang="ru-RU" sz="1800" b="1" dirty="0"/>
              <a:t>(мг/дм3) - допустимая концентрацию загрязняющего вещества в сточных водах абонента. </a:t>
            </a:r>
            <a:endParaRPr lang="ru-RU" sz="1800" dirty="0"/>
          </a:p>
          <a:p>
            <a:pPr>
              <a:buNone/>
            </a:pPr>
            <a:endParaRPr lang="ru-RU" sz="1800" dirty="0"/>
          </a:p>
          <a:p>
            <a:pPr lvl="0"/>
            <a:r>
              <a:rPr lang="ru-RU" sz="1800" b="1" dirty="0"/>
              <a:t>Учитывается эффективность очистных сооружений организации, осуществляющей водоотведение.</a:t>
            </a:r>
            <a:endParaRPr lang="ru-RU" sz="1800" dirty="0"/>
          </a:p>
          <a:p>
            <a:pPr>
              <a:buNone/>
            </a:pPr>
            <a:endParaRPr lang="ru-RU" sz="1800" dirty="0"/>
          </a:p>
          <a:p>
            <a:pPr lvl="0"/>
            <a:r>
              <a:rPr lang="ru-RU" sz="1800" b="1" dirty="0"/>
              <a:t>НДС разрабатываются абонентами на срок действия НДС организации, осуществляющей водоотведение.</a:t>
            </a:r>
            <a:endParaRPr lang="ru-RU" sz="1800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5400" b="1" dirty="0" smtClean="0"/>
              <a:t> </a:t>
            </a:r>
            <a:r>
              <a:rPr lang="ru-RU" sz="2700" b="1" dirty="0" smtClean="0"/>
              <a:t>Постановление Правительства Российской Федерации </a:t>
            </a: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>от 30.04.2013 </a:t>
            </a:r>
            <a:r>
              <a:rPr lang="ru-RU" sz="2700" b="1" dirty="0" smtClean="0"/>
              <a:t>№ 393</a:t>
            </a:r>
            <a:endParaRPr lang="ru-RU" sz="27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 numCol="2">
            <a:normAutofit fontScale="92500" lnSpcReduction="20000"/>
          </a:bodyPr>
          <a:lstStyle/>
          <a:p>
            <a:pPr>
              <a:buNone/>
            </a:pPr>
            <a:r>
              <a:rPr lang="ru-RU" sz="1800" b="1" dirty="0" smtClean="0"/>
              <a:t>     </a:t>
            </a:r>
            <a:r>
              <a:rPr lang="ru-RU" sz="1900" b="1" dirty="0" smtClean="0"/>
              <a:t>Для </a:t>
            </a:r>
            <a:r>
              <a:rPr lang="ru-RU" sz="1900" b="1" dirty="0"/>
              <a:t>установления нормативов допустимых сбросов абоненты    представляют:</a:t>
            </a:r>
            <a:endParaRPr lang="ru-RU" sz="1900" dirty="0"/>
          </a:p>
          <a:p>
            <a:pPr>
              <a:buNone/>
            </a:pPr>
            <a:endParaRPr lang="ru-RU" sz="1900" dirty="0"/>
          </a:p>
          <a:p>
            <a:pPr lvl="0"/>
            <a:r>
              <a:rPr lang="ru-RU" sz="1900" b="1" dirty="0"/>
              <a:t>заявление об установлении нормативов допустимых сбросов</a:t>
            </a:r>
            <a:r>
              <a:rPr lang="ru-RU" sz="1900" b="1" dirty="0" smtClean="0"/>
              <a:t>,</a:t>
            </a:r>
          </a:p>
          <a:p>
            <a:pPr lvl="0">
              <a:buNone/>
            </a:pPr>
            <a:endParaRPr lang="ru-RU" sz="1900" dirty="0"/>
          </a:p>
          <a:p>
            <a:pPr lvl="0"/>
            <a:r>
              <a:rPr lang="ru-RU" sz="1900" b="1" dirty="0"/>
              <a:t>расчет нормативов допустимых сбросов в соответствии с приказом Минприроды № 333 от  </a:t>
            </a:r>
            <a:r>
              <a:rPr lang="ru-RU" sz="1900" b="1" dirty="0" smtClean="0"/>
              <a:t>17.12.2007,</a:t>
            </a:r>
          </a:p>
          <a:p>
            <a:pPr lvl="0">
              <a:buNone/>
            </a:pPr>
            <a:endParaRPr lang="ru-RU" sz="1900" b="1" dirty="0" smtClean="0"/>
          </a:p>
          <a:p>
            <a:r>
              <a:rPr lang="ru-RU" sz="1900" b="1" dirty="0"/>
              <a:t>Оформляется Приказом </a:t>
            </a:r>
            <a:r>
              <a:rPr lang="ru-RU" sz="1900" b="1" dirty="0" smtClean="0"/>
              <a:t>Федеральной </a:t>
            </a:r>
            <a:r>
              <a:rPr lang="ru-RU" sz="1900" b="1" dirty="0"/>
              <a:t>службы по надзору в сфере природопользования.</a:t>
            </a:r>
            <a:endParaRPr lang="ru-RU" sz="1900" dirty="0"/>
          </a:p>
          <a:p>
            <a:pPr>
              <a:buNone/>
            </a:pPr>
            <a:r>
              <a:rPr lang="ru-RU" sz="1900" dirty="0" smtClean="0"/>
              <a:t>    </a:t>
            </a:r>
            <a:r>
              <a:rPr lang="ru-RU" sz="1900" b="1" dirty="0" smtClean="0"/>
              <a:t>Для </a:t>
            </a:r>
            <a:r>
              <a:rPr lang="ru-RU" sz="1900" b="1" dirty="0"/>
              <a:t>установления лимитов на сбросы абоненты представляют:</a:t>
            </a:r>
            <a:endParaRPr lang="ru-RU" sz="1900" dirty="0"/>
          </a:p>
          <a:p>
            <a:pPr>
              <a:buNone/>
            </a:pPr>
            <a:endParaRPr lang="ru-RU" sz="1900" dirty="0"/>
          </a:p>
          <a:p>
            <a:pPr lvl="0"/>
            <a:r>
              <a:rPr lang="ru-RU" sz="1900" b="1" dirty="0"/>
              <a:t>заявление об установлении лимитов на сбросы</a:t>
            </a:r>
            <a:r>
              <a:rPr lang="ru-RU" sz="1900" b="1" dirty="0" smtClean="0"/>
              <a:t>,</a:t>
            </a:r>
          </a:p>
          <a:p>
            <a:pPr lvl="0">
              <a:buNone/>
            </a:pPr>
            <a:endParaRPr lang="ru-RU" sz="1900" dirty="0"/>
          </a:p>
          <a:p>
            <a:pPr lvl="0"/>
            <a:r>
              <a:rPr lang="ru-RU" sz="1900" b="1" dirty="0"/>
              <a:t>согласованный в установленном Федеральным </a:t>
            </a:r>
            <a:r>
              <a:rPr lang="ru-RU" sz="1900" b="1" dirty="0" smtClean="0"/>
              <a:t>законом «О </a:t>
            </a:r>
            <a:r>
              <a:rPr lang="ru-RU" sz="1900" b="1" dirty="0"/>
              <a:t>водоснабжении и </a:t>
            </a:r>
            <a:r>
              <a:rPr lang="ru-RU" sz="1900" b="1" dirty="0" smtClean="0"/>
              <a:t>водоотведении» порядке </a:t>
            </a:r>
            <a:r>
              <a:rPr lang="ru-RU" sz="1900" b="1" dirty="0"/>
              <a:t>план снижения сбросов,</a:t>
            </a:r>
          </a:p>
          <a:p>
            <a:pPr lvl="0">
              <a:buNone/>
            </a:pPr>
            <a:endParaRPr lang="ru-RU" sz="1900" dirty="0" smtClean="0"/>
          </a:p>
          <a:p>
            <a:r>
              <a:rPr lang="ru-RU" sz="1900" b="1" dirty="0"/>
              <a:t>Оформляется путем выдачи Разрешения на сбросы </a:t>
            </a:r>
            <a:endParaRPr lang="ru-RU" sz="19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 numCol="1">
            <a:normAutofit/>
          </a:bodyPr>
          <a:lstStyle/>
          <a:p>
            <a:pPr algn="ctr"/>
            <a:r>
              <a:rPr lang="ru-RU" sz="2400" b="1" dirty="0" smtClean="0"/>
              <a:t>Основания для отказа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pPr>
              <a:buNone/>
            </a:pPr>
            <a:r>
              <a:rPr lang="ru-RU" sz="1800" b="1" dirty="0" smtClean="0"/>
              <a:t>     </a:t>
            </a:r>
            <a:r>
              <a:rPr lang="ru-RU" sz="1800" b="1" dirty="0" smtClean="0"/>
              <a:t>в </a:t>
            </a:r>
            <a:r>
              <a:rPr lang="ru-RU" sz="1800" b="1" dirty="0" smtClean="0"/>
              <a:t>установлении нормативов допустимых   сбросов</a:t>
            </a:r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/>
          </a:p>
          <a:p>
            <a:pPr lvl="0"/>
            <a:r>
              <a:rPr lang="ru-RU" sz="1800" b="1" dirty="0"/>
              <a:t>представление в неполном объеме документов,</a:t>
            </a:r>
            <a:endParaRPr lang="ru-RU" sz="1800" dirty="0"/>
          </a:p>
          <a:p>
            <a:pPr lvl="0"/>
            <a:r>
              <a:rPr lang="ru-RU" sz="1800" b="1" dirty="0"/>
              <a:t>несоответствие расчета нормативов допустимых сбросов Методике,</a:t>
            </a:r>
            <a:endParaRPr lang="ru-RU" sz="1800" dirty="0"/>
          </a:p>
          <a:p>
            <a:r>
              <a:rPr lang="ru-RU" sz="1800" b="1" dirty="0"/>
              <a:t>превышение нормативов допустимых </a:t>
            </a:r>
            <a:r>
              <a:rPr lang="ru-RU" sz="1800" b="1" dirty="0" smtClean="0"/>
              <a:t>сбросов</a:t>
            </a:r>
          </a:p>
          <a:p>
            <a:endParaRPr lang="ru-RU" sz="1800" b="1" dirty="0"/>
          </a:p>
          <a:p>
            <a:endParaRPr lang="ru-RU" sz="1800" b="1" dirty="0" smtClean="0"/>
          </a:p>
          <a:p>
            <a:pPr>
              <a:buNone/>
            </a:pPr>
            <a:endParaRPr lang="ru-RU" sz="1800" b="1" dirty="0" smtClean="0"/>
          </a:p>
          <a:p>
            <a:pPr>
              <a:buNone/>
            </a:pPr>
            <a:r>
              <a:rPr lang="ru-RU" sz="1800" dirty="0" smtClean="0"/>
              <a:t>   </a:t>
            </a:r>
            <a:r>
              <a:rPr lang="ru-RU" sz="1800" dirty="0" smtClean="0"/>
              <a:t> </a:t>
            </a:r>
            <a:r>
              <a:rPr lang="ru-RU" sz="1800" b="1" dirty="0" smtClean="0"/>
              <a:t>в </a:t>
            </a:r>
            <a:r>
              <a:rPr lang="ru-RU" sz="1800" b="1" dirty="0" smtClean="0"/>
              <a:t>установлении лимитов на сбросы</a:t>
            </a: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/>
          </a:p>
          <a:p>
            <a:pPr lvl="0"/>
            <a:r>
              <a:rPr lang="ru-RU" sz="1800" b="1" dirty="0"/>
              <a:t>представление в неполном объеме документов, </a:t>
            </a:r>
            <a:endParaRPr lang="ru-RU" sz="1800" dirty="0"/>
          </a:p>
          <a:p>
            <a:pPr lvl="0"/>
            <a:r>
              <a:rPr lang="ru-RU" sz="1800" b="1" dirty="0"/>
              <a:t>неисполнение абонентом ранее согласованного плана снижения сбросов.</a:t>
            </a:r>
            <a:endParaRPr lang="ru-RU" sz="1800" dirty="0"/>
          </a:p>
          <a:p>
            <a:pPr>
              <a:buNone/>
            </a:pPr>
            <a:endParaRPr lang="ru-RU" sz="1800" dirty="0"/>
          </a:p>
          <a:p>
            <a:endParaRPr lang="ru-RU" sz="1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/>
              <a:t/>
            </a:r>
            <a:br>
              <a:rPr lang="ru-RU" sz="2700" b="1" dirty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 </a:t>
            </a:r>
            <a:r>
              <a:rPr lang="ru-RU" dirty="0"/>
              <a:t/>
            </a:r>
            <a:br>
              <a:rPr lang="ru-RU" dirty="0"/>
            </a:br>
            <a:r>
              <a:rPr lang="ru-RU" sz="2700" b="1" dirty="0" smtClean="0"/>
              <a:t> Постановление Правительства Российской Федерации </a:t>
            </a: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>от </a:t>
            </a:r>
            <a:r>
              <a:rPr lang="ru-RU" sz="2700" b="1" dirty="0" smtClean="0"/>
              <a:t>10.04.2013 </a:t>
            </a:r>
            <a:r>
              <a:rPr lang="ru-RU" sz="2700" b="1" dirty="0" smtClean="0"/>
              <a:t> </a:t>
            </a:r>
            <a:r>
              <a:rPr lang="ru-RU" sz="2700" b="1" dirty="0" smtClean="0"/>
              <a:t>№ 317</a:t>
            </a:r>
            <a:endParaRPr lang="ru-RU" sz="27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300" b="1" dirty="0" smtClean="0"/>
              <a:t>    </a:t>
            </a:r>
            <a:r>
              <a:rPr lang="ru-RU" sz="1800" b="1" dirty="0" smtClean="0"/>
              <a:t>Положение </a:t>
            </a:r>
            <a:r>
              <a:rPr lang="ru-RU" sz="1800" b="1" dirty="0"/>
              <a:t>о плане снижения сбросов загрязняющих веществ, иных веществ и микроорганизмов в поверхностные водные объекты, подземные водные объекты и на водосборные </a:t>
            </a:r>
            <a:r>
              <a:rPr lang="ru-RU" sz="1800" b="1" dirty="0" smtClean="0"/>
              <a:t>площади</a:t>
            </a:r>
          </a:p>
          <a:p>
            <a:pPr algn="ctr">
              <a:buNone/>
            </a:pPr>
            <a:endParaRPr lang="ru-RU" sz="1800" dirty="0"/>
          </a:p>
          <a:p>
            <a:pPr>
              <a:buNone/>
            </a:pPr>
            <a:r>
              <a:rPr lang="ru-RU" sz="1800" b="1" dirty="0" smtClean="0"/>
              <a:t>     План </a:t>
            </a:r>
            <a:r>
              <a:rPr lang="ru-RU" sz="1800" b="1" dirty="0"/>
              <a:t>разрабатывается: </a:t>
            </a:r>
            <a:endParaRPr lang="ru-RU" sz="1800" dirty="0"/>
          </a:p>
          <a:p>
            <a:pPr lvl="0"/>
            <a:r>
              <a:rPr lang="ru-RU" sz="1800" b="1" dirty="0"/>
              <a:t>при невозможности соблюдения нормативов допустимых сбросов</a:t>
            </a:r>
            <a:endParaRPr lang="ru-RU" sz="1800" dirty="0"/>
          </a:p>
          <a:p>
            <a:pPr lvl="0"/>
            <a:r>
              <a:rPr lang="ru-RU" sz="1800" b="1" dirty="0"/>
              <a:t>для установления лимитов на сбросы</a:t>
            </a:r>
            <a:endParaRPr lang="ru-RU" sz="1800" dirty="0"/>
          </a:p>
          <a:p>
            <a:pPr lvl="0"/>
            <a:r>
              <a:rPr lang="ru-RU" sz="1800" b="1" dirty="0"/>
              <a:t>в целях поэтапного достижения установленных нормативов</a:t>
            </a:r>
            <a:endParaRPr lang="ru-RU" sz="1800" dirty="0"/>
          </a:p>
          <a:p>
            <a:pPr lvl="0"/>
            <a:r>
              <a:rPr lang="ru-RU" sz="1800" b="1" dirty="0"/>
              <a:t>организациями, осуществляющими водоотведение</a:t>
            </a:r>
            <a:endParaRPr lang="ru-RU" sz="1800" dirty="0"/>
          </a:p>
          <a:p>
            <a:pPr lvl="0"/>
            <a:r>
              <a:rPr lang="ru-RU" sz="1800" b="1" dirty="0"/>
              <a:t>абонентами </a:t>
            </a:r>
            <a:endParaRPr lang="ru-RU" sz="1800" dirty="0"/>
          </a:p>
          <a:p>
            <a:pPr lvl="0"/>
            <a:r>
              <a:rPr lang="ru-RU" sz="1800" b="1" dirty="0"/>
              <a:t>по каждому веществу, по которому устанавливается лимит на сбросы</a:t>
            </a:r>
            <a:endParaRPr lang="ru-RU" sz="1800" dirty="0"/>
          </a:p>
          <a:p>
            <a:pPr lvl="0"/>
            <a:r>
              <a:rPr lang="ru-RU" sz="1800" b="1" dirty="0"/>
              <a:t>на срок до 7 лет</a:t>
            </a:r>
            <a:endParaRPr lang="ru-RU" sz="1800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512168"/>
          </a:xfrm>
        </p:spPr>
        <p:txBody>
          <a:bodyPr numCol="2">
            <a:normAutofit/>
          </a:bodyPr>
          <a:lstStyle/>
          <a:p>
            <a:pPr algn="ctr"/>
            <a:r>
              <a:rPr lang="ru-RU" sz="2400" b="1" dirty="0" smtClean="0"/>
              <a:t>Документы, необходимые для </a:t>
            </a:r>
            <a:r>
              <a:rPr lang="ru-RU" sz="2400" b="1" dirty="0"/>
              <a:t>согласования плана </a:t>
            </a:r>
            <a:r>
              <a:rPr lang="ru-RU" sz="2400" b="1" dirty="0" smtClean="0"/>
              <a:t>Организациям </a:t>
            </a:r>
            <a:r>
              <a:rPr lang="ru-RU" sz="2400" b="1" dirty="0"/>
              <a:t>и </a:t>
            </a:r>
            <a:r>
              <a:rPr lang="ru-RU" sz="2400" b="1" dirty="0" smtClean="0"/>
              <a:t>абонентам 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Основания </a:t>
            </a:r>
            <a:r>
              <a:rPr lang="ru-RU" sz="2400" b="1" dirty="0"/>
              <a:t>для </a:t>
            </a:r>
            <a:r>
              <a:rPr lang="ru-RU" sz="2400" b="1" dirty="0" smtClean="0"/>
              <a:t>отказа в согласовании плана 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 numCol="2">
            <a:normAutofit fontScale="25000" lnSpcReduction="20000"/>
          </a:bodyPr>
          <a:lstStyle/>
          <a:p>
            <a:pPr>
              <a:buNone/>
            </a:pPr>
            <a:r>
              <a:rPr lang="ru-RU" b="1" dirty="0"/>
              <a:t> </a:t>
            </a:r>
            <a:endParaRPr lang="ru-RU" b="1" dirty="0" smtClean="0"/>
          </a:p>
          <a:p>
            <a:pPr>
              <a:buNone/>
            </a:pPr>
            <a:endParaRPr lang="ru-RU" dirty="0"/>
          </a:p>
          <a:p>
            <a:pPr lvl="0">
              <a:lnSpc>
                <a:spcPct val="120000"/>
              </a:lnSpc>
            </a:pPr>
            <a:r>
              <a:rPr lang="ru-RU" sz="7200" b="1" dirty="0"/>
              <a:t>заявление о согласовании плана</a:t>
            </a:r>
            <a:r>
              <a:rPr lang="ru-RU" sz="7200" b="1" dirty="0" smtClean="0"/>
              <a:t>;</a:t>
            </a:r>
            <a:r>
              <a:rPr lang="ru-RU" sz="7200" b="1" dirty="0"/>
              <a:t> </a:t>
            </a:r>
            <a:endParaRPr lang="ru-RU" sz="7200" b="1" dirty="0" smtClean="0"/>
          </a:p>
          <a:p>
            <a:pPr lvl="0">
              <a:lnSpc>
                <a:spcPct val="120000"/>
              </a:lnSpc>
              <a:buNone/>
            </a:pPr>
            <a:endParaRPr lang="ru-RU" sz="7200" dirty="0"/>
          </a:p>
          <a:p>
            <a:pPr lvl="0">
              <a:lnSpc>
                <a:spcPct val="120000"/>
              </a:lnSpc>
            </a:pPr>
            <a:r>
              <a:rPr lang="ru-RU" sz="7200" b="1" dirty="0"/>
              <a:t>план с учетом поэтапного достижения утвержденных нормативов по каждому веществу, по которому планируется установление лимита на сбросы</a:t>
            </a:r>
            <a:r>
              <a:rPr lang="ru-RU" sz="7200" b="1" dirty="0" smtClean="0"/>
              <a:t>;</a:t>
            </a:r>
          </a:p>
          <a:p>
            <a:pPr lvl="0">
              <a:lnSpc>
                <a:spcPct val="120000"/>
              </a:lnSpc>
              <a:buNone/>
            </a:pPr>
            <a:endParaRPr lang="ru-RU" sz="7200" dirty="0"/>
          </a:p>
          <a:p>
            <a:pPr lvl="0">
              <a:lnSpc>
                <a:spcPct val="120000"/>
              </a:lnSpc>
            </a:pPr>
            <a:r>
              <a:rPr lang="ru-RU" sz="7200" b="1" dirty="0"/>
              <a:t>отчет о ходе выполнения ранее согласованного плана.</a:t>
            </a:r>
            <a:endParaRPr lang="ru-RU" sz="7200" dirty="0"/>
          </a:p>
          <a:p>
            <a:pPr>
              <a:lnSpc>
                <a:spcPct val="120000"/>
              </a:lnSpc>
              <a:buNone/>
            </a:pPr>
            <a:r>
              <a:rPr lang="ru-RU" sz="7200" b="1" dirty="0" smtClean="0"/>
              <a:t>  </a:t>
            </a:r>
            <a:endParaRPr lang="ru-RU" sz="7200" b="1" dirty="0"/>
          </a:p>
          <a:p>
            <a:pPr>
              <a:lnSpc>
                <a:spcPct val="120000"/>
              </a:lnSpc>
              <a:buNone/>
            </a:pPr>
            <a:endParaRPr lang="ru-RU" sz="7200" dirty="0"/>
          </a:p>
          <a:p>
            <a:pPr>
              <a:lnSpc>
                <a:spcPct val="120000"/>
              </a:lnSpc>
              <a:buNone/>
            </a:pPr>
            <a:r>
              <a:rPr lang="ru-RU" sz="7200" b="1" dirty="0"/>
              <a:t> </a:t>
            </a:r>
            <a:endParaRPr lang="ru-RU" sz="7200" dirty="0"/>
          </a:p>
          <a:p>
            <a:pPr lvl="0">
              <a:lnSpc>
                <a:spcPct val="120000"/>
              </a:lnSpc>
            </a:pPr>
            <a:r>
              <a:rPr lang="ru-RU" sz="7200" b="1" dirty="0"/>
              <a:t>представление документов не в полном объеме</a:t>
            </a:r>
            <a:r>
              <a:rPr lang="ru-RU" sz="7200" b="1" dirty="0" smtClean="0"/>
              <a:t>;</a:t>
            </a:r>
            <a:r>
              <a:rPr lang="ru-RU" sz="7200" b="1" dirty="0"/>
              <a:t> </a:t>
            </a:r>
            <a:endParaRPr lang="ru-RU" sz="7200" b="1" dirty="0" smtClean="0"/>
          </a:p>
          <a:p>
            <a:pPr lvl="0">
              <a:lnSpc>
                <a:spcPct val="120000"/>
              </a:lnSpc>
              <a:buNone/>
            </a:pPr>
            <a:endParaRPr lang="ru-RU" sz="7200" dirty="0"/>
          </a:p>
          <a:p>
            <a:pPr lvl="0">
              <a:lnSpc>
                <a:spcPct val="120000"/>
              </a:lnSpc>
            </a:pPr>
            <a:r>
              <a:rPr lang="ru-RU" sz="7200" b="1" dirty="0"/>
              <a:t>отсутствие утвержденных в установленном порядке нормативов</a:t>
            </a:r>
            <a:r>
              <a:rPr lang="ru-RU" sz="7200" b="1" dirty="0" smtClean="0"/>
              <a:t>;</a:t>
            </a:r>
          </a:p>
          <a:p>
            <a:pPr lvl="0">
              <a:lnSpc>
                <a:spcPct val="120000"/>
              </a:lnSpc>
              <a:buNone/>
            </a:pPr>
            <a:endParaRPr lang="ru-RU" sz="7200" dirty="0"/>
          </a:p>
          <a:p>
            <a:pPr lvl="0">
              <a:lnSpc>
                <a:spcPct val="120000"/>
              </a:lnSpc>
            </a:pPr>
            <a:r>
              <a:rPr lang="ru-RU" sz="7200" b="1" dirty="0"/>
              <a:t>предоставление недостоверной информации о выполнении ранее согласованного плана</a:t>
            </a:r>
            <a:r>
              <a:rPr lang="ru-RU" sz="7200" b="1" dirty="0" smtClean="0"/>
              <a:t>*</a:t>
            </a:r>
            <a:endParaRPr lang="ru-RU" sz="7200" dirty="0"/>
          </a:p>
          <a:p>
            <a:pPr lvl="0">
              <a:lnSpc>
                <a:spcPct val="120000"/>
              </a:lnSpc>
              <a:buNone/>
            </a:pPr>
            <a:endParaRPr lang="ru-RU" sz="7200" dirty="0"/>
          </a:p>
          <a:p>
            <a:pPr>
              <a:lnSpc>
                <a:spcPct val="120000"/>
              </a:lnSpc>
              <a:buNone/>
            </a:pPr>
            <a:r>
              <a:rPr lang="ru-RU" sz="7200" b="1" dirty="0"/>
              <a:t>* </a:t>
            </a:r>
            <a:r>
              <a:rPr lang="ru-RU" sz="7200" b="1" dirty="0" smtClean="0"/>
              <a:t>  если </a:t>
            </a:r>
            <a:r>
              <a:rPr lang="ru-RU" sz="7200" b="1" dirty="0"/>
              <a:t>заявителю уже устанавливались лимиты на сбросы</a:t>
            </a:r>
            <a:endParaRPr lang="ru-RU" sz="7200" dirty="0"/>
          </a:p>
          <a:p>
            <a:endParaRPr lang="ru-RU" sz="7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08012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/>
              <a:t>Нормирование сбросов загрязняющих веществ и микроорганизмов в водные </a:t>
            </a:r>
            <a:r>
              <a:rPr lang="ru-RU" sz="2400" b="1" dirty="0" smtClean="0"/>
              <a:t>объекты и через централизованные системы водоотведения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479776"/>
          </a:xfrm>
        </p:spPr>
        <p:txBody>
          <a:bodyPr>
            <a:noAutofit/>
          </a:bodyPr>
          <a:lstStyle/>
          <a:p>
            <a:pPr lvl="0"/>
            <a:r>
              <a:rPr lang="ru-RU" sz="1800" b="1" dirty="0" smtClean="0"/>
              <a:t>Федеральный закон </a:t>
            </a:r>
            <a:r>
              <a:rPr lang="ru-RU" sz="1800" b="1" dirty="0" smtClean="0"/>
              <a:t>от 10.01.2002</a:t>
            </a:r>
            <a:r>
              <a:rPr lang="ru-RU" sz="1800" b="1" dirty="0" smtClean="0"/>
              <a:t> № 7-ФЗ</a:t>
            </a:r>
            <a:r>
              <a:rPr lang="ru-RU" sz="1800" b="1" dirty="0" smtClean="0"/>
              <a:t> </a:t>
            </a:r>
            <a:r>
              <a:rPr lang="ru-RU" sz="1800" b="1" dirty="0" smtClean="0"/>
              <a:t>«Закон об охране окружающей среды»  </a:t>
            </a: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 lvl="0"/>
            <a:r>
              <a:rPr lang="ru-RU" sz="1800" b="1" dirty="0" smtClean="0"/>
              <a:t>Постановление Правительства РФ от </a:t>
            </a:r>
            <a:r>
              <a:rPr lang="ru-RU" sz="1800" b="1" dirty="0" smtClean="0"/>
              <a:t>23.07.2007</a:t>
            </a:r>
            <a:r>
              <a:rPr lang="ru-RU" sz="1800" b="1" dirty="0" smtClean="0"/>
              <a:t> </a:t>
            </a:r>
            <a:r>
              <a:rPr lang="ru-RU" sz="1800" b="1" dirty="0" smtClean="0"/>
              <a:t>№</a:t>
            </a:r>
            <a:r>
              <a:rPr lang="ru-RU" sz="1800" b="1" dirty="0" smtClean="0"/>
              <a:t> 469</a:t>
            </a:r>
            <a:br>
              <a:rPr lang="ru-RU" sz="1800" b="1" dirty="0" smtClean="0"/>
            </a:br>
            <a:r>
              <a:rPr lang="ru-RU" sz="1800" b="1" dirty="0" smtClean="0"/>
              <a:t>«О порядке утверждения нормативов допустимых сбросов веществ и микроорганизмов в водные объекты для водопользователей»</a:t>
            </a:r>
            <a:endParaRPr lang="ru-RU" sz="1800" dirty="0" smtClean="0"/>
          </a:p>
          <a:p>
            <a:pPr>
              <a:buNone/>
            </a:pPr>
            <a:r>
              <a:rPr lang="ru-RU" sz="1800" b="1" dirty="0" smtClean="0"/>
              <a:t> </a:t>
            </a:r>
          </a:p>
          <a:p>
            <a:r>
              <a:rPr lang="ru-RU" sz="1800" b="1" dirty="0" smtClean="0"/>
              <a:t>Федеральный закон </a:t>
            </a:r>
            <a:r>
              <a:rPr lang="ru-RU" sz="1800" b="1" dirty="0" smtClean="0"/>
              <a:t>от 07.12.2011 № 416-ФЗ «О водоснабжении и водоотведении</a:t>
            </a:r>
            <a:r>
              <a:rPr lang="ru-RU" sz="1800" b="1" dirty="0" smtClean="0"/>
              <a:t>»</a:t>
            </a:r>
          </a:p>
          <a:p>
            <a:endParaRPr lang="ru-RU" sz="1800" b="1" dirty="0" smtClean="0"/>
          </a:p>
          <a:p>
            <a:r>
              <a:rPr lang="ru-RU" sz="1800" b="1" dirty="0" smtClean="0"/>
              <a:t>Постановление Правительства  Российской Федерации от 18.03.2013 № 230 «О категориях абонентов, для объектов которых устанавливаются нормативы допустимых сбросов загрязняющих веществ, иных веществ и микроорганизмов».</a:t>
            </a: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424936" cy="100811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 </a:t>
            </a:r>
            <a:r>
              <a:rPr lang="ru-RU" dirty="0"/>
              <a:t/>
            </a:r>
            <a:br>
              <a:rPr lang="ru-RU" dirty="0"/>
            </a:br>
            <a:r>
              <a:rPr lang="ru-RU" sz="5400" b="1" dirty="0" smtClean="0"/>
              <a:t> </a:t>
            </a:r>
            <a:r>
              <a:rPr lang="ru-RU" sz="2700" b="1" dirty="0" smtClean="0"/>
              <a:t>Нормативы допустимых сбросов веществ и микроорганизмов в водные объекты</a:t>
            </a:r>
            <a:endParaRPr lang="ru-RU" sz="27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2060849"/>
            <a:ext cx="8229600" cy="388843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800" b="1" dirty="0" smtClean="0"/>
              <a:t>     Утверждаются</a:t>
            </a:r>
            <a:r>
              <a:rPr lang="ru-RU" sz="1800" b="1" dirty="0"/>
              <a:t>: </a:t>
            </a:r>
            <a:endParaRPr lang="ru-RU" sz="1800" dirty="0"/>
          </a:p>
          <a:p>
            <a:r>
              <a:rPr lang="ru-RU" sz="1800" b="1" dirty="0"/>
              <a:t>Федеральным агентством водных ресурсов </a:t>
            </a:r>
            <a:endParaRPr lang="ru-RU" sz="1800" dirty="0" smtClean="0"/>
          </a:p>
          <a:p>
            <a:pPr>
              <a:buNone/>
            </a:pPr>
            <a:endParaRPr lang="ru-RU" sz="1800" dirty="0"/>
          </a:p>
          <a:p>
            <a:pPr>
              <a:buNone/>
            </a:pPr>
            <a:r>
              <a:rPr lang="ru-RU" sz="1800" b="1" dirty="0" smtClean="0"/>
              <a:t>     Согласуются</a:t>
            </a:r>
            <a:r>
              <a:rPr lang="ru-RU" sz="1800" b="1" dirty="0"/>
              <a:t>: </a:t>
            </a:r>
            <a:endParaRPr lang="ru-RU" sz="1800" dirty="0"/>
          </a:p>
          <a:p>
            <a:pPr lvl="0"/>
            <a:r>
              <a:rPr lang="ru-RU" sz="1800" b="1" dirty="0"/>
              <a:t>Федеральной службой по гидрометеорологии и мониторингу окружающей среды</a:t>
            </a:r>
            <a:r>
              <a:rPr lang="ru-RU" sz="1800" b="1" dirty="0" smtClean="0"/>
              <a:t>,</a:t>
            </a:r>
            <a:endParaRPr lang="ru-RU" sz="1800" dirty="0"/>
          </a:p>
          <a:p>
            <a:pPr lvl="0"/>
            <a:r>
              <a:rPr lang="ru-RU" sz="1800" b="1" dirty="0"/>
              <a:t>Федеральной службой по надзору в сфере защиты прав потребителей и благополучия человека, </a:t>
            </a:r>
            <a:endParaRPr lang="ru-RU" sz="1800" dirty="0"/>
          </a:p>
          <a:p>
            <a:pPr lvl="0"/>
            <a:r>
              <a:rPr lang="ru-RU" sz="1800" b="1" dirty="0"/>
              <a:t>Федеральным агентством по рыболовству,  </a:t>
            </a:r>
            <a:endParaRPr lang="ru-RU" sz="1800" dirty="0"/>
          </a:p>
          <a:p>
            <a:pPr lvl="0"/>
            <a:r>
              <a:rPr lang="ru-RU" sz="1800" b="1" dirty="0"/>
              <a:t>Федеральной службой по надзору в сфере природопользования.</a:t>
            </a:r>
            <a:endParaRPr lang="ru-RU" sz="1800" dirty="0"/>
          </a:p>
          <a:p>
            <a:endParaRPr lang="ru-RU" sz="1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/>
              <a:t/>
            </a:r>
            <a:br>
              <a:rPr lang="ru-RU" sz="2700" b="1" dirty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>           </a:t>
            </a:r>
            <a:br>
              <a:rPr lang="ru-RU" sz="2700" b="1" dirty="0" smtClean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sz="2700" b="1" dirty="0" smtClean="0"/>
              <a:t> Приказ Министерства природных ресурсов Российской Федерации от 17.12.2007 № 333</a:t>
            </a:r>
            <a:endParaRPr lang="ru-RU" sz="27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32855"/>
            <a:ext cx="8219256" cy="374441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b="1" dirty="0" smtClean="0"/>
              <a:t>     Методика </a:t>
            </a:r>
            <a:r>
              <a:rPr lang="ru-RU" sz="1800" b="1" dirty="0"/>
              <a:t>разработки нормативов допустимых сбросов </a:t>
            </a:r>
            <a:r>
              <a:rPr lang="ru-RU" sz="1800" b="1" dirty="0" smtClean="0"/>
              <a:t>веществ и микроорганизмов </a:t>
            </a:r>
            <a:r>
              <a:rPr lang="ru-RU" sz="1800" b="1" dirty="0"/>
              <a:t>в водные объекты для водопользователей</a:t>
            </a:r>
            <a:endParaRPr lang="ru-RU" sz="1800" dirty="0"/>
          </a:p>
          <a:p>
            <a:pPr>
              <a:buNone/>
            </a:pPr>
            <a:endParaRPr lang="ru-RU" sz="1800" dirty="0"/>
          </a:p>
          <a:p>
            <a:pPr>
              <a:buNone/>
            </a:pPr>
            <a:r>
              <a:rPr lang="ru-RU" sz="1800" b="1" dirty="0" smtClean="0"/>
              <a:t>     </a:t>
            </a:r>
            <a:r>
              <a:rPr lang="ru-RU" sz="1800" b="1" dirty="0" smtClean="0"/>
              <a:t>НДС </a:t>
            </a:r>
            <a:r>
              <a:rPr lang="ru-RU" sz="1800" b="1" dirty="0"/>
              <a:t>разрабатываются для условий: </a:t>
            </a:r>
            <a:endParaRPr lang="ru-RU" sz="1800" dirty="0"/>
          </a:p>
          <a:p>
            <a:pPr>
              <a:buNone/>
            </a:pPr>
            <a:endParaRPr lang="ru-RU" sz="1800" dirty="0"/>
          </a:p>
          <a:p>
            <a:pPr lvl="0"/>
            <a:r>
              <a:rPr lang="ru-RU" sz="1800" b="1" dirty="0" smtClean="0"/>
              <a:t>питьевого </a:t>
            </a:r>
            <a:r>
              <a:rPr lang="ru-RU" sz="1800" b="1" dirty="0"/>
              <a:t>водопользования, </a:t>
            </a:r>
            <a:endParaRPr lang="ru-RU" sz="1800" dirty="0"/>
          </a:p>
          <a:p>
            <a:pPr lvl="0"/>
            <a:r>
              <a:rPr lang="ru-RU" sz="1800" b="1" dirty="0"/>
              <a:t>хозяйственно-бытового водопользования,</a:t>
            </a:r>
            <a:endParaRPr lang="ru-RU" sz="1800" dirty="0"/>
          </a:p>
          <a:p>
            <a:pPr lvl="0"/>
            <a:r>
              <a:rPr lang="ru-RU" sz="1800" b="1" dirty="0"/>
              <a:t>рыбохозяйственного водопользования.</a:t>
            </a:r>
            <a:endParaRPr lang="ru-RU" sz="1800" dirty="0"/>
          </a:p>
          <a:p>
            <a:pPr>
              <a:buNone/>
            </a:pPr>
            <a:endParaRPr lang="ru-RU" sz="1800" dirty="0"/>
          </a:p>
          <a:p>
            <a:pPr>
              <a:buNone/>
            </a:pPr>
            <a:r>
              <a:rPr lang="ru-RU" sz="1800" b="1" dirty="0" smtClean="0"/>
              <a:t>      </a:t>
            </a:r>
            <a:r>
              <a:rPr lang="ru-RU" sz="1800" b="1" dirty="0" smtClean="0"/>
              <a:t>НДС </a:t>
            </a:r>
            <a:r>
              <a:rPr lang="ru-RU" sz="1800" b="1" dirty="0"/>
              <a:t>разрабатываются на пять лет. </a:t>
            </a:r>
            <a:endParaRPr lang="ru-RU" sz="1800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     В </a:t>
            </a:r>
            <a:r>
              <a:rPr lang="ru-RU" sz="2400" b="1" dirty="0"/>
              <a:t>проекте указываются: 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ru-RU" sz="1800" b="1" dirty="0" smtClean="0"/>
          </a:p>
          <a:p>
            <a:pPr lvl="0"/>
            <a:r>
              <a:rPr lang="ru-RU" sz="1800" b="1" dirty="0" smtClean="0"/>
              <a:t>гидрологическая  </a:t>
            </a:r>
            <a:r>
              <a:rPr lang="ru-RU" sz="1800" b="1" dirty="0"/>
              <a:t>и  гидрохимическая  характеристика  водного объекта;</a:t>
            </a:r>
            <a:endParaRPr lang="ru-RU" sz="1800" dirty="0"/>
          </a:p>
          <a:p>
            <a:pPr lvl="0"/>
            <a:r>
              <a:rPr lang="ru-RU" sz="1800" b="1" dirty="0"/>
              <a:t>данные  о  расходе  сточных вод и фактической концентрации загрязняющих веществ в сточных водах;</a:t>
            </a:r>
            <a:endParaRPr lang="ru-RU" sz="1800" dirty="0"/>
          </a:p>
          <a:p>
            <a:pPr lvl="0"/>
            <a:r>
              <a:rPr lang="ru-RU" sz="1800" b="1" dirty="0"/>
              <a:t>данные  о  величинах фоновых концентраций;</a:t>
            </a:r>
            <a:endParaRPr lang="ru-RU" sz="1800" dirty="0"/>
          </a:p>
          <a:p>
            <a:pPr lvl="0"/>
            <a:r>
              <a:rPr lang="ru-RU" sz="1800" b="1" dirty="0"/>
              <a:t>перечень ПДК веществ для водных объектов рыбохозяйственного значения.</a:t>
            </a:r>
            <a:endParaRPr lang="ru-RU" sz="1800" dirty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r>
              <a:rPr lang="ru-RU" sz="1800" b="1" dirty="0"/>
              <a:t> </a:t>
            </a:r>
            <a:r>
              <a:rPr lang="ru-RU" sz="1800" b="1" dirty="0" smtClean="0"/>
              <a:t>    </a:t>
            </a:r>
            <a:r>
              <a:rPr lang="ru-RU" sz="1800" b="1" dirty="0" smtClean="0"/>
              <a:t> НДС </a:t>
            </a:r>
            <a:r>
              <a:rPr lang="ru-RU" sz="1800" b="1" dirty="0"/>
              <a:t>= </a:t>
            </a:r>
            <a:r>
              <a:rPr lang="ru-RU" sz="1800" b="1" dirty="0" err="1"/>
              <a:t>q</a:t>
            </a:r>
            <a:r>
              <a:rPr lang="ru-RU" sz="1800" b="1" dirty="0"/>
              <a:t> </a:t>
            </a:r>
            <a:r>
              <a:rPr lang="ru-RU" sz="1800" b="1" dirty="0" err="1" smtClean="0"/>
              <a:t>Cндс</a:t>
            </a:r>
            <a:r>
              <a:rPr lang="ru-RU" sz="1800" b="1" dirty="0" smtClean="0"/>
              <a:t>, где</a:t>
            </a:r>
            <a:r>
              <a:rPr lang="ru-RU" sz="1800" dirty="0" smtClean="0"/>
              <a:t>  </a:t>
            </a:r>
            <a:endParaRPr lang="ru-RU" sz="1800" dirty="0"/>
          </a:p>
          <a:p>
            <a:pPr>
              <a:buNone/>
            </a:pPr>
            <a:r>
              <a:rPr lang="ru-RU" sz="1800" dirty="0" smtClean="0"/>
              <a:t>      </a:t>
            </a:r>
            <a:r>
              <a:rPr lang="ru-RU" sz="1800" b="1" dirty="0" err="1" smtClean="0"/>
              <a:t>q</a:t>
            </a:r>
            <a:r>
              <a:rPr lang="ru-RU" sz="1800" b="1" dirty="0"/>
              <a:t>' (м3/ч) - максимальный часовой расход сточных </a:t>
            </a:r>
            <a:r>
              <a:rPr lang="ru-RU" sz="1800" b="1" dirty="0" smtClean="0"/>
              <a:t>вод,</a:t>
            </a:r>
            <a:endParaRPr lang="ru-RU" sz="1800" dirty="0" smtClean="0"/>
          </a:p>
          <a:p>
            <a:pPr>
              <a:buNone/>
            </a:pPr>
            <a:r>
              <a:rPr lang="ru-RU" sz="1800" b="1" dirty="0"/>
              <a:t> </a:t>
            </a:r>
            <a:r>
              <a:rPr lang="ru-RU" sz="1800" b="1" dirty="0" smtClean="0"/>
              <a:t>     </a:t>
            </a:r>
            <a:r>
              <a:rPr lang="ru-RU" sz="1800" b="1" dirty="0" err="1" smtClean="0"/>
              <a:t>Cндс</a:t>
            </a:r>
            <a:r>
              <a:rPr lang="ru-RU" sz="1800" b="1" dirty="0" smtClean="0"/>
              <a:t> </a:t>
            </a:r>
            <a:r>
              <a:rPr lang="ru-RU" sz="1800" b="1" dirty="0"/>
              <a:t>(г/м3) - допустимая концентрация загрязняющего вещества. </a:t>
            </a:r>
            <a:endParaRPr lang="ru-RU" sz="1800" dirty="0"/>
          </a:p>
          <a:p>
            <a:pPr>
              <a:buNone/>
            </a:pPr>
            <a:endParaRPr lang="ru-RU" sz="19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2700" b="1" dirty="0" smtClean="0"/>
              <a:t>Пересмотр </a:t>
            </a:r>
            <a:r>
              <a:rPr lang="ru-RU" sz="2700" b="1" dirty="0"/>
              <a:t>и уточнение НДС осуществляются в случае:</a:t>
            </a:r>
            <a:r>
              <a:rPr lang="ru-RU" sz="2700" dirty="0"/>
              <a:t/>
            </a:r>
            <a:br>
              <a:rPr lang="ru-RU" sz="2700" dirty="0"/>
            </a:br>
            <a:endParaRPr lang="ru-RU" sz="27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dirty="0"/>
          </a:p>
          <a:p>
            <a:pPr lvl="0"/>
            <a:r>
              <a:rPr lang="ru-RU" sz="1800" b="1" dirty="0"/>
              <a:t>изменения более чем на 20% показателей, определяющих водохозяйственную обстановку на водном объекте,</a:t>
            </a:r>
            <a:endParaRPr lang="ru-RU" sz="1800" dirty="0"/>
          </a:p>
          <a:p>
            <a:pPr>
              <a:buNone/>
            </a:pPr>
            <a:endParaRPr lang="ru-RU" sz="1800" dirty="0"/>
          </a:p>
          <a:p>
            <a:pPr lvl="0"/>
            <a:r>
              <a:rPr lang="ru-RU" sz="1800" b="1" dirty="0"/>
              <a:t>изменения технологии производства, методов очистки сточных вод, параметров сброса,</a:t>
            </a:r>
            <a:endParaRPr lang="ru-RU" sz="1800" dirty="0"/>
          </a:p>
          <a:p>
            <a:pPr lvl="0">
              <a:buNone/>
            </a:pPr>
            <a:endParaRPr lang="ru-RU" sz="1800" dirty="0"/>
          </a:p>
          <a:p>
            <a:pPr lvl="0"/>
            <a:r>
              <a:rPr lang="ru-RU" sz="1800" b="1" dirty="0"/>
              <a:t>утверждения в установленном </a:t>
            </a:r>
            <a:r>
              <a:rPr lang="ru-RU" sz="1800" b="1" dirty="0" smtClean="0"/>
              <a:t>порядке </a:t>
            </a:r>
            <a:r>
              <a:rPr lang="ru-RU" sz="1800" b="1" dirty="0"/>
              <a:t>нормативов допустимого воздействия на водные объекты.</a:t>
            </a:r>
            <a:endParaRPr lang="ru-RU" sz="1800" dirty="0"/>
          </a:p>
          <a:p>
            <a:pPr>
              <a:buNone/>
            </a:pP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          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5400" b="1" dirty="0" smtClean="0"/>
              <a:t> </a:t>
            </a:r>
            <a:r>
              <a:rPr lang="ru-RU" sz="2700" b="1" dirty="0" smtClean="0"/>
              <a:t>Приказ Минприроды </a:t>
            </a:r>
            <a:r>
              <a:rPr lang="ru-RU" sz="2700" b="1" dirty="0" smtClean="0"/>
              <a:t>от 09.01.2013  № </a:t>
            </a:r>
            <a:r>
              <a:rPr lang="ru-RU" sz="2700" b="1" dirty="0" smtClean="0"/>
              <a:t>2 </a:t>
            </a:r>
            <a:endParaRPr lang="ru-RU" sz="27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517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b="1" dirty="0" smtClean="0"/>
              <a:t>     Административный регламент Федеральной службы по надзору в сфере природопользования по предоставлению государственной услуги по выдаче разрешений на сбросы веществ (за исключением радиоактивных веществ) и микроорганизмов в водные объекты</a:t>
            </a:r>
            <a:endParaRPr lang="ru-RU" sz="1800" dirty="0" smtClean="0"/>
          </a:p>
          <a:p>
            <a:pPr>
              <a:buNone/>
            </a:pPr>
            <a:endParaRPr lang="ru-RU" sz="1800" dirty="0"/>
          </a:p>
          <a:p>
            <a:pPr>
              <a:buNone/>
            </a:pPr>
            <a:r>
              <a:rPr lang="ru-RU" sz="1800" b="1" dirty="0" smtClean="0"/>
              <a:t>      Государственная </a:t>
            </a:r>
            <a:r>
              <a:rPr lang="ru-RU" sz="1800" b="1" dirty="0"/>
              <a:t>услуга предоставляется территориальными органами </a:t>
            </a:r>
            <a:r>
              <a:rPr lang="ru-RU" sz="1800" b="1" dirty="0" smtClean="0"/>
              <a:t>Росприроднадзора</a:t>
            </a:r>
            <a:endParaRPr lang="ru-RU" sz="1800" dirty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r>
              <a:rPr lang="ru-RU" sz="1800" b="1" dirty="0"/>
              <a:t> </a:t>
            </a:r>
            <a:r>
              <a:rPr lang="ru-RU" sz="1800" b="1" dirty="0" smtClean="0"/>
              <a:t>      Предусматривает </a:t>
            </a:r>
            <a:r>
              <a:rPr lang="ru-RU" sz="1800" b="1" dirty="0"/>
              <a:t>следующие процедуры:</a:t>
            </a:r>
            <a:endParaRPr lang="ru-RU" sz="1800" dirty="0"/>
          </a:p>
          <a:p>
            <a:pPr>
              <a:buNone/>
            </a:pPr>
            <a:endParaRPr lang="ru-RU" sz="1800" dirty="0"/>
          </a:p>
          <a:p>
            <a:pPr lvl="0"/>
            <a:r>
              <a:rPr lang="ru-RU" sz="1800" b="1" dirty="0" smtClean="0"/>
              <a:t>  выдача </a:t>
            </a:r>
            <a:r>
              <a:rPr lang="ru-RU" sz="1800" b="1" dirty="0"/>
              <a:t>разрешений на сбросы веществ, </a:t>
            </a:r>
            <a:endParaRPr lang="ru-RU" sz="1800" dirty="0"/>
          </a:p>
          <a:p>
            <a:pPr lvl="0"/>
            <a:r>
              <a:rPr lang="ru-RU" sz="1800" b="1" dirty="0" smtClean="0"/>
              <a:t>  предоставление </a:t>
            </a:r>
            <a:r>
              <a:rPr lang="ru-RU" sz="1800" b="1" dirty="0"/>
              <a:t>мотивированного отказа в выдаче разрешений, </a:t>
            </a:r>
            <a:endParaRPr lang="ru-RU" sz="1800" dirty="0"/>
          </a:p>
          <a:p>
            <a:pPr lvl="0"/>
            <a:r>
              <a:rPr lang="ru-RU" sz="1800" b="1" dirty="0" smtClean="0"/>
              <a:t>  переоформление </a:t>
            </a:r>
            <a:r>
              <a:rPr lang="ru-RU" sz="1800" b="1" dirty="0"/>
              <a:t>разрешения на сбросы, </a:t>
            </a:r>
            <a:endParaRPr lang="ru-RU" sz="1800" dirty="0"/>
          </a:p>
          <a:p>
            <a:pPr lvl="0"/>
            <a:r>
              <a:rPr lang="ru-RU" sz="1800" b="1" dirty="0" smtClean="0"/>
              <a:t>  выдача </a:t>
            </a:r>
            <a:r>
              <a:rPr lang="ru-RU" sz="1800" b="1" dirty="0"/>
              <a:t>дубликата разрешения на сбросы.</a:t>
            </a:r>
            <a:endParaRPr lang="ru-RU" sz="1800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29614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sz="5400" b="1" dirty="0" smtClean="0"/>
              <a:t> </a:t>
            </a:r>
            <a:r>
              <a:rPr lang="ru-RU" sz="2700" b="1" dirty="0" smtClean="0"/>
              <a:t>Получение разрешения на сбросы в пределах установленных нормативов:</a:t>
            </a:r>
            <a:endParaRPr lang="ru-RU" sz="27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60847"/>
            <a:ext cx="8229600" cy="2736305"/>
          </a:xfrm>
        </p:spPr>
        <p:txBody>
          <a:bodyPr>
            <a:normAutofit/>
          </a:bodyPr>
          <a:lstStyle/>
          <a:p>
            <a:pPr lvl="0"/>
            <a:r>
              <a:rPr lang="ru-RU" sz="1800" b="1" dirty="0"/>
              <a:t>НДС, утвержденные в установленном порядке;</a:t>
            </a:r>
            <a:endParaRPr lang="ru-RU" sz="1800" dirty="0"/>
          </a:p>
          <a:p>
            <a:pPr>
              <a:buNone/>
            </a:pPr>
            <a:endParaRPr lang="ru-RU" sz="1900" dirty="0"/>
          </a:p>
          <a:p>
            <a:pPr lvl="0"/>
            <a:r>
              <a:rPr lang="ru-RU" sz="1800" b="1" dirty="0"/>
              <a:t>решение о предоставлении водного объекта в пользование для сброса сточных и (или) дренажных вод (либо лицензия на водопользование и договор пользования водными объектами);</a:t>
            </a:r>
            <a:endParaRPr lang="ru-RU" sz="1800" dirty="0"/>
          </a:p>
          <a:p>
            <a:pPr>
              <a:buNone/>
            </a:pPr>
            <a:endParaRPr lang="ru-RU" sz="1800" dirty="0"/>
          </a:p>
          <a:p>
            <a:pPr lvl="0"/>
            <a:r>
              <a:rPr lang="ru-RU" sz="1800" b="1" dirty="0"/>
              <a:t>ранее установленные лимиты на сбросы (при их установлении).</a:t>
            </a:r>
            <a:endParaRPr lang="ru-RU" sz="1800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sz="5400" b="1" dirty="0" smtClean="0"/>
              <a:t> </a:t>
            </a:r>
            <a:r>
              <a:rPr lang="ru-RU" sz="2700" b="1" dirty="0" smtClean="0"/>
              <a:t>Получение разрешения на сбросы в пределах лимитов на сбросы:</a:t>
            </a:r>
            <a:endParaRPr lang="ru-RU" sz="27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2808312"/>
          </a:xfrm>
        </p:spPr>
        <p:txBody>
          <a:bodyPr>
            <a:normAutofit/>
          </a:bodyPr>
          <a:lstStyle/>
          <a:p>
            <a:pPr lvl="0"/>
            <a:r>
              <a:rPr lang="ru-RU" sz="1800" b="1" dirty="0"/>
              <a:t>согласованный с территориальным органом Росприроднадзора план снижения сбросов;</a:t>
            </a:r>
            <a:endParaRPr lang="ru-RU" sz="1800" dirty="0"/>
          </a:p>
          <a:p>
            <a:pPr>
              <a:buNone/>
            </a:pPr>
            <a:endParaRPr lang="ru-RU" sz="1800" dirty="0"/>
          </a:p>
          <a:p>
            <a:pPr lvl="0"/>
            <a:r>
              <a:rPr lang="ru-RU" sz="1800" b="1" dirty="0"/>
              <a:t>отчет о выполнении плана;</a:t>
            </a:r>
            <a:endParaRPr lang="ru-RU" sz="1800" dirty="0"/>
          </a:p>
          <a:p>
            <a:pPr>
              <a:buNone/>
            </a:pPr>
            <a:endParaRPr lang="ru-RU" sz="1800" dirty="0"/>
          </a:p>
          <a:p>
            <a:pPr lvl="0"/>
            <a:r>
              <a:rPr lang="ru-RU" sz="1800" b="1" dirty="0"/>
              <a:t>предложения по установлению лимитов на сбросы по каждому веществу, по которому утвержденный НДС не достигается.</a:t>
            </a:r>
            <a:endParaRPr lang="ru-RU" sz="1800" dirty="0"/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230</TotalTime>
  <Words>707</Words>
  <Application>Microsoft Office PowerPoint</Application>
  <PresentationFormat>Экран (4:3)</PresentationFormat>
  <Paragraphs>158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Поток</vt:lpstr>
      <vt:lpstr>Установление нормативов допустимых сбросов загрязняющих веществ и микроорганизмов  </vt:lpstr>
      <vt:lpstr>Нормирование сбросов загрязняющих веществ и микроорганизмов в водные объекты и через централизованные системы водоотведения</vt:lpstr>
      <vt:lpstr>      Нормативы допустимых сбросов веществ и микроорганизмов в водные объекты</vt:lpstr>
      <vt:lpstr>                     Приказ Министерства природных ресурсов Российской Федерации от 17.12.2007 № 333</vt:lpstr>
      <vt:lpstr>      В проекте указываются:  </vt:lpstr>
      <vt:lpstr> Пересмотр и уточнение НДС осуществляются в случае: </vt:lpstr>
      <vt:lpstr>                           Приказ Минприроды от 09.01.2013  № 2 </vt:lpstr>
      <vt:lpstr>        Получение разрешения на сбросы в пределах установленных нормативов:</vt:lpstr>
      <vt:lpstr>   Получение разрешения на сбросы в пределах лимитов на сбросы:</vt:lpstr>
      <vt:lpstr> Постановление Правительства  Российской Федерации  от 18.03.2013 № 230</vt:lpstr>
      <vt:lpstr>Приказ Минприроды России от 29.07.2014 № 339</vt:lpstr>
      <vt:lpstr>    Постановление Правительства Российской Федерации  от 30.04.2013 № 393</vt:lpstr>
      <vt:lpstr>Основания для отказа</vt:lpstr>
      <vt:lpstr>       Постановление Правительства Российской Федерации  от 10.04.2013  № 317</vt:lpstr>
      <vt:lpstr>Документы, необходимые для согласования плана Организациям и абонентам   Основания для отказа в согласовании плана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Нормирование сбросов загрязняющих веществ и микроорганизмов в водные объекты регулируется следующими нормативно-правовыми актами:</dc:title>
  <dc:creator>Суворова Оксана Владмировна</dc:creator>
  <cp:lastModifiedBy>suvorovaov</cp:lastModifiedBy>
  <cp:revision>30</cp:revision>
  <dcterms:created xsi:type="dcterms:W3CDTF">2015-10-01T10:54:24Z</dcterms:created>
  <dcterms:modified xsi:type="dcterms:W3CDTF">2015-10-02T06:53:11Z</dcterms:modified>
</cp:coreProperties>
</file>