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2"/>
  </p:notesMasterIdLst>
  <p:sldIdLst>
    <p:sldId id="256" r:id="rId2"/>
    <p:sldId id="301" r:id="rId3"/>
    <p:sldId id="308" r:id="rId4"/>
    <p:sldId id="304" r:id="rId5"/>
    <p:sldId id="310" r:id="rId6"/>
    <p:sldId id="314" r:id="rId7"/>
    <p:sldId id="309" r:id="rId8"/>
    <p:sldId id="306" r:id="rId9"/>
    <p:sldId id="312" r:id="rId10"/>
    <p:sldId id="271" r:id="rId11"/>
    <p:sldId id="275" r:id="rId12"/>
    <p:sldId id="313" r:id="rId13"/>
    <p:sldId id="315" r:id="rId14"/>
    <p:sldId id="316" r:id="rId15"/>
    <p:sldId id="317" r:id="rId16"/>
    <p:sldId id="311" r:id="rId17"/>
    <p:sldId id="307" r:id="rId18"/>
    <p:sldId id="303" r:id="rId19"/>
    <p:sldId id="318" r:id="rId20"/>
    <p:sldId id="30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74277" autoAdjust="0"/>
  </p:normalViewPr>
  <p:slideViewPr>
    <p:cSldViewPr>
      <p:cViewPr>
        <p:scale>
          <a:sx n="100" d="100"/>
          <a:sy n="100" d="100"/>
        </p:scale>
        <p:origin x="-896" y="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D63C26-0758-4A02-A1BF-C4CBB3EF9DE0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056C7D-1479-4B43-9ED5-C8551B401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53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Вопросы нормирования водопользования и качества воды в водных объектах последние годы стали предметом острых дискуссий и поисков решений, отвечающих современным вызовам.</a:t>
            </a:r>
            <a:br>
              <a:rPr lang="ru-RU" smtClean="0"/>
            </a:br>
            <a:r>
              <a:rPr lang="ru-RU" smtClean="0"/>
              <a:t>Казалось, что накопленный практический опыт  России , а также опыт зарубежных стран, включая некоторые страны бывшего СССР, должен быть учтен при существенном обновлении системы нормирования в рамках работы над законопроектом «ТНОС» с одновременным обновлением иных законов и подзаконных актов.  В отношении нормирования воздействий на водные объекты в законопроекте затронуты только вопросы нормирования сбросов, а внесение поправок в Водный кодекс и подзаконные акты не предусмотрено.</a:t>
            </a: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BD901-6735-4C2A-9DD6-FEB6E4BF6D2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Вставить гиперссылку на </a:t>
            </a:r>
            <a:r>
              <a:rPr lang="ru-RU" dirty="0" err="1" smtClean="0"/>
              <a:t>визио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сам перечень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47964-995D-4466-8A24-8B95C067232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0721-80BC-4B27-AE34-6283650B46E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1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8930E-A4B7-40CA-8C7F-A55167698A4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5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8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407E4AE-E388-4026-82AD-CAA09B22E3FB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8930E-A4B7-40CA-8C7F-A55167698A4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9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новое?</a:t>
            </a:r>
          </a:p>
          <a:p>
            <a:r>
              <a:rPr lang="ru-RU" dirty="0" smtClean="0"/>
              <a:t>Проведено в регулировании</a:t>
            </a:r>
          </a:p>
          <a:p>
            <a:r>
              <a:rPr lang="ru-RU" dirty="0" smtClean="0"/>
              <a:t>Полное во всех аспектах</a:t>
            </a:r>
          </a:p>
          <a:p>
            <a:endParaRPr lang="ru-RU" dirty="0" smtClean="0"/>
          </a:p>
          <a:p>
            <a:r>
              <a:rPr lang="ru-RU" dirty="0" smtClean="0"/>
              <a:t>Сравнение:</a:t>
            </a:r>
          </a:p>
          <a:p>
            <a:r>
              <a:rPr lang="ru-RU" dirty="0" smtClean="0"/>
              <a:t>Полное не определено, каждый раз частично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8930E-A4B7-40CA-8C7F-A55167698A4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36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0721-80BC-4B27-AE34-6283650B46E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9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ADF4C-D7B3-4A6F-B0F4-0D31B69F88C4}" type="datetimeFigureOut">
              <a:rPr lang="ru-RU" smtClean="0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0B7D44-82FB-4E15-8819-468CE220C3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817445-E0DF-4315-864F-65573B9714D6}" type="datetimeFigureOut">
              <a:rPr lang="ru-RU" smtClean="0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4EB64-624E-4E97-95D4-22AE31F640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1E320-205E-42F1-8164-96728704F4FA}" type="datetimeFigureOut">
              <a:rPr lang="ru-RU" smtClean="0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20189-AA4F-4518-A5CD-39581242E0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7F882-34B7-4AA2-8796-CCD7087372AF}" type="datetimeFigureOut">
              <a:rPr lang="ru-RU" smtClean="0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6299F-4CB2-4579-B005-C0B8949D2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3346F-E4F9-4315-93C6-EF832B27D55D}" type="datetimeFigureOut">
              <a:rPr lang="ru-RU" smtClean="0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DF80-CBD9-4A68-840A-AE71C0FBE4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BA03A-8135-4BC2-82C6-A1E833BF5EA2}" type="datetimeFigureOut">
              <a:rPr lang="ru-RU" smtClean="0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F879E-E82A-4A85-89A8-CD9FF59DB9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C98AB-EE38-4E2C-93CE-98F270BD882F}" type="datetimeFigureOut">
              <a:rPr lang="ru-RU" smtClean="0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B4B73-5BA0-476F-B18C-47CFA56280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38BBA8-0A5C-47AF-BCDE-30A3B7E63853}" type="datetimeFigureOut">
              <a:rPr lang="ru-RU" smtClean="0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4E3BC-E5FC-4C8D-8607-F11B0909C8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E35EE-C33A-4F43-8B65-422322235383}" type="datetimeFigureOut">
              <a:rPr lang="ru-RU" smtClean="0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A003A-872C-47E9-9643-299CAE0DB9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3CB98-FAAD-4FC9-B2BF-6F8409ED320D}" type="datetimeFigureOut">
              <a:rPr lang="ru-RU" smtClean="0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828E3-C300-4D51-8A10-A5049749C2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694D0-CEDA-465B-A2E2-954804DFAD35}" type="datetimeFigureOut">
              <a:rPr lang="ru-RU" smtClean="0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6D375-FD02-434D-BA3B-FF21852E64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F10AE6-34C9-488F-A912-B8295D8162AC}" type="datetimeFigureOut">
              <a:rPr lang="ru-RU" smtClean="0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F3FC32-4D72-4123-BCBE-825A0323F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YuriyLM@base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&#1059;&#1089;&#1090;&#1088;&#1072;&#1085;&#1077;&#1085;&#1080;&#1077;%20&#1080;&#1079;&#1073;&#1099;&#1090;&#1086;&#1095;&#1085;&#1099;&#1093;%20&#1080;%20&#1076;&#1091;&#1073;&#1083;&#1080;&#1088;&#1091;&#1102;&#1097;&#1080;&#1093;%20&#1088;&#1072;&#1079;&#1088;&#1077;&#1096;&#1080;&#1090;&#1077;&#1083;&#1100;&#1085;&#1099;&#1093;%20&#1087;&#1088;&#1086;&#1077;&#1076;&#1091;&#1088;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573016"/>
            <a:ext cx="7772400" cy="1512168"/>
          </a:xfrm>
        </p:spPr>
        <p:txBody>
          <a:bodyPr>
            <a:noAutofit/>
          </a:bodyPr>
          <a:lstStyle/>
          <a:p>
            <a:pPr marR="0"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Максименко Ю.Л.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, </a:t>
            </a:r>
          </a:p>
          <a:p>
            <a:pPr marR="0"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заместитель Председателя Комитета РСПП </a:t>
            </a:r>
          </a:p>
          <a:p>
            <a:pPr marR="0"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по экологии и природопользованию, </a:t>
            </a:r>
          </a:p>
          <a:p>
            <a:pPr marR="0"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руководитель проекта, </a:t>
            </a:r>
          </a:p>
          <a:p>
            <a:pPr marR="0"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Компания «Базовый элемент»</a:t>
            </a: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661988"/>
            <a:ext cx="101282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979712" y="1237404"/>
            <a:ext cx="63367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/>
              <a:t>ПРОБЛЕМЫ БИЗНЕСА В СВЯЗИ С ИЗМЕНЕНИЯМИ В ПРИРОДООХРАННОМ ЗАКОНОДАТЕЛЬСТВЕ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36504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1200"/>
              </a:spcBef>
            </a:pPr>
            <a:r>
              <a:rPr lang="ru-RU" sz="2400" dirty="0"/>
              <a:t>Система не обеспечивает достижения качественной среды обитания </a:t>
            </a:r>
          </a:p>
          <a:p>
            <a:pPr lvl="1">
              <a:spcBef>
                <a:spcPts val="1200"/>
              </a:spcBef>
            </a:pPr>
            <a:r>
              <a:rPr lang="ru-RU" sz="1600" dirty="0"/>
              <a:t>Система не предполагает ответственности госорганов и должностных лиц за состояние среды обитания </a:t>
            </a:r>
          </a:p>
          <a:p>
            <a:pPr lvl="1">
              <a:spcBef>
                <a:spcPts val="1200"/>
              </a:spcBef>
            </a:pPr>
            <a:r>
              <a:rPr lang="ru-RU" sz="1600" dirty="0"/>
              <a:t>Отсутствует система показателей качества среды и экологической эффективности регулирования</a:t>
            </a:r>
          </a:p>
          <a:p>
            <a:pPr lvl="0">
              <a:spcBef>
                <a:spcPts val="1200"/>
              </a:spcBef>
            </a:pPr>
            <a:r>
              <a:rPr lang="ru-RU" sz="2400" dirty="0"/>
              <a:t>Система не в полной мере обеспечивает выполнение экологических обязательств РФ по международным договорам </a:t>
            </a:r>
          </a:p>
          <a:p>
            <a:pPr lvl="0">
              <a:spcBef>
                <a:spcPts val="1200"/>
              </a:spcBef>
            </a:pPr>
            <a:r>
              <a:rPr lang="ru-RU" sz="2400" dirty="0"/>
              <a:t>Функционирование системы обходится государству и бизнесу примерно в 300 </a:t>
            </a:r>
            <a:r>
              <a:rPr lang="ru-RU" sz="2400" dirty="0" err="1" smtClean="0"/>
              <a:t>млрд.руб</a:t>
            </a:r>
            <a:r>
              <a:rPr lang="ru-RU" sz="2400" dirty="0" smtClean="0"/>
              <a:t>., </a:t>
            </a:r>
            <a:r>
              <a:rPr lang="ru-RU" sz="2400" dirty="0"/>
              <a:t>а сборы в бюджет </a:t>
            </a:r>
            <a:r>
              <a:rPr lang="ru-RU" sz="2400" dirty="0" smtClean="0"/>
              <a:t>– около 30 </a:t>
            </a:r>
            <a:r>
              <a:rPr lang="ru-RU" sz="2400" dirty="0" err="1"/>
              <a:t>млрд.руб</a:t>
            </a:r>
            <a:r>
              <a:rPr lang="ru-RU" sz="2400" dirty="0"/>
              <a:t>.</a:t>
            </a:r>
          </a:p>
        </p:txBody>
      </p:sp>
      <p:pic>
        <p:nvPicPr>
          <p:cNvPr id="1741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101441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47664" y="392083"/>
            <a:ext cx="71287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ОЦЕНКА СИСТЕМЫ ОХРАНЫ ОКРУЖАЮЩЕЙ СРЕДЫ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dirty="0"/>
              <a:t>(в обеспечение ст.4</a:t>
            </a:r>
            <a:r>
              <a:rPr lang="en-US" sz="2000" dirty="0"/>
              <a:t>2</a:t>
            </a:r>
            <a:r>
              <a:rPr lang="ru-RU" sz="2000" dirty="0"/>
              <a:t> Конституции РФ</a:t>
            </a:r>
            <a:r>
              <a:rPr lang="ru-RU" sz="2000" dirty="0" smtClean="0"/>
              <a:t>)</a:t>
            </a:r>
            <a:r>
              <a:rPr lang="ru-RU" sz="2600" b="1" dirty="0" smtClean="0">
                <a:solidFill>
                  <a:prstClr val="black"/>
                </a:solidFill>
              </a:rPr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1"/>
          <p:cNvSpPr>
            <a:spLocks noGrp="1"/>
          </p:cNvSpPr>
          <p:nvPr>
            <p:ph idx="1"/>
          </p:nvPr>
        </p:nvSpPr>
        <p:spPr>
          <a:xfrm>
            <a:off x="539750" y="1327150"/>
            <a:ext cx="8424863" cy="5126038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1200"/>
              </a:spcBef>
            </a:pPr>
            <a:r>
              <a:rPr lang="ru-RU" sz="2000" b="0" dirty="0"/>
              <a:t>Система совершенствуется путем принятия новых НПА без  устранения идеологических и понятийных дефектов </a:t>
            </a:r>
            <a:r>
              <a:rPr lang="ru-RU" sz="2000" b="0" dirty="0" smtClean="0"/>
              <a:t>(абсурдов)</a:t>
            </a:r>
            <a:endParaRPr lang="ru-RU" sz="2000" b="0" dirty="0"/>
          </a:p>
          <a:p>
            <a:pPr lvl="0">
              <a:spcBef>
                <a:spcPts val="1200"/>
              </a:spcBef>
            </a:pPr>
            <a:r>
              <a:rPr lang="ru-RU" sz="2000" b="0" dirty="0"/>
              <a:t>Совершенствование не проникает на нижний уровень нормативных актов (приказы, положения и регламенты министерств и ведомств, нормы, методики и иные документы прямого действия)</a:t>
            </a:r>
          </a:p>
          <a:p>
            <a:pPr marL="109538" lvl="0" indent="0" algn="ctr" eaLnBrk="1" hangingPunct="1">
              <a:buNone/>
            </a:pPr>
            <a:r>
              <a:rPr lang="ru-RU" sz="2400" dirty="0" smtClean="0"/>
              <a:t>ПРОГНОЗ </a:t>
            </a:r>
            <a:r>
              <a:rPr lang="ru-RU" sz="2400" dirty="0"/>
              <a:t>РАЗВИТИЯ СОБЫТИЙ </a:t>
            </a:r>
            <a:endParaRPr lang="ru-RU" sz="2400" dirty="0" smtClean="0"/>
          </a:p>
          <a:p>
            <a:pPr marL="342900" lvl="0" indent="-3429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sz="2400" dirty="0"/>
              <a:t>Планируемые показатели качества среды не улучшатся</a:t>
            </a:r>
          </a:p>
          <a:p>
            <a:pPr marL="342900" lvl="0" indent="-3429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sz="2400" dirty="0"/>
              <a:t>Абсурды останутся и во многом усилятся </a:t>
            </a:r>
          </a:p>
          <a:p>
            <a:pPr marL="342900" lvl="0" indent="-3429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sz="2400" dirty="0"/>
              <a:t>Неформальное урегулирование разовьется дальше </a:t>
            </a:r>
          </a:p>
          <a:p>
            <a:pPr marL="342900" lvl="0" indent="-3429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sz="2400" dirty="0"/>
              <a:t>Бюджетные расходы не дадут желаемого результата</a:t>
            </a:r>
          </a:p>
          <a:p>
            <a:pPr marL="342900" lvl="0" indent="-3429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sz="2400" dirty="0"/>
              <a:t>Конкурентоспособность предприятий снизится</a:t>
            </a:r>
          </a:p>
          <a:p>
            <a:pPr marL="109538" lvl="0" indent="0" algn="ctr" eaLnBrk="1" hangingPunct="1">
              <a:buNone/>
            </a:pPr>
            <a:endParaRPr lang="ru-RU" sz="2400" dirty="0" smtClean="0"/>
          </a:p>
          <a:p>
            <a:pPr marL="109538" indent="0" eaLnBrk="1" hangingPunct="1">
              <a:buFont typeface="Wingdings 3" pitchFamily="18" charset="2"/>
              <a:buNone/>
            </a:pPr>
            <a:endParaRPr lang="ru-RU" sz="2400" dirty="0" smtClean="0">
              <a:latin typeface="Arial" charset="0"/>
              <a:cs typeface="Arial" charset="0"/>
            </a:endParaRPr>
          </a:p>
          <a:p>
            <a:pPr marL="109538" indent="0" eaLnBrk="1" hangingPunct="1">
              <a:buFont typeface="Wingdings 3" pitchFamily="18" charset="2"/>
              <a:buNone/>
            </a:pPr>
            <a:endParaRPr lang="ru-RU" sz="2400" dirty="0" smtClean="0"/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10144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392083"/>
            <a:ext cx="6801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ОЦЕНКА ПОДХОДОВ, ПРИМЕНЯЕМЫХ К СОВЕРШЕНСТВОВАНИЮ СИСТЕМЫ ООС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1"/>
          <p:cNvSpPr>
            <a:spLocks noGrp="1"/>
          </p:cNvSpPr>
          <p:nvPr>
            <p:ph idx="1"/>
          </p:nvPr>
        </p:nvSpPr>
        <p:spPr>
          <a:xfrm>
            <a:off x="539750" y="1327150"/>
            <a:ext cx="8424863" cy="5126038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ru-RU" sz="2800" dirty="0" smtClean="0"/>
              <a:t>Приняты законодательные акты:</a:t>
            </a:r>
          </a:p>
          <a:p>
            <a:pPr marL="457200" lvl="0" indent="-457200">
              <a:spcBef>
                <a:spcPts val="1200"/>
              </a:spcBef>
              <a:buAutoNum type="arabicPeriod"/>
            </a:pPr>
            <a:r>
              <a:rPr lang="ru-RU" sz="2800" dirty="0" smtClean="0"/>
              <a:t>Федеральный закон о наилучших доступных технологиях (№219-ФЗ)</a:t>
            </a:r>
          </a:p>
          <a:p>
            <a:pPr lvl="0">
              <a:spcBef>
                <a:spcPts val="1200"/>
              </a:spcBef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«Переход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НДТ как путь совершенствования государственного регулирования в природоохранной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сфере»</a:t>
            </a:r>
            <a:endParaRPr lang="ru-RU" sz="2800" dirty="0" smtClean="0"/>
          </a:p>
          <a:p>
            <a:pPr lvl="0">
              <a:spcBef>
                <a:spcPts val="1200"/>
              </a:spcBef>
            </a:pPr>
            <a:r>
              <a:rPr lang="ru-RU" sz="2800" dirty="0" smtClean="0"/>
              <a:t>2. Федеральный закон о внесении изменений в закон «Об отходах производства и потребления» (№458-ФЗ)</a:t>
            </a:r>
            <a:endParaRPr lang="ru-RU" sz="2400" dirty="0" smtClean="0">
              <a:latin typeface="Arial" charset="0"/>
              <a:cs typeface="Arial" charset="0"/>
            </a:endParaRPr>
          </a:p>
          <a:p>
            <a:pPr marL="109538" indent="0" eaLnBrk="1" hangingPunct="1">
              <a:buFont typeface="Wingdings 3" pitchFamily="18" charset="2"/>
              <a:buNone/>
            </a:pPr>
            <a:endParaRPr lang="ru-RU" sz="2400" dirty="0" smtClean="0"/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10144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392083"/>
            <a:ext cx="6801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2014 год – произошла «революция»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167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2647" y="404664"/>
            <a:ext cx="8236100" cy="360362"/>
          </a:xfrm>
        </p:spPr>
        <p:txBody>
          <a:bodyPr>
            <a:noAutofit/>
          </a:bodyPr>
          <a:lstStyle/>
          <a:p>
            <a:pPr algn="r"/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Нормирование НВОС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09346" y="6356350"/>
            <a:ext cx="2077453" cy="365125"/>
          </a:xfrm>
        </p:spPr>
        <p:txBody>
          <a:bodyPr/>
          <a:lstStyle/>
          <a:p>
            <a:fld id="{35879FAC-0675-47C7-A461-52B0C17948B5}" type="slidenum">
              <a:rPr lang="ru-RU" sz="1400" b="1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13</a:t>
            </a:fld>
            <a:endParaRPr lang="ru-RU" sz="1400" b="1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2647" y="1825612"/>
            <a:ext cx="3607306" cy="393089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/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суммарного эффекта по видам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НВОС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ППЭЭ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– комплексное экологическое разрешение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Допускается увеличение НВОС по к-либо виду при общем положительном эффекте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снижения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потребления атмосферных, водных,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земельных ресурсов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единицу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получают экономическое обоснование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16016" y="1842653"/>
            <a:ext cx="4115206" cy="390764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- 458 вернул отдельное нормирование для отходов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процесса получения разрешений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комплексного эффекта и выбор оптимального варианта невозможны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оценки и пересчета эффектов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НВОС не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предусмотрены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>
            <a:off x="2499051" y="3611551"/>
            <a:ext cx="3930894" cy="35902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ru-RU" sz="1600"/>
          </a:p>
        </p:txBody>
      </p:sp>
      <p:sp>
        <p:nvSpPr>
          <p:cNvPr id="24" name="Прямоугольник 23"/>
          <p:cNvSpPr/>
          <p:nvPr/>
        </p:nvSpPr>
        <p:spPr>
          <a:xfrm>
            <a:off x="4810942" y="1266014"/>
            <a:ext cx="3269969" cy="369332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>
              <a:tabLst>
                <a:tab pos="0" algn="l"/>
              </a:tabLst>
            </a:pP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Получили: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7" name="Прямоугольник 7176"/>
          <p:cNvSpPr/>
          <p:nvPr/>
        </p:nvSpPr>
        <p:spPr>
          <a:xfrm>
            <a:off x="532645" y="1266014"/>
            <a:ext cx="2236056" cy="369332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pPr>
              <a:tabLst>
                <a:tab pos="0" algn="l"/>
              </a:tabLst>
            </a:pP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Хотели как лучше: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0800" cmpd="thickThin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1"/>
            <a:ext cx="1014413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5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2647" y="404664"/>
            <a:ext cx="8236100" cy="360362"/>
          </a:xfrm>
        </p:spPr>
        <p:txBody>
          <a:bodyPr>
            <a:noAutofit/>
          </a:bodyPr>
          <a:lstStyle/>
          <a:p>
            <a:pPr algn="r"/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объектов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895350"/>
            <a:ext cx="9144000" cy="0"/>
          </a:xfrm>
          <a:prstGeom prst="line">
            <a:avLst/>
          </a:prstGeom>
          <a:ln w="50800" cmpd="thickThin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09346" y="6356350"/>
            <a:ext cx="2077453" cy="365125"/>
          </a:xfrm>
        </p:spPr>
        <p:txBody>
          <a:bodyPr/>
          <a:lstStyle/>
          <a:p>
            <a:fld id="{35879FAC-0675-47C7-A461-52B0C17948B5}" type="slidenum">
              <a:rPr lang="ru-RU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t>14</a:t>
            </a:fld>
            <a:endParaRPr lang="ru-RU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2647" y="1825613"/>
            <a:ext cx="3607306" cy="407576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/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Применить регулирование на основе НДТ к группе основных крупных объектов НВОС 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Отобрать целевые объекты по четко определенным критериям 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предварительном этапе отработать все вопросы на пилотной группе объектов со значительным НВОС (до 300)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полученный опыт для уточнения норматив-но-правовых актов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16000" y="1872000"/>
            <a:ext cx="4115206" cy="405166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постановления Правитель-</a:t>
            </a:r>
            <a:r>
              <a:rPr lang="ru-RU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ства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не содержит количествен-</a:t>
            </a:r>
            <a:r>
              <a:rPr lang="ru-RU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ных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критериев для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многих отраслей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Непрогнозируемое возникновение новых обязательств у предприятий ряда секторов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числа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регулирования в несколько раз – свыше 40 тысяч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Невозможность индивидуального подхода к ППЭЭ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Неподъемные затраты для малого и среднего бизнеса</a:t>
            </a:r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>
            <a:off x="2426614" y="3683988"/>
            <a:ext cx="4075767" cy="35902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ru-RU" sz="1600"/>
          </a:p>
        </p:txBody>
      </p:sp>
      <p:sp>
        <p:nvSpPr>
          <p:cNvPr id="24" name="Прямоугольник 23"/>
          <p:cNvSpPr/>
          <p:nvPr/>
        </p:nvSpPr>
        <p:spPr>
          <a:xfrm>
            <a:off x="4810942" y="1266014"/>
            <a:ext cx="3269969" cy="369332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>
              <a:tabLst>
                <a:tab pos="0" algn="l"/>
              </a:tabLst>
            </a:pP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Получили: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7" name="Прямоугольник 7176"/>
          <p:cNvSpPr/>
          <p:nvPr/>
        </p:nvSpPr>
        <p:spPr>
          <a:xfrm>
            <a:off x="532645" y="1266014"/>
            <a:ext cx="2236056" cy="369332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pPr>
              <a:tabLst>
                <a:tab pos="0" algn="l"/>
              </a:tabLst>
            </a:pP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Хотели как лучше: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1"/>
            <a:ext cx="1014413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08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2647" y="404664"/>
            <a:ext cx="8236100" cy="360362"/>
          </a:xfrm>
        </p:spPr>
        <p:txBody>
          <a:bodyPr>
            <a:noAutofit/>
          </a:bodyPr>
          <a:lstStyle/>
          <a:p>
            <a:pPr algn="r"/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или требования?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895350"/>
            <a:ext cx="9144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09346" y="6356350"/>
            <a:ext cx="2077453" cy="365125"/>
          </a:xfrm>
        </p:spPr>
        <p:txBody>
          <a:bodyPr/>
          <a:lstStyle/>
          <a:p>
            <a:fld id="{35879FAC-0675-47C7-A461-52B0C17948B5}" type="slidenum">
              <a:rPr lang="ru-RU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t>15</a:t>
            </a:fld>
            <a:endParaRPr lang="ru-RU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2647" y="1825612"/>
            <a:ext cx="3607306" cy="448370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/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справочники НДТ как информационно-технический документ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Начать со справочников для пилотной группы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Учитывать нормы и практику стран ОЭСР:</a:t>
            </a:r>
          </a:p>
          <a:p>
            <a:pPr marL="541338" lvl="1" indent="-187325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 указывать к-либо одну технологию как НДТ     и требовать ее внедрения</a:t>
            </a:r>
          </a:p>
          <a:p>
            <a:pPr marL="541338" lvl="1" indent="-187325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затрат по причине необоснованных предписаний регуляторов</a:t>
            </a:r>
          </a:p>
          <a:p>
            <a:pPr marL="541338" lvl="1" indent="-187325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решения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ехнологические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НДТ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указываются в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ИТС НДТ 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(ст. 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28.1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ФЗ-7)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16016" y="1825613"/>
            <a:ext cx="4115206" cy="448370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Обязательный характер показателей справочников НДТ через ссылки на стандарты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предписывать соблюдение технологических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показателей НДТ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справочников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Противоречие со статьей 4 ФЗ «О стандартизации в РФ»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разработки справочников НДТ не соответствует намеченному составу объектов 1 категории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наделении Минприроды России полномочием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утверждать технологические показатели НДТ 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>
            <a:off x="2258648" y="3851955"/>
            <a:ext cx="4411699" cy="35902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ru-RU" sz="1600"/>
          </a:p>
        </p:txBody>
      </p:sp>
      <p:sp>
        <p:nvSpPr>
          <p:cNvPr id="24" name="Прямоугольник 23"/>
          <p:cNvSpPr/>
          <p:nvPr/>
        </p:nvSpPr>
        <p:spPr>
          <a:xfrm>
            <a:off x="4810942" y="1266014"/>
            <a:ext cx="3269969" cy="369332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>
              <a:tabLst>
                <a:tab pos="0" algn="l"/>
              </a:tabLst>
            </a:pP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Получили: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7" name="Прямоугольник 7176"/>
          <p:cNvSpPr/>
          <p:nvPr/>
        </p:nvSpPr>
        <p:spPr>
          <a:xfrm>
            <a:off x="532645" y="1266014"/>
            <a:ext cx="2236056" cy="369332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pPr>
              <a:tabLst>
                <a:tab pos="0" algn="l"/>
              </a:tabLst>
            </a:pP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Хотели как лучше: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07402"/>
            <a:ext cx="9144000" cy="0"/>
          </a:xfrm>
          <a:prstGeom prst="line">
            <a:avLst/>
          </a:prstGeom>
          <a:ln w="50800" cmpd="thickThin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1"/>
            <a:ext cx="1014413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0" y="971769"/>
            <a:ext cx="5888020" cy="519353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2272" y="332656"/>
            <a:ext cx="8235000" cy="41397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 подхода к разработке Экологического кодекса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НП ЦИВТ КОНЦЕПТ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2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900018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Определение полного </a:t>
            </a:r>
            <a:r>
              <a:rPr lang="ru-RU" sz="2400" dirty="0"/>
              <a:t>экологического отношения как объекта регулирования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580621"/>
            <a:ext cx="747533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>
              <a:lnSpc>
                <a:spcPct val="110000"/>
              </a:lnSpc>
              <a:buSzPct val="100000"/>
            </a:pPr>
            <a:r>
              <a:rPr lang="ru-RU" dirty="0">
                <a:solidFill>
                  <a:srgbClr val="00B050"/>
                </a:solidFill>
              </a:rPr>
              <a:t>Переход от субъект-объектных отношений к субъект-субъектным отношениям по поводу состояния природных сред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28" y="1484784"/>
            <a:ext cx="7534688" cy="393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411966"/>
              </p:ext>
            </p:extLst>
          </p:nvPr>
        </p:nvGraphicFramePr>
        <p:xfrm>
          <a:off x="1588" y="1236664"/>
          <a:ext cx="8890892" cy="553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Visio" r:id="rId4" imgW="12232729" imgH="7390524" progId="Visio.Drawing.11">
                  <p:embed/>
                </p:oleObj>
              </mc:Choice>
              <mc:Fallback>
                <p:oleObj name="Visio" r:id="rId4" imgW="12232729" imgH="73905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236664"/>
                        <a:ext cx="8890892" cy="553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060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654" tIns="47834" rIns="95654" bIns="47834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МОДЕЛЬ ТЕРРИТОРИИ ПРИНЯТИЯ РЕШЕНИЯ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0350"/>
            <a:ext cx="10144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7378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121107" cy="835861"/>
          </a:xfrm>
        </p:spPr>
        <p:txBody>
          <a:bodyPr>
            <a:normAutofit/>
          </a:bodyPr>
          <a:lstStyle/>
          <a:p>
            <a:pPr algn="ctr"/>
            <a:r>
              <a:rPr lang="ru-RU" sz="2400" b="1" kern="1200" dirty="0" smtClean="0"/>
              <a:t>Соотношение Экологического кодекса с иными кодексами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CFEE-C6E0-4ACD-B2D6-CAF272F37AAD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222210" name="Содержимое 4"/>
          <p:cNvGraphicFramePr>
            <a:graphicFrameLocks noChangeAspect="1"/>
          </p:cNvGraphicFramePr>
          <p:nvPr/>
        </p:nvGraphicFramePr>
        <p:xfrm>
          <a:off x="1913794" y="1301577"/>
          <a:ext cx="5915185" cy="525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Visio" r:id="rId3" imgW="15491608" imgH="12715452" progId="Visio.Drawing.11">
                  <p:embed/>
                </p:oleObj>
              </mc:Choice>
              <mc:Fallback>
                <p:oleObj name="Visio" r:id="rId3" imgW="15491608" imgH="127154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794" y="1301577"/>
                        <a:ext cx="5915185" cy="525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013805" cy="9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92211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kern="1200" dirty="0" smtClean="0"/>
              <a:t>Этапы работы бизнеса </a:t>
            </a:r>
            <a:br>
              <a:rPr lang="ru-RU" sz="2400" kern="1200" dirty="0" smtClean="0"/>
            </a:br>
            <a:r>
              <a:rPr lang="ru-RU" sz="2400" kern="1200" dirty="0" smtClean="0"/>
              <a:t>над природоохранным законодательством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426003" cy="505804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1800" kern="1200" dirty="0" smtClean="0"/>
              <a:t>2011 год. Поставлена задача разработки «идеального» закона об НДТ</a:t>
            </a:r>
          </a:p>
          <a:p>
            <a:pPr lvl="0"/>
            <a:r>
              <a:rPr lang="ru-RU" sz="1800" kern="1200" dirty="0" smtClean="0"/>
              <a:t>2011 год. В результате системного анализа было показано, что разработка такого законопроекта невозможна</a:t>
            </a:r>
          </a:p>
          <a:p>
            <a:pPr lvl="0"/>
            <a:r>
              <a:rPr lang="ru-RU" sz="1800" kern="1200" dirty="0" smtClean="0"/>
              <a:t>2011 год. Принято решение о разработке Концепции экологической промышленной политики – как собственном ответе РСПП в направлении улучшения ситуации на случай принятия закона об НДТ </a:t>
            </a:r>
          </a:p>
          <a:p>
            <a:pPr lvl="0"/>
            <a:r>
              <a:rPr lang="ru-RU" sz="1800" kern="1200" dirty="0" smtClean="0"/>
              <a:t>2011 год. Концепция была доложена на бюро Правления РСПП</a:t>
            </a:r>
          </a:p>
          <a:p>
            <a:pPr lvl="0"/>
            <a:r>
              <a:rPr lang="ru-RU" sz="1800" kern="1200" dirty="0" smtClean="0"/>
              <a:t>2012 год. Разработка экологической промышленной политики и дорожной карты Экологической реформы по ее реализации </a:t>
            </a:r>
          </a:p>
          <a:p>
            <a:pPr lvl="0"/>
            <a:r>
              <a:rPr lang="ru-RU" sz="1800" kern="1200" dirty="0" smtClean="0"/>
              <a:t>2012 год. Политика и реформа были доложены министрам МПР, МЭР и Открытого правительства и проигнорированы</a:t>
            </a:r>
          </a:p>
          <a:p>
            <a:pPr lvl="0"/>
            <a:r>
              <a:rPr lang="ru-RU" sz="1800" kern="1200" dirty="0" smtClean="0"/>
              <a:t>2012 год. Разработка модельного подхода к формированию части Экологического Кодекса по промэкологии</a:t>
            </a:r>
          </a:p>
          <a:p>
            <a:pPr lvl="0"/>
            <a:r>
              <a:rPr lang="ru-RU" sz="1800" kern="1200" dirty="0" smtClean="0"/>
              <a:t>2013 год. Разработка юридического текста Кодекса (в части </a:t>
            </a:r>
            <a:r>
              <a:rPr lang="ru-RU" sz="1800" kern="1200" dirty="0" err="1" smtClean="0"/>
              <a:t>промэкологии</a:t>
            </a:r>
            <a:r>
              <a:rPr lang="ru-RU" sz="1800" kern="1200" dirty="0" smtClean="0"/>
              <a:t>)	</a:t>
            </a:r>
          </a:p>
          <a:p>
            <a:pPr lvl="0"/>
            <a:r>
              <a:rPr lang="ru-RU" sz="1800" kern="1200" dirty="0" smtClean="0"/>
              <a:t>2014 год. Экологическая промышленная политика одобрена Бюро Правления РСПП</a:t>
            </a:r>
          </a:p>
          <a:p>
            <a:pPr lvl="0"/>
            <a:r>
              <a:rPr lang="ru-RU" sz="1800" dirty="0" smtClean="0"/>
              <a:t>2015</a:t>
            </a:r>
            <a:r>
              <a:rPr lang="en-US" sz="1800" dirty="0" smtClean="0"/>
              <a:t>-2016</a:t>
            </a:r>
            <a:r>
              <a:rPr lang="ru-RU" sz="1800" dirty="0" smtClean="0"/>
              <a:t> год</a:t>
            </a:r>
            <a:r>
              <a:rPr lang="ru-RU" sz="1800" dirty="0"/>
              <a:t>ы</a:t>
            </a:r>
            <a:r>
              <a:rPr lang="ru-RU" sz="1800" dirty="0" smtClean="0"/>
              <a:t> Социализация Экологического кодекса РФ</a:t>
            </a:r>
            <a:endParaRPr lang="ru-RU" sz="2000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4413" cy="9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Комитет РСПП по экологии и природопользованию</a:t>
            </a:r>
            <a:endParaRPr lang="ru-RU" sz="24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3528392"/>
          </a:xfrm>
        </p:spPr>
        <p:txBody>
          <a:bodyPr>
            <a:normAutofit/>
          </a:bodyPr>
          <a:lstStyle/>
          <a:p>
            <a:pPr marL="109537" indent="0" algn="ctr" eaLnBrk="1" hangingPunct="1">
              <a:buNone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algn="ctr" eaLnBrk="1" hangingPunct="1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marL="109537" indent="0" algn="ctr" eaLnBrk="1" hangingPunct="1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Контакты: </a:t>
            </a:r>
          </a:p>
          <a:p>
            <a:pPr marL="109537" indent="0" algn="ctr" eaLnBrk="1" hangingPunct="1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YuriyLM@basel.ru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algn="ctr" eaLnBrk="1" hangingPunct="1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Тел. +7(985) 226-09-61</a:t>
            </a: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0144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4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7" name="Заголовок 1"/>
          <p:cNvSpPr>
            <a:spLocks noGrp="1"/>
          </p:cNvSpPr>
          <p:nvPr>
            <p:ph type="title"/>
          </p:nvPr>
        </p:nvSpPr>
        <p:spPr>
          <a:xfrm>
            <a:off x="2415411" y="188914"/>
            <a:ext cx="3774032" cy="8461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1800" b="1" dirty="0"/>
              <a:t>АНАЛИЗ ПРИРОДООХРАННОГО</a:t>
            </a:r>
            <a:br>
              <a:rPr lang="ru-RU" sz="1800" b="1" dirty="0"/>
            </a:br>
            <a:r>
              <a:rPr lang="ru-RU" sz="1800" b="1" dirty="0"/>
              <a:t>ЗАКОНОДАТЕЛЬСТВА</a:t>
            </a:r>
            <a:br>
              <a:rPr lang="ru-RU" sz="1800" b="1" dirty="0"/>
            </a:br>
            <a:r>
              <a:rPr lang="ru-RU" sz="1600" dirty="0"/>
              <a:t>(6 уровней «</a:t>
            </a:r>
            <a:r>
              <a:rPr lang="ru-RU" sz="1600" dirty="0" err="1"/>
              <a:t>подзаконности</a:t>
            </a:r>
            <a:r>
              <a:rPr lang="ru-RU" sz="1600" dirty="0"/>
              <a:t>»)</a:t>
            </a:r>
            <a:endParaRPr lang="ru-RU" sz="2400" dirty="0"/>
          </a:p>
        </p:txBody>
      </p:sp>
      <p:pic>
        <p:nvPicPr>
          <p:cNvPr id="67993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586" y="1196753"/>
            <a:ext cx="6381750" cy="5318125"/>
          </a:xfrm>
        </p:spPr>
      </p:pic>
      <p:sp>
        <p:nvSpPr>
          <p:cNvPr id="325635" name="Номер слайда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99B335-C322-424C-BE6D-8F584A72B48F}" type="slidenum">
              <a:rPr lang="ru-RU">
                <a:solidFill>
                  <a:srgbClr val="48004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solidFill>
                <a:srgbClr val="480048"/>
              </a:solidFill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7596336" y="404664"/>
            <a:ext cx="936104" cy="792088"/>
          </a:xfrm>
          <a:prstGeom prst="rect">
            <a:avLst/>
          </a:prstGeom>
          <a:solidFill>
            <a:srgbClr val="DE791E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86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161215"/>
              </p:ext>
            </p:extLst>
          </p:nvPr>
        </p:nvGraphicFramePr>
        <p:xfrm>
          <a:off x="-252536" y="908720"/>
          <a:ext cx="9507097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Visio" r:id="rId4" imgW="6875733" imgH="2915608" progId="Visio.Drawing.11">
                  <p:embed/>
                </p:oleObj>
              </mc:Choice>
              <mc:Fallback>
                <p:oleObj name="Visio" r:id="rId4" imgW="6875733" imgH="291560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536" y="908720"/>
                        <a:ext cx="9507097" cy="40324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93345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effectLst/>
              </a:rPr>
              <a:t>КОЛИЧЕСТВЕННЫЕ ХАРАКТЕРИСТИКИ</a:t>
            </a:r>
            <a:br>
              <a:rPr lang="ru-RU" sz="1600" dirty="0" smtClean="0">
                <a:solidFill>
                  <a:srgbClr val="7030A0"/>
                </a:solidFill>
                <a:effectLst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</a:rPr>
              <a:t>ПОНЯТИЙ В КОМПЛЕКСЕ НПА В СФЕРЕ ПРОМЭКОЛОГИИ</a:t>
            </a:r>
            <a:endParaRPr lang="ru-RU" sz="1600" dirty="0">
              <a:solidFill>
                <a:srgbClr val="7030A0"/>
              </a:solidFill>
              <a:effectLst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93096"/>
            <a:ext cx="8507288" cy="2564904"/>
          </a:xfrm>
        </p:spPr>
        <p:txBody>
          <a:bodyPr numCol="2">
            <a:noAutofit/>
          </a:bodyPr>
          <a:lstStyle/>
          <a:p>
            <a:pPr marL="294995" indent="-294995">
              <a:buFont typeface="Wingdings" pitchFamily="2" charset="2"/>
              <a:buChar char="§"/>
            </a:pPr>
            <a:r>
              <a:rPr lang="ru-RU" sz="1500" dirty="0" smtClean="0"/>
              <a:t>Всего понятий выделено </a:t>
            </a:r>
            <a:r>
              <a:rPr lang="ru-RU" sz="1500" b="1" dirty="0" smtClean="0"/>
              <a:t>– 396</a:t>
            </a:r>
          </a:p>
          <a:p>
            <a:pPr marL="294995" indent="-294995">
              <a:buFont typeface="Wingdings" pitchFamily="2" charset="2"/>
              <a:buChar char="§"/>
            </a:pPr>
            <a:r>
              <a:rPr lang="ru-RU" sz="1500" b="1" dirty="0" smtClean="0"/>
              <a:t>Дефектов:</a:t>
            </a:r>
            <a:endParaRPr lang="ru-RU" sz="1500" dirty="0" smtClean="0"/>
          </a:p>
          <a:p>
            <a:pPr marL="294995" indent="-294995">
              <a:buFont typeface="Wingdings" pitchFamily="2" charset="2"/>
              <a:buChar char="§"/>
            </a:pPr>
            <a:r>
              <a:rPr lang="ru-RU" sz="1500" dirty="0" smtClean="0"/>
              <a:t>Понятий, которые не имеют определений </a:t>
            </a:r>
            <a:r>
              <a:rPr lang="ru-RU" sz="1500" b="1" dirty="0" smtClean="0"/>
              <a:t>- 218</a:t>
            </a:r>
          </a:p>
          <a:p>
            <a:pPr marL="294995" indent="-294995">
              <a:buFont typeface="Wingdings" pitchFamily="2" charset="2"/>
              <a:buChar char="§"/>
            </a:pPr>
            <a:r>
              <a:rPr lang="ru-RU" sz="1500" dirty="0" smtClean="0"/>
              <a:t>Порочных логических циклов </a:t>
            </a:r>
            <a:r>
              <a:rPr lang="ru-RU" sz="1500" b="1" dirty="0" smtClean="0"/>
              <a:t>-  8</a:t>
            </a:r>
          </a:p>
          <a:p>
            <a:pPr marL="294995" indent="-294995">
              <a:buFont typeface="Wingdings" pitchFamily="2" charset="2"/>
              <a:buChar char="§"/>
            </a:pPr>
            <a:r>
              <a:rPr lang="ru-RU" sz="1500" dirty="0" smtClean="0"/>
              <a:t>Понятий, определения которых замкнуты в порочные циклы </a:t>
            </a:r>
            <a:r>
              <a:rPr lang="ru-RU" sz="1500" b="1" dirty="0" smtClean="0"/>
              <a:t>-</a:t>
            </a:r>
            <a:r>
              <a:rPr lang="ru-RU" sz="1500" b="1" dirty="0" smtClean="0">
                <a:solidFill>
                  <a:srgbClr val="FF0000"/>
                </a:solidFill>
              </a:rPr>
              <a:t> </a:t>
            </a:r>
            <a:r>
              <a:rPr lang="ru-RU" sz="1500" b="1" dirty="0" smtClean="0"/>
              <a:t>19</a:t>
            </a:r>
          </a:p>
          <a:p>
            <a:pPr marL="294995" indent="-294995">
              <a:buFont typeface="Wingdings" pitchFamily="2" charset="2"/>
              <a:buChar char="§"/>
            </a:pPr>
            <a:r>
              <a:rPr lang="ru-RU" sz="1500" dirty="0" err="1" smtClean="0"/>
              <a:t>Тавталогий</a:t>
            </a:r>
            <a:r>
              <a:rPr lang="ru-RU" sz="1500" dirty="0" smtClean="0"/>
              <a:t> </a:t>
            </a:r>
            <a:r>
              <a:rPr lang="ru-RU" sz="1500" b="1" dirty="0" smtClean="0"/>
              <a:t>-  12</a:t>
            </a:r>
          </a:p>
          <a:p>
            <a:pPr marL="294995" indent="-294995">
              <a:buFont typeface="Wingdings" pitchFamily="2" charset="2"/>
              <a:buChar char="§"/>
            </a:pPr>
            <a:r>
              <a:rPr lang="ru-RU" sz="1500" dirty="0" smtClean="0"/>
              <a:t>Пар и троек омонимов </a:t>
            </a:r>
            <a:r>
              <a:rPr lang="ru-RU" sz="1500" b="1" dirty="0" smtClean="0"/>
              <a:t>-  6 и 2</a:t>
            </a:r>
          </a:p>
          <a:p>
            <a:pPr marL="274374" indent="-274374">
              <a:buFont typeface="Wingdings" pitchFamily="2" charset="2"/>
              <a:buChar char="§"/>
            </a:pPr>
            <a:r>
              <a:rPr lang="ru-RU" sz="1500" dirty="0" smtClean="0"/>
              <a:t>Пар и троек синонимов  </a:t>
            </a:r>
            <a:r>
              <a:rPr lang="ru-RU" sz="1500" b="1" dirty="0" smtClean="0"/>
              <a:t>-  4 и 1</a:t>
            </a:r>
          </a:p>
          <a:p>
            <a:pPr marL="274374" indent="-274374">
              <a:buFont typeface="Wingdings" pitchFamily="2" charset="2"/>
              <a:buChar char="§"/>
            </a:pPr>
            <a:r>
              <a:rPr lang="ru-RU" sz="1500" dirty="0" smtClean="0"/>
              <a:t>Понятиям даны слишком «широкие» или</a:t>
            </a:r>
            <a:r>
              <a:rPr lang="en-US" sz="1500" dirty="0" smtClean="0"/>
              <a:t> </a:t>
            </a:r>
            <a:r>
              <a:rPr lang="ru-RU" sz="1500" dirty="0" smtClean="0"/>
              <a:t>«узкие» определения  </a:t>
            </a:r>
            <a:r>
              <a:rPr lang="ru-RU" sz="1500" b="1" dirty="0" smtClean="0"/>
              <a:t>-  30</a:t>
            </a:r>
          </a:p>
          <a:p>
            <a:pPr marL="274374" indent="-274374">
              <a:buFont typeface="Wingdings" pitchFamily="2" charset="2"/>
              <a:buChar char="§"/>
            </a:pPr>
            <a:r>
              <a:rPr lang="ru-RU" sz="1500" dirty="0" smtClean="0"/>
              <a:t>Определений двусмысленных, не ясных или некорректных </a:t>
            </a:r>
            <a:r>
              <a:rPr lang="ru-RU" sz="1500" b="1" dirty="0" smtClean="0"/>
              <a:t>-  80</a:t>
            </a:r>
          </a:p>
          <a:p>
            <a:pPr marL="274374" indent="-274374">
              <a:buFont typeface="Wingdings" pitchFamily="2" charset="2"/>
              <a:buChar char="§"/>
            </a:pPr>
            <a:endParaRPr lang="en-US" sz="1500" b="1" dirty="0" smtClean="0">
              <a:solidFill>
                <a:srgbClr val="FF0000"/>
              </a:solidFill>
            </a:endParaRPr>
          </a:p>
          <a:p>
            <a:pPr marL="274374" indent="-274374">
              <a:buNone/>
            </a:pPr>
            <a:r>
              <a:rPr lang="en-US" sz="1500" b="1" dirty="0" smtClean="0">
                <a:solidFill>
                  <a:srgbClr val="FF0000"/>
                </a:solidFill>
              </a:rPr>
              <a:t>	</a:t>
            </a:r>
            <a:r>
              <a:rPr lang="ru-RU" sz="1600" b="1" dirty="0" smtClean="0"/>
              <a:t>ИТОГО </a:t>
            </a:r>
            <a:r>
              <a:rPr lang="en-US" sz="1600" b="1" dirty="0" smtClean="0"/>
              <a:t>~</a:t>
            </a:r>
            <a:r>
              <a:rPr lang="ru-RU" sz="1600" b="1" dirty="0" smtClean="0"/>
              <a:t>60 понятий корректны</a:t>
            </a:r>
            <a:endParaRPr lang="ru-RU" sz="1500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0351"/>
            <a:ext cx="1014413" cy="64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7684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586" y="270000"/>
            <a:ext cx="7992888" cy="630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избыточных и дублирующих разрешительных процедур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процедуры получения разрешения на сбросы)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НП ЦИВТ КОНЦЕПТ</a:t>
            </a:r>
            <a:endParaRPr lang="ru-RU" dirty="0"/>
          </a:p>
        </p:txBody>
      </p:sp>
      <p:pic>
        <p:nvPicPr>
          <p:cNvPr id="5" name="Рисунок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00" y="2922532"/>
            <a:ext cx="5184576" cy="2594701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76" y="1196752"/>
            <a:ext cx="2566196" cy="4905485"/>
          </a:xfrm>
          <a:prstGeom prst="rect">
            <a:avLst/>
          </a:prstGeom>
          <a:ln w="38100">
            <a:solidFill>
              <a:srgbClr val="0787A6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193958" y="3934262"/>
            <a:ext cx="324036" cy="646866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0"/>
          </p:cNvCxnSpPr>
          <p:nvPr/>
        </p:nvCxnSpPr>
        <p:spPr>
          <a:xfrm flipV="1">
            <a:off x="4355976" y="1196752"/>
            <a:ext cx="1725101" cy="2737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55976" y="4581129"/>
            <a:ext cx="1725101" cy="1521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5000" y="1044168"/>
            <a:ext cx="497709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Построены процессные модели разрешительных процедур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изменениям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разрешительных процедур в соответствии с дефектами, выявленными с помощью процессной модели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508" y="45631"/>
            <a:ext cx="759619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21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Grp="1" noChangeAspect="1"/>
          </p:cNvGraphicFramePr>
          <p:nvPr>
            <p:ph type="ctrTitle"/>
          </p:nvPr>
        </p:nvGraphicFramePr>
        <p:xfrm>
          <a:off x="755650" y="2205038"/>
          <a:ext cx="7902575" cy="395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Visio" r:id="rId3" imgW="10296208" imgH="6685066" progId="Visio.Drawing.11">
                  <p:embed/>
                </p:oleObj>
              </mc:Choice>
              <mc:Fallback>
                <p:oleObj name="Visio" r:id="rId3" imgW="10296208" imgH="66850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05038"/>
                        <a:ext cx="7902575" cy="395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692275" y="476250"/>
            <a:ext cx="6907213" cy="1223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6D6D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 rtl="1">
              <a:lnSpc>
                <a:spcPct val="100000"/>
              </a:lnSpc>
            </a:pPr>
            <a:r>
              <a:rPr kumimoji="0" lang="ru-RU" b="1">
                <a:latin typeface="Arial" pitchFamily="34" charset="0"/>
              </a:rPr>
              <a:t>СХЕМА ПОЛУЧЕНИЯ ПРЕДПРИЯТИЕМ РАЗРЕШЕНИЯ НА ВЫБРОСЫ ЗАГРЯЗНЯЮЩИХ ВЕЩЕСТВ</a:t>
            </a:r>
          </a:p>
        </p:txBody>
      </p:sp>
      <p:sp>
        <p:nvSpPr>
          <p:cNvPr id="57348" name="AutoShape 4" descr="image001"/>
          <p:cNvSpPr>
            <a:spLocks noChangeAspect="1" noChangeArrowheads="1"/>
          </p:cNvSpPr>
          <p:nvPr/>
        </p:nvSpPr>
        <p:spPr bwMode="auto">
          <a:xfrm>
            <a:off x="4048125" y="2890838"/>
            <a:ext cx="10477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371850" y="3005138"/>
            <a:ext cx="2400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152352" rIns="90000" bIns="38088">
            <a:spAutoFit/>
          </a:bodyPr>
          <a:lstStyle/>
          <a:p>
            <a:endParaRPr lang="ru-RU"/>
          </a:p>
        </p:txBody>
      </p:sp>
      <p:pic>
        <p:nvPicPr>
          <p:cNvPr id="57350" name="Picture 6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1022350" cy="9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94966" cy="930014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/>
              <a:t>Анализ системы регулирования в сфере промышленной экологии</a:t>
            </a:r>
            <a:endParaRPr lang="ru-RU" sz="2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НП ЦИВТ КОНЦЕПТ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39460" y="2276873"/>
            <a:ext cx="3396282" cy="720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000" dirty="0">
                <a:solidFill>
                  <a:schemeClr val="tx1"/>
                </a:solidFill>
              </a:rPr>
              <a:t>документов подаются в процедуру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539" y="2319366"/>
            <a:ext cx="918101" cy="6640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0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9459" y="3118373"/>
            <a:ext cx="3396282" cy="7113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000" dirty="0">
                <a:solidFill>
                  <a:schemeClr val="tx1"/>
                </a:solidFill>
              </a:rPr>
              <a:t>шагов в разрешительных процедурах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538" y="3117493"/>
            <a:ext cx="918102" cy="712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0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9460" y="3907822"/>
            <a:ext cx="3396281" cy="730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000" dirty="0" smtClean="0">
                <a:solidFill>
                  <a:schemeClr val="tx1"/>
                </a:solidFill>
              </a:rPr>
              <a:t>года </a:t>
            </a:r>
            <a:r>
              <a:rPr lang="ru-RU" sz="2000" dirty="0">
                <a:solidFill>
                  <a:schemeClr val="tx1"/>
                </a:solidFill>
              </a:rPr>
              <a:t>уходит на получение </a:t>
            </a:r>
            <a:r>
              <a:rPr lang="ru-RU" sz="2000" dirty="0" smtClean="0">
                <a:solidFill>
                  <a:schemeClr val="tx1"/>
                </a:solidFill>
              </a:rPr>
              <a:t>разрешений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5777" y="3951190"/>
            <a:ext cx="915863" cy="687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0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1,5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39461" y="4757598"/>
            <a:ext cx="3396282" cy="1119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000" dirty="0">
                <a:solidFill>
                  <a:schemeClr val="tx1"/>
                </a:solidFill>
              </a:rPr>
              <a:t>НПА регулируют процедуру получения разрешения на сбросы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3538" y="4754160"/>
            <a:ext cx="918102" cy="1123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0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557153" y="1359421"/>
            <a:ext cx="4428492" cy="845443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extLst/>
          </a:lstStyle>
          <a:p>
            <a:pPr algn="ctr"/>
            <a:r>
              <a:rPr lang="ru-RU" sz="2400" dirty="0"/>
              <a:t>Экологический аспект работы </a:t>
            </a:r>
            <a:r>
              <a:rPr lang="ru-RU" sz="2400" dirty="0" smtClean="0"/>
              <a:t>промышленного предприятия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99099" y="2276874"/>
            <a:ext cx="3396282" cy="720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000" dirty="0">
                <a:solidFill>
                  <a:schemeClr val="tx1"/>
                </a:solidFill>
              </a:rPr>
              <a:t>типов документации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73178" y="2319367"/>
            <a:ext cx="878942" cy="6640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0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99098" y="3118375"/>
            <a:ext cx="3396282" cy="7113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000" dirty="0">
                <a:solidFill>
                  <a:schemeClr val="tx1"/>
                </a:solidFill>
              </a:rPr>
              <a:t>вида деятельности служб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773177" y="3117494"/>
            <a:ext cx="878943" cy="712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0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99099" y="3907823"/>
            <a:ext cx="3396281" cy="9971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000" dirty="0">
                <a:solidFill>
                  <a:schemeClr val="tx1"/>
                </a:solidFill>
              </a:rPr>
              <a:t>документов надо поддерживать в актуальном состоянии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75416" y="3951191"/>
            <a:ext cx="876704" cy="9538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0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168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99100" y="4982212"/>
            <a:ext cx="3396282" cy="8950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000" dirty="0">
                <a:solidFill>
                  <a:schemeClr val="tx1"/>
                </a:solidFill>
              </a:rPr>
              <a:t>страниц занимают тома ПДВ/ НДС/ ПНООЛР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73177" y="5026487"/>
            <a:ext cx="878943" cy="850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0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1000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251520" y="1359421"/>
            <a:ext cx="4428492" cy="845443"/>
          </a:xfrm>
          <a:prstGeom prst="rect">
            <a:avLst/>
          </a:prstGeom>
        </p:spPr>
        <p:txBody>
          <a:bodyPr vert="horz" rtlCol="0" anchor="ctr">
            <a:normAutofit fontScale="8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extLst/>
          </a:lstStyle>
          <a:p>
            <a:pPr algn="ctr"/>
            <a:r>
              <a:rPr lang="ru-RU" sz="2400" dirty="0" smtClean="0"/>
              <a:t>Характеристики процедуры получения разрешительной документации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70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23728" y="6309321"/>
            <a:ext cx="4968552" cy="54868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000" i="1" dirty="0"/>
              <a:t>«Вам куда </a:t>
            </a:r>
            <a:r>
              <a:rPr lang="ru-RU" sz="2000" i="1" dirty="0" err="1"/>
              <a:t>проводочек</a:t>
            </a:r>
            <a:r>
              <a:rPr lang="ru-RU" sz="2000" i="1" dirty="0"/>
              <a:t> кинуть?»</a:t>
            </a:r>
          </a:p>
        </p:txBody>
      </p:sp>
      <p:pic>
        <p:nvPicPr>
          <p:cNvPr id="69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2" y="1272255"/>
            <a:ext cx="9025949" cy="490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5299" name="Содержимое 2"/>
          <p:cNvSpPr txBox="1">
            <a:spLocks/>
          </p:cNvSpPr>
          <p:nvPr/>
        </p:nvSpPr>
        <p:spPr bwMode="auto">
          <a:xfrm>
            <a:off x="0" y="63722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/>
          <a:p>
            <a:pPr marL="341295" indent="-341295" algn="ctr">
              <a:spcBef>
                <a:spcPct val="20000"/>
              </a:spcBef>
              <a:buClr>
                <a:srgbClr val="480048"/>
              </a:buClr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3116302" y="332657"/>
            <a:ext cx="3342714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3" rIns="91424" bIns="45713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>
                <a:solidFill>
                  <a:srgbClr val="480048"/>
                </a:solidFill>
              </a:rPr>
              <a:t>ОБРАЗ ДЕЙСТВУЮЩЕЙ СИСТЕМЫ ООС</a:t>
            </a: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7596336" y="404664"/>
            <a:ext cx="936104" cy="792088"/>
          </a:xfrm>
          <a:prstGeom prst="rect">
            <a:avLst/>
          </a:prstGeom>
          <a:solidFill>
            <a:srgbClr val="DE791E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55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126" y="404663"/>
            <a:ext cx="7279617" cy="6811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Избыточные финансовые затраты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 от административных барьеров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0"/>
            <a:r>
              <a:rPr lang="ru-RU" smtClean="0"/>
              <a:t>НП ЦИВТ КОНЦЕПТ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25" y="1085802"/>
            <a:ext cx="7500151" cy="4893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508" y="87266"/>
            <a:ext cx="759619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2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1946</TotalTime>
  <Words>936</Words>
  <Application>Microsoft Office PowerPoint</Application>
  <PresentationFormat>Экран (4:3)</PresentationFormat>
  <Paragraphs>154</Paragraphs>
  <Slides>20</Slides>
  <Notes>8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Главная</vt:lpstr>
      <vt:lpstr>Visio</vt:lpstr>
      <vt:lpstr>Презентация PowerPoint</vt:lpstr>
      <vt:lpstr>Этапы работы бизнеса  над природоохранным законодательством</vt:lpstr>
      <vt:lpstr>АНАЛИЗ ПРИРОДООХРАННОГО ЗАКОНОДАТЕЛЬСТВА (6 уровней «подзаконности»)</vt:lpstr>
      <vt:lpstr>КОЛИЧЕСТВЕННЫЕ ХАРАКТЕРИСТИКИ ПОНЯТИЙ В КОМПЛЕКСЕ НПА В СФЕРЕ ПРОМЭКОЛОГИИ</vt:lpstr>
      <vt:lpstr>Устранение избыточных и дублирующих разрешительных процедур (на примере процедуры получения разрешения на сбросы)</vt:lpstr>
      <vt:lpstr>Презентация PowerPoint</vt:lpstr>
      <vt:lpstr>Анализ системы регулирования в сфере промышленной экологии</vt:lpstr>
      <vt:lpstr>«Вам куда проводочек кинуть?»</vt:lpstr>
      <vt:lpstr>Избыточные финансовые затраты  промышленности от административных барьеров</vt:lpstr>
      <vt:lpstr>Презентация PowerPoint</vt:lpstr>
      <vt:lpstr>Презентация PowerPoint</vt:lpstr>
      <vt:lpstr>Презентация PowerPoint</vt:lpstr>
      <vt:lpstr>Нормирование НВОС</vt:lpstr>
      <vt:lpstr>Выбор объектов</vt:lpstr>
      <vt:lpstr>Рекомендации или требования?</vt:lpstr>
      <vt:lpstr>Иллюстрация подхода к разработке Экологического кодекса</vt:lpstr>
      <vt:lpstr>Определение полного экологического отношения как объекта регулирования</vt:lpstr>
      <vt:lpstr>МОДЕЛЬ ТЕРРИТОРИИ ПРИНЯТИЯ РЕШЕНИЯ</vt:lpstr>
      <vt:lpstr>Соотношение Экологического кодекса с иными кодексами</vt:lpstr>
      <vt:lpstr>Комитет РСПП по экологии и природопользованию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системы нормирования воздействия на водные объекты</dc:title>
  <dc:creator>Maksimenko Yuriy</dc:creator>
  <cp:lastModifiedBy>Maksimenko Yuriy</cp:lastModifiedBy>
  <cp:revision>92</cp:revision>
  <dcterms:modified xsi:type="dcterms:W3CDTF">2016-05-26T06:30:06Z</dcterms:modified>
</cp:coreProperties>
</file>