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9" r:id="rId9"/>
    <p:sldId id="271" r:id="rId10"/>
    <p:sldId id="270" r:id="rId11"/>
    <p:sldId id="272" r:id="rId12"/>
    <p:sldId id="273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7"/>
    <a:srgbClr val="00CCFF"/>
    <a:srgbClr val="FF7F00"/>
    <a:srgbClr val="001464"/>
    <a:srgbClr val="641400"/>
    <a:srgbClr val="535F0D"/>
    <a:srgbClr val="AA6CAB"/>
    <a:srgbClr val="BDC879"/>
    <a:srgbClr val="240B26"/>
    <a:srgbClr val="5D1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7E54B-6F51-4F62-9C70-CBBB83539C76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EF28-0B79-49B7-B347-07534265B2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808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36EF28-0B79-49B7-B347-07534265B23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29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66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993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8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15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261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8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601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26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22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148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60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C9715-B8B5-403C-B17B-2CFDFECDDDD5}" type="datetimeFigureOut">
              <a:rPr lang="ru-RU" smtClean="0"/>
              <a:t>23.05.2016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8E192-EF78-45FE-8231-EA6532C4CA3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043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000"/>
                    </a14:imgEffect>
                  </a14:imgLayer>
                </a14:imgProps>
              </a:ext>
            </a:extLst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570128"/>
            <a:ext cx="8640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cs typeface="Arial" panose="020B0604020202020204" pitchFamily="34" charset="0"/>
              </a:rPr>
              <a:t>Тема доклада: Процедура проведения оценки воздействия на окружающую среду и основные моменты разработки тома ОВОС применительно к проектам технической документации на новую технику, технологию, использование которых может оказать воздействие на окружающую </a:t>
            </a:r>
            <a:r>
              <a:rPr lang="ru-RU" sz="2400" b="1" dirty="0" smtClean="0">
                <a:cs typeface="Arial" panose="020B0604020202020204" pitchFamily="34" charset="0"/>
              </a:rPr>
              <a:t>среду</a:t>
            </a:r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412776"/>
            <a:ext cx="4549951" cy="9966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79912" y="5229200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Ю.А. Кортунов – генеральный директор </a:t>
            </a:r>
          </a:p>
          <a:p>
            <a:pPr algn="r"/>
            <a:r>
              <a:rPr lang="ru-RU" b="1" dirty="0" smtClean="0"/>
              <a:t>ООО «РПН-Сфера»</a:t>
            </a:r>
          </a:p>
          <a:p>
            <a:pPr algn="r"/>
            <a:r>
              <a:rPr lang="ru-RU" b="1" dirty="0" smtClean="0"/>
              <a:t>+7 499 557 02 70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7811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51520" y="1268760"/>
            <a:ext cx="8640960" cy="79208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cs typeface="Arial" panose="020B0604020202020204" pitchFamily="34" charset="0"/>
              </a:rPr>
              <a:t>Технические условия содержат вводную часть и разделы, расположенные в следующей последовательности:</a:t>
            </a:r>
            <a:endParaRPr lang="ru-RU" sz="2000" b="1" dirty="0">
              <a:cs typeface="Arial" panose="020B0604020202020204" pitchFamily="34" charset="0"/>
            </a:endParaRPr>
          </a:p>
        </p:txBody>
      </p:sp>
      <p:sp>
        <p:nvSpPr>
          <p:cNvPr id="15" name="Объект 2"/>
          <p:cNvSpPr>
            <a:spLocks noGrp="1"/>
          </p:cNvSpPr>
          <p:nvPr>
            <p:ph idx="1"/>
          </p:nvPr>
        </p:nvSpPr>
        <p:spPr>
          <a:xfrm>
            <a:off x="251520" y="2276872"/>
            <a:ext cx="8640960" cy="436628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Технические требования;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Требования безопасности;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Требования охраны окружающей среды;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Правила приемки;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Методы контроля;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Транспортирование и хранение;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Указания по эксплуатации;</a:t>
            </a:r>
          </a:p>
          <a:p>
            <a:pPr algn="just"/>
            <a:r>
              <a:rPr lang="ru-RU" sz="2000" dirty="0" smtClean="0">
                <a:latin typeface="+mj-lt"/>
                <a:cs typeface="Arial" panose="020B0604020202020204" pitchFamily="34" charset="0"/>
              </a:rPr>
              <a:t>Гарантии изготовителя</a:t>
            </a:r>
          </a:p>
          <a:p>
            <a:pPr marL="0" indent="0" algn="just">
              <a:buNone/>
            </a:pPr>
            <a:r>
              <a:rPr lang="ru-RU" sz="2000" u="sng" dirty="0" smtClean="0">
                <a:latin typeface="+mj-lt"/>
                <a:cs typeface="Arial" panose="020B0604020202020204" pitchFamily="34" charset="0"/>
              </a:rPr>
              <a:t>Срок действия Технических условий, как правило, составляет 5 лет. По истечению которых, если не произошло на производстве существенных изменений то он продлевается еще на 3-5 лет. Если предприятие собирается запустить выпуск новой продукции или ввести в строй новое оборудование, то тогда ТУ разрабатывается на 1-3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43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76380"/>
            <a:ext cx="86409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>
                <a:latin typeface="+mj-lt"/>
                <a:cs typeface="Arial" panose="020B0604020202020204" pitchFamily="34" charset="0"/>
              </a:rPr>
              <a:t>Процедура проведения общественных </a:t>
            </a:r>
            <a:r>
              <a:rPr lang="ru-RU" sz="1400" b="1" u="sng" dirty="0" smtClean="0">
                <a:latin typeface="+mj-lt"/>
                <a:cs typeface="Arial" panose="020B0604020202020204" pitchFamily="34" charset="0"/>
              </a:rPr>
              <a:t>обсуждений</a:t>
            </a:r>
          </a:p>
          <a:p>
            <a:pPr algn="ctr"/>
            <a:r>
              <a:rPr lang="ru-RU" sz="1400" dirty="0">
                <a:latin typeface="+mj-lt"/>
              </a:rPr>
              <a:t/>
            </a:r>
            <a:br>
              <a:rPr lang="ru-RU" sz="1400" dirty="0">
                <a:latin typeface="+mj-lt"/>
              </a:rPr>
            </a:br>
            <a:r>
              <a:rPr lang="ru-RU" sz="1200" dirty="0">
                <a:latin typeface="+mj-lt"/>
                <a:cs typeface="Arial" panose="020B0604020202020204" pitchFamily="34" charset="0"/>
              </a:rPr>
              <a:t>Согласно ст.9 Закона организация общественных обсуждений, проведение референдумов, опросов среди населения о намечаемой хозяйственной и иной деятельности, которая подлежит экологической экспертизе относится к полномочиям органов местного самоуправления городских округов и муниципальных районов.</a:t>
            </a:r>
            <a:endParaRPr lang="ru-RU" sz="1200" dirty="0">
              <a:latin typeface="+mj-lt"/>
            </a:endParaRPr>
          </a:p>
        </p:txBody>
      </p:sp>
      <p:sp>
        <p:nvSpPr>
          <p:cNvPr id="11" name="Текст 2"/>
          <p:cNvSpPr txBox="1">
            <a:spLocks/>
          </p:cNvSpPr>
          <p:nvPr/>
        </p:nvSpPr>
        <p:spPr>
          <a:xfrm>
            <a:off x="1907704" y="2247367"/>
            <a:ext cx="2578893" cy="426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b="1" dirty="0" smtClean="0"/>
              <a:t>Публикации:</a:t>
            </a:r>
            <a:endParaRPr lang="ru-RU" sz="1800" b="1" dirty="0"/>
          </a:p>
        </p:txBody>
      </p:sp>
      <p:sp>
        <p:nvSpPr>
          <p:cNvPr id="12" name="Текст 4"/>
          <p:cNvSpPr txBox="1">
            <a:spLocks/>
          </p:cNvSpPr>
          <p:nvPr/>
        </p:nvSpPr>
        <p:spPr>
          <a:xfrm>
            <a:off x="6156176" y="2282767"/>
            <a:ext cx="2448272" cy="42615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b="1" dirty="0" smtClean="0">
                <a:latin typeface="+mj-lt"/>
              </a:rPr>
              <a:t>Протокол:</a:t>
            </a:r>
            <a:endParaRPr lang="ru-RU" sz="1800" b="1" dirty="0">
              <a:latin typeface="+mj-lt"/>
            </a:endParaRPr>
          </a:p>
        </p:txBody>
      </p:sp>
      <p:sp>
        <p:nvSpPr>
          <p:cNvPr id="13" name="Объект 3"/>
          <p:cNvSpPr>
            <a:spLocks noGrp="1"/>
          </p:cNvSpPr>
          <p:nvPr>
            <p:ph sz="half" idx="4294967295"/>
          </p:nvPr>
        </p:nvSpPr>
        <p:spPr>
          <a:xfrm>
            <a:off x="179512" y="2492896"/>
            <a:ext cx="4968551" cy="368458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latin typeface="+mj-lt"/>
                <a:cs typeface="Arial" panose="020B0604020202020204" pitchFamily="34" charset="0"/>
              </a:rPr>
              <a:t>Информирование общественности и других участников оценки воздействия на окружающую среду на этапе </a:t>
            </a:r>
            <a:r>
              <a:rPr lang="ru-RU" sz="4800" dirty="0" smtClean="0">
                <a:latin typeface="+mj-lt"/>
                <a:cs typeface="Arial" panose="020B0604020202020204" pitchFamily="34" charset="0"/>
              </a:rPr>
              <a:t>уведомления осуществляется 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заказчиком. Информация в кратком виде публикуется в официальных изданиях федеральных органов исполнительной власти (для объектов экспертизы федерального уровня) в официальных изданиях органов исполнительной власти субъектов Российской Федерации и органов местного самоуправления, на территории которых намечается реализация объекта государственной экологической экспертизы, а также на территории которых намечаемая хозяйственная и иная деятельность может оказать воздействие. В публикации представляются сведения о: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названии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, целях и месторасположении намечаемой деятельности;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наименовании 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и адресе заказчика или его представителя;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примерных 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сроках проведения оценки воздействия на окружающую среду;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органе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, ответственном за организацию общественного обсуждения;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предполагаемой 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форме общественного обсуждения (опрос, слушания, референдум, и т.п.), также форме представления замечаний и предложений;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сроках 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и месте </a:t>
            </a:r>
            <a:r>
              <a:rPr lang="ru-RU" sz="4800" dirty="0" smtClean="0">
                <a:latin typeface="+mj-lt"/>
                <a:cs typeface="Arial" panose="020B0604020202020204" pitchFamily="34" charset="0"/>
              </a:rPr>
              <a:t>доступности материалов;</a:t>
            </a:r>
            <a:endParaRPr lang="ru-RU" sz="4800" dirty="0">
              <a:latin typeface="+mj-lt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latin typeface="+mj-lt"/>
                <a:cs typeface="Arial" panose="020B0604020202020204" pitchFamily="34" charset="0"/>
              </a:rPr>
              <a:t>иной </a:t>
            </a:r>
            <a:r>
              <a:rPr lang="ru-RU" sz="4800" dirty="0">
                <a:latin typeface="+mj-lt"/>
                <a:cs typeface="Arial" panose="020B0604020202020204" pitchFamily="34" charset="0"/>
              </a:rPr>
              <a:t>информации.</a:t>
            </a:r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14" name="Объект 5"/>
          <p:cNvSpPr>
            <a:spLocks noGrp="1"/>
          </p:cNvSpPr>
          <p:nvPr>
            <p:ph sz="quarter" idx="4294967295"/>
          </p:nvPr>
        </p:nvSpPr>
        <p:spPr>
          <a:xfrm>
            <a:off x="5148064" y="2559009"/>
            <a:ext cx="3888432" cy="36845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200" dirty="0">
                <a:cs typeface="Arial" panose="020B0604020202020204" pitchFamily="34" charset="0"/>
              </a:rPr>
              <a:t>Протокол подписывается представителями органов исполнительной власти и местного самоуправления, граждан, общественных организаций (объединений), заказчика. Протокол проведения общественных слушаний входит в качестве одного из приложений в окончательный вариант материалов по оценке воздействия на окружающую среду намечаемой хозяйственной и иной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40086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45933" y="1196752"/>
            <a:ext cx="88569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cs typeface="Arial" panose="020B0604020202020204" pitchFamily="34" charset="0"/>
              </a:rPr>
              <a:t>Типовое содержание материалов по оценке воздействия намечаемой хозяйственной деятельности на окружающую среду в инвестиционном проектировании</a:t>
            </a:r>
            <a:endParaRPr lang="ru-RU" sz="1600" dirty="0"/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8943" y="1798126"/>
            <a:ext cx="8993974" cy="4892189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1. Общие сведения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1.1. Заказчик деятельности с указанием официального названия организации (юридического, физического лица), адрес, телефон, факс.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1.2. Название объекта </a:t>
            </a:r>
            <a:r>
              <a:rPr lang="ru-RU" sz="4800" dirty="0" smtClean="0">
                <a:cs typeface="Arial" panose="020B0604020202020204" pitchFamily="34" charset="0"/>
              </a:rPr>
              <a:t>ГЭЭ.</a:t>
            </a:r>
            <a:endParaRPr lang="ru-RU" sz="4800" dirty="0"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1.3. Фамилия, имя, отчество, телефон сотрудника - контактного лица.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1.4. Характеристика типа обосновывающей </a:t>
            </a:r>
            <a:r>
              <a:rPr lang="ru-RU" sz="4800" dirty="0" smtClean="0">
                <a:cs typeface="Arial" panose="020B0604020202020204" pitchFamily="34" charset="0"/>
              </a:rPr>
              <a:t>документации.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cs typeface="Arial" panose="020B0604020202020204" pitchFamily="34" charset="0"/>
              </a:rPr>
              <a:t>2</a:t>
            </a:r>
            <a:r>
              <a:rPr lang="ru-RU" sz="4800" dirty="0">
                <a:cs typeface="Arial" panose="020B0604020202020204" pitchFamily="34" charset="0"/>
              </a:rPr>
              <a:t>. Пояснительная записка по обосновывающей документации.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3. Цель и потребность реализации намечаемой хозяйственной и иной деятельности.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4. Описание альтернативных вариантов достижения цели намечаемой хозяйственной и иной деятельности (различные расположения объекта, технологии и иные альтернативы в пределах полномочий заказчика), включая предлагаемый и "нулевой вариант" (отказ от деятельности).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5. Описание возможных видов воздействия на окружающую среду намечаемой хозяйственной и иной деятельности по альтернативным вариантам.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6. Описание окружающей среды, которая может быть затронута намечаемой хозяйственной и иной </a:t>
            </a:r>
            <a:r>
              <a:rPr lang="ru-RU" sz="4800" dirty="0" smtClean="0">
                <a:cs typeface="Arial" panose="020B0604020202020204" pitchFamily="34" charset="0"/>
              </a:rPr>
              <a:t>деятельностью.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cs typeface="Arial" panose="020B0604020202020204" pitchFamily="34" charset="0"/>
              </a:rPr>
              <a:t>7</a:t>
            </a:r>
            <a:r>
              <a:rPr lang="ru-RU" sz="4800" dirty="0">
                <a:cs typeface="Arial" panose="020B0604020202020204" pitchFamily="34" charset="0"/>
              </a:rPr>
              <a:t>. Оценка воздействия на окружающую среду намечаемой хозяйственной и иной </a:t>
            </a:r>
            <a:r>
              <a:rPr lang="ru-RU" sz="4800" dirty="0" smtClean="0">
                <a:cs typeface="Arial" panose="020B0604020202020204" pitchFamily="34" charset="0"/>
              </a:rPr>
              <a:t>деятельности.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 smtClean="0">
                <a:cs typeface="Arial" panose="020B0604020202020204" pitchFamily="34" charset="0"/>
              </a:rPr>
              <a:t>8</a:t>
            </a:r>
            <a:r>
              <a:rPr lang="ru-RU" sz="4800" dirty="0">
                <a:cs typeface="Arial" panose="020B0604020202020204" pitchFamily="34" charset="0"/>
              </a:rPr>
              <a:t>. Меры по предотвращению и/или снижению возможного негативного воздействия намечаемой хозяйственной и иной деятельности.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9. Выявленные при проведении оценки неопределенности в определении воздействий намечаемой хозяйственной и иной деятельности на окружающую среду.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10. Краткое содержание программ мониторинга и </a:t>
            </a:r>
            <a:r>
              <a:rPr lang="ru-RU" sz="4800" dirty="0" err="1">
                <a:cs typeface="Arial" panose="020B0604020202020204" pitchFamily="34" charset="0"/>
              </a:rPr>
              <a:t>послепроектного</a:t>
            </a:r>
            <a:r>
              <a:rPr lang="ru-RU" sz="4800" dirty="0">
                <a:cs typeface="Arial" panose="020B0604020202020204" pitchFamily="34" charset="0"/>
              </a:rPr>
              <a:t> анализа.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11. Обоснование выбора варианта намечаемой хозяйственной и иной деятельности из всех рассмотренных альтернативных вариантов.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12. Материалы общественных </a:t>
            </a:r>
            <a:r>
              <a:rPr lang="ru-RU" sz="4800" dirty="0" smtClean="0">
                <a:cs typeface="Arial" panose="020B0604020202020204" pitchFamily="34" charset="0"/>
              </a:rPr>
              <a:t>обсуждений.</a:t>
            </a:r>
            <a:endParaRPr lang="ru-RU" sz="4800" dirty="0"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i="1" dirty="0" smtClean="0">
                <a:cs typeface="Arial" panose="020B0604020202020204" pitchFamily="34" charset="0"/>
              </a:rPr>
              <a:t>12.1 </a:t>
            </a:r>
            <a:r>
              <a:rPr lang="ru-RU" sz="4800" i="1" dirty="0">
                <a:cs typeface="Arial" panose="020B0604020202020204" pitchFamily="34" charset="0"/>
              </a:rPr>
              <a:t>Сводка замечаний и предложений общественности, с указанием, какие из этих предложений и замечаний были учтены заказчиком, и в каком виде, какие - не учтены, основание для отказа</a:t>
            </a:r>
            <a:r>
              <a:rPr lang="ru-RU" sz="4800" i="1" dirty="0" smtClean="0">
                <a:cs typeface="Arial" panose="020B0604020202020204" pitchFamily="34" charset="0"/>
              </a:rPr>
              <a:t>.</a:t>
            </a:r>
            <a:endParaRPr lang="ru-RU" sz="4800" i="1" dirty="0"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4800" dirty="0">
                <a:cs typeface="Arial" panose="020B0604020202020204" pitchFamily="34" charset="0"/>
              </a:rPr>
              <a:t>13. Резюме нетехнического характера</a:t>
            </a:r>
            <a:r>
              <a:rPr lang="ru-RU" sz="4800" dirty="0" smtClean="0">
                <a:cs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762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-108520" y="1124744"/>
            <a:ext cx="8964488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+mn-lt"/>
                <a:cs typeface="Times New Roman" pitchFamily="18" charset="0"/>
              </a:rPr>
              <a:t>Требования к разработке материалов ОВОС по проектам технической документации на новую технику и технологию</a:t>
            </a:r>
            <a:endParaRPr lang="ru-RU" sz="2000" b="1" dirty="0">
              <a:latin typeface="+mn-lt"/>
              <a:cs typeface="Times New Roman" pitchFamily="18" charset="0"/>
            </a:endParaRPr>
          </a:p>
        </p:txBody>
      </p:sp>
      <p:sp>
        <p:nvSpPr>
          <p:cNvPr id="26" name="Содержимое 2"/>
          <p:cNvSpPr>
            <a:spLocks noGrp="1"/>
          </p:cNvSpPr>
          <p:nvPr>
            <p:ph idx="1"/>
          </p:nvPr>
        </p:nvSpPr>
        <p:spPr>
          <a:xfrm>
            <a:off x="323528" y="1988840"/>
            <a:ext cx="8676456" cy="435133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u="sng" dirty="0" smtClean="0">
                <a:cs typeface="Times New Roman" pitchFamily="18" charset="0"/>
              </a:rPr>
              <a:t>1.Климатические и природные характеристики: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Географическое положение;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Рельеф;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Геологическое строение и полезные ископаемые;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Климат;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</a:t>
            </a:r>
            <a:r>
              <a:rPr lang="ru-RU" sz="2400" dirty="0" err="1" smtClean="0">
                <a:cs typeface="Times New Roman" pitchFamily="18" charset="0"/>
              </a:rPr>
              <a:t>Гидрогеография</a:t>
            </a:r>
            <a:r>
              <a:rPr lang="ru-RU" sz="2400" dirty="0" smtClean="0"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Почвы;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Флора и Фауна;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ООПТ и </a:t>
            </a:r>
            <a:r>
              <a:rPr lang="ru-RU" sz="2400" dirty="0" err="1" smtClean="0">
                <a:cs typeface="Times New Roman" pitchFamily="18" charset="0"/>
              </a:rPr>
              <a:t>краснокнижные</a:t>
            </a:r>
            <a:r>
              <a:rPr lang="ru-RU" sz="2400" dirty="0" smtClean="0">
                <a:cs typeface="Times New Roman" pitchFamily="18" charset="0"/>
              </a:rPr>
              <a:t> виды растений и животных;</a:t>
            </a:r>
          </a:p>
          <a:p>
            <a:pPr>
              <a:buNone/>
            </a:pPr>
            <a:r>
              <a:rPr lang="ru-RU" sz="2400" dirty="0" smtClean="0">
                <a:cs typeface="Times New Roman" pitchFamily="18" charset="0"/>
              </a:rPr>
              <a:t>- Экологическая обстановка и </a:t>
            </a:r>
            <a:r>
              <a:rPr lang="ru-RU" sz="2400" dirty="0" smtClean="0">
                <a:cs typeface="Times New Roman" pitchFamily="18" charset="0"/>
              </a:rPr>
              <a:t>социально-экономическая </a:t>
            </a:r>
            <a:r>
              <a:rPr lang="ru-RU" sz="2400" dirty="0" smtClean="0">
                <a:cs typeface="Times New Roman" pitchFamily="18" charset="0"/>
              </a:rPr>
              <a:t>характеристика региона.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466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Заголовок 1"/>
          <p:cNvSpPr>
            <a:spLocks noGrp="1"/>
          </p:cNvSpPr>
          <p:nvPr>
            <p:ph type="title"/>
          </p:nvPr>
        </p:nvSpPr>
        <p:spPr>
          <a:xfrm>
            <a:off x="251521" y="1484784"/>
            <a:ext cx="8640960" cy="4763069"/>
          </a:xfrm>
        </p:spPr>
        <p:txBody>
          <a:bodyPr>
            <a:noAutofit/>
          </a:bodyPr>
          <a:lstStyle/>
          <a:p>
            <a:pPr algn="l"/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2.Природоохранные ограничения: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Не допускается, запрещается и т.д</a:t>
            </a:r>
            <a:r>
              <a:rPr lang="ru-RU" sz="2000" b="1" dirty="0">
                <a:cs typeface="Times New Roman" pitchFamily="18" charset="0"/>
              </a:rPr>
              <a:t>.</a:t>
            </a:r>
            <a:r>
              <a:rPr lang="ru-RU" sz="2000" b="1" dirty="0" smtClean="0">
                <a:cs typeface="Times New Roman" pitchFamily="18" charset="0"/>
              </a:rPr>
              <a:t> применение, размещение, использование и т.д.:</a:t>
            </a:r>
            <a:br>
              <a:rPr lang="ru-RU" sz="2000" b="1" dirty="0" smtClean="0">
                <a:cs typeface="Times New Roman" pitchFamily="18" charset="0"/>
              </a:rPr>
            </a:br>
            <a:r>
              <a:rPr lang="ru-RU" sz="2000" b="1" dirty="0" smtClean="0">
                <a:cs typeface="Times New Roman" pitchFamily="18" charset="0"/>
              </a:rPr>
              <a:t>- </a:t>
            </a:r>
            <a:r>
              <a:rPr lang="ru-RU" sz="2000" dirty="0" smtClean="0">
                <a:cs typeface="Times New Roman" pitchFamily="18" charset="0"/>
              </a:rPr>
              <a:t>На территории </a:t>
            </a:r>
            <a:r>
              <a:rPr lang="ru-RU" sz="2000" dirty="0" err="1" smtClean="0">
                <a:cs typeface="Times New Roman" pitchFamily="18" charset="0"/>
              </a:rPr>
              <a:t>водоохранных</a:t>
            </a:r>
            <a:r>
              <a:rPr lang="ru-RU" sz="2000" dirty="0" smtClean="0">
                <a:cs typeface="Times New Roman" pitchFamily="18" charset="0"/>
              </a:rPr>
              <a:t> зон;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- В границах особо охраняемых природных территорий,;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- В пределах мест обитания редких и охраняемых видов растений и животных;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- На пути миграции животных;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- В котлованах;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- На территориях объектов с нормируемыми показателями качества среды: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территории жилой застройки, ландшафтно-рекреационных зонах, зонах отдыха, территории курортов, санаториев, домов отдыха, стационарных лечебно-профилактических учреждений, территориях садоводческих товариществ и коттеджной застройки, коллективных или индивидуальных дачных и садово-огородных участков;</a:t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000" dirty="0" smtClean="0">
                <a:cs typeface="Times New Roman" pitchFamily="18" charset="0"/>
              </a:rPr>
              <a:t>- В границах 1-3 поясов зон санитарной охраны источников питьевого водоснабжения и т.д</a:t>
            </a:r>
            <a:r>
              <a:rPr lang="ru-RU" sz="2000" dirty="0">
                <a:cs typeface="Times New Roman" pitchFamily="18" charset="0"/>
              </a:rPr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380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90000"/>
          </a:bodyPr>
          <a:lstStyle/>
          <a:p>
            <a:pPr algn="l"/>
            <a:r>
              <a:rPr lang="ru-RU" sz="2700" u="sng" dirty="0" smtClean="0">
                <a:cs typeface="Times New Roman" pitchFamily="18" charset="0"/>
              </a:rPr>
              <a:t>3.Разделы ОВОС:</a:t>
            </a:r>
            <a:r>
              <a:rPr lang="ru-RU" sz="2000" dirty="0" smtClean="0">
                <a:cs typeface="Times New Roman" pitchFamily="18" charset="0"/>
              </a:rPr>
              <a:t/>
            </a:r>
            <a:br>
              <a:rPr lang="ru-RU" sz="20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1.Оценка воздействия на атмосферный воздух;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2. Оценка воздействия акустического воздействия;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3.Оценка воздействия на геологическую среду;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4.Оценка воздействия на поверхностные и подземные воды;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5.Оценка воздействия на почвы и почвенные организмы;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6.Оценка воздействия на растительный и животный мир, ООПТ;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7.Обращение с отходами производства и потребления;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8. Оценка воздействия аварийных ситуаций.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/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u="sng" dirty="0" smtClean="0">
                <a:cs typeface="Times New Roman" pitchFamily="18" charset="0"/>
              </a:rPr>
              <a:t>Мероприятия разрабатываются для каждого раздела </a:t>
            </a:r>
            <a:r>
              <a:rPr lang="ru-RU" sz="2400" dirty="0" smtClean="0">
                <a:cs typeface="Times New Roman" pitchFamily="18" charset="0"/>
              </a:rPr>
              <a:t/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9. Предложения по программе экологического мониторинга и производственного контроля; </a:t>
            </a:r>
            <a:br>
              <a:rPr lang="ru-RU" sz="2400" dirty="0" smtClean="0">
                <a:cs typeface="Times New Roman" pitchFamily="18" charset="0"/>
              </a:rPr>
            </a:br>
            <a:r>
              <a:rPr lang="ru-RU" sz="2400" dirty="0" smtClean="0">
                <a:cs typeface="Times New Roman" pitchFamily="18" charset="0"/>
              </a:rPr>
              <a:t>10.Рачет платы за негативное воздействие на окружающую среду.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913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3429000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CCFF"/>
                </a:solidFill>
              </a:rPr>
              <a:t>СПАСИБО ЗА ВНИМАНИЕ!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35696" y="4221088"/>
            <a:ext cx="54726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CCFF"/>
                </a:solidFill>
              </a:rPr>
              <a:t>+7 499 </a:t>
            </a:r>
            <a:r>
              <a:rPr lang="en-US" sz="2000" b="1" dirty="0" smtClean="0">
                <a:solidFill>
                  <a:srgbClr val="00CCFF"/>
                </a:solidFill>
              </a:rPr>
              <a:t>557</a:t>
            </a:r>
            <a:r>
              <a:rPr lang="ru-RU" sz="2000" b="1" dirty="0" smtClean="0">
                <a:solidFill>
                  <a:srgbClr val="00CCFF"/>
                </a:solidFill>
              </a:rPr>
              <a:t>-</a:t>
            </a:r>
            <a:r>
              <a:rPr lang="en-US" sz="2000" b="1" dirty="0" smtClean="0">
                <a:solidFill>
                  <a:srgbClr val="00CCFF"/>
                </a:solidFill>
              </a:rPr>
              <a:t>02</a:t>
            </a:r>
            <a:r>
              <a:rPr lang="ru-RU" sz="2000" b="1" dirty="0" smtClean="0">
                <a:solidFill>
                  <a:srgbClr val="00CCFF"/>
                </a:solidFill>
              </a:rPr>
              <a:t>-</a:t>
            </a:r>
            <a:r>
              <a:rPr lang="en-US" sz="2000" b="1" dirty="0" smtClean="0">
                <a:solidFill>
                  <a:srgbClr val="00CCFF"/>
                </a:solidFill>
              </a:rPr>
              <a:t>70</a:t>
            </a:r>
            <a:endParaRPr lang="ru-RU" sz="2000" b="1" dirty="0" smtClean="0">
              <a:solidFill>
                <a:srgbClr val="00CCFF"/>
              </a:solidFill>
            </a:endParaRPr>
          </a:p>
          <a:p>
            <a:pPr algn="ctr"/>
            <a:r>
              <a:rPr lang="en-US" sz="2000" b="1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800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700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37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-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30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CCFF"/>
                </a:solidFill>
              </a:rPr>
              <a:t>115533, Москва, проспект Андропова, д. 22</a:t>
            </a:r>
          </a:p>
          <a:p>
            <a:pPr algn="ctr"/>
            <a:endParaRPr lang="ru-RU" sz="2000" b="1" dirty="0">
              <a:solidFill>
                <a:srgbClr val="00CCFF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00CCFF"/>
                </a:solidFill>
              </a:rPr>
              <a:t>rpn-sfera.ru</a:t>
            </a:r>
            <a:endParaRPr lang="ru-RU" sz="2000" b="1" dirty="0" smtClean="0">
              <a:solidFill>
                <a:srgbClr val="00CCFF"/>
              </a:solidFill>
            </a:endParaRPr>
          </a:p>
          <a:p>
            <a:pPr algn="ctr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</a:rPr>
              <a:t>info@rpn-sfera.ru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88840"/>
            <a:ext cx="4549951" cy="996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5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0" y="1135031"/>
            <a:ext cx="9144000" cy="573328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ru-RU" sz="1600" b="1" dirty="0" smtClean="0">
                <a:cs typeface="Times New Roman" panose="02020603050405020304" pitchFamily="18" charset="0"/>
              </a:rPr>
              <a:t>Государственная экологическая </a:t>
            </a:r>
            <a:r>
              <a:rPr lang="ru-RU" sz="1600" b="1" dirty="0">
                <a:cs typeface="Times New Roman" panose="02020603050405020304" pitchFamily="18" charset="0"/>
              </a:rPr>
              <a:t>экспертиза </a:t>
            </a:r>
            <a:r>
              <a:rPr lang="ru-RU" sz="1600" dirty="0">
                <a:cs typeface="Times New Roman" panose="02020603050405020304" pitchFamily="18" charset="0"/>
              </a:rPr>
              <a:t>— это установление соответствия документов и (или) документации, обосновывающих намечаемую в связи с реализацией объекта экологической экспертизы хозяйственную и иную деятельность, экологическим требованиям, установленным техническими регламентами и законодательством в области охраны окружающей среды, в целях предотвращения негативного воздействия такой деятельности на окружающую среду.</a:t>
            </a:r>
            <a:r>
              <a:rPr lang="ru-RU" sz="1600" dirty="0">
                <a:cs typeface="Arial" panose="020B0604020202020204" pitchFamily="34" charset="0"/>
              </a:rPr>
              <a:t/>
            </a:r>
            <a:br>
              <a:rPr lang="ru-RU" sz="1600" dirty="0">
                <a:cs typeface="Arial" panose="020B0604020202020204" pitchFamily="34" charset="0"/>
              </a:rPr>
            </a:br>
            <a:r>
              <a:rPr lang="ru-RU" sz="1600" dirty="0" smtClean="0">
                <a:cs typeface="Arial" panose="020B0604020202020204" pitchFamily="34" charset="0"/>
              </a:rPr>
              <a:t/>
            </a:r>
            <a:br>
              <a:rPr lang="ru-RU" sz="1600" dirty="0" smtClean="0">
                <a:cs typeface="Arial" panose="020B0604020202020204" pitchFamily="34" charset="0"/>
              </a:rPr>
            </a:br>
            <a:r>
              <a:rPr lang="ru-RU" sz="1600" dirty="0">
                <a:cs typeface="Arial" panose="020B0604020202020204" pitchFamily="34" charset="0"/>
              </a:rPr>
              <a:t/>
            </a:r>
            <a:br>
              <a:rPr lang="ru-RU" sz="1600" dirty="0">
                <a:cs typeface="Arial" panose="020B0604020202020204" pitchFamily="34" charset="0"/>
              </a:rPr>
            </a:br>
            <a:r>
              <a:rPr lang="ru-RU" sz="1600" dirty="0" smtClean="0">
                <a:cs typeface="Arial" panose="020B0604020202020204" pitchFamily="34" charset="0"/>
              </a:rPr>
              <a:t/>
            </a:r>
            <a:br>
              <a:rPr lang="ru-RU" sz="1600" dirty="0" smtClean="0">
                <a:cs typeface="Arial" panose="020B0604020202020204" pitchFamily="34" charset="0"/>
              </a:rPr>
            </a:br>
            <a:r>
              <a:rPr lang="ru-RU" sz="1600" dirty="0">
                <a:cs typeface="Arial" panose="020B0604020202020204" pitchFamily="34" charset="0"/>
              </a:rPr>
              <a:t/>
            </a:r>
            <a:br>
              <a:rPr lang="ru-RU" sz="1600" dirty="0">
                <a:cs typeface="Arial" panose="020B0604020202020204" pitchFamily="34" charset="0"/>
              </a:rPr>
            </a:br>
            <a:r>
              <a:rPr lang="ru-RU" sz="1600" dirty="0" smtClean="0">
                <a:cs typeface="Arial" panose="020B0604020202020204" pitchFamily="34" charset="0"/>
              </a:rPr>
              <a:t/>
            </a:r>
            <a:br>
              <a:rPr lang="ru-RU" sz="1600" dirty="0" smtClean="0">
                <a:cs typeface="Arial" panose="020B0604020202020204" pitchFamily="34" charset="0"/>
              </a:rPr>
            </a:br>
            <a:r>
              <a:rPr lang="ru-RU" sz="1600" dirty="0">
                <a:cs typeface="Times New Roman" panose="02020603050405020304" pitchFamily="18" charset="0"/>
              </a:rPr>
              <a:t/>
            </a:r>
            <a:br>
              <a:rPr lang="ru-RU" sz="1600" dirty="0">
                <a:cs typeface="Times New Roman" panose="02020603050405020304" pitchFamily="18" charset="0"/>
              </a:rPr>
            </a:br>
            <a:r>
              <a:rPr lang="ru-RU" sz="1600" dirty="0" smtClean="0"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cs typeface="Times New Roman" panose="02020603050405020304" pitchFamily="18" charset="0"/>
              </a:rPr>
            </a:br>
            <a:r>
              <a:rPr lang="ru-RU" sz="1600" dirty="0">
                <a:cs typeface="Times New Roman" panose="02020603050405020304" pitchFamily="18" charset="0"/>
              </a:rPr>
              <a:t/>
            </a:r>
            <a:br>
              <a:rPr lang="ru-RU" sz="1600" dirty="0">
                <a:cs typeface="Times New Roman" panose="02020603050405020304" pitchFamily="18" charset="0"/>
              </a:rPr>
            </a:br>
            <a:r>
              <a:rPr lang="ru-RU" sz="1600" b="1" dirty="0" smtClean="0">
                <a:cs typeface="Times New Roman" panose="02020603050405020304" pitchFamily="18" charset="0"/>
              </a:rPr>
              <a:t>При </a:t>
            </a:r>
            <a:r>
              <a:rPr lang="ru-RU" sz="1600" b="1" dirty="0">
                <a:cs typeface="Times New Roman" panose="02020603050405020304" pitchFamily="18" charset="0"/>
              </a:rPr>
              <a:t>этом официальные термины «новая техника», «новая технология» в актах природоохранного </a:t>
            </a:r>
            <a:r>
              <a:rPr lang="ru-RU" sz="1600" b="1" dirty="0" smtClean="0">
                <a:cs typeface="Times New Roman" panose="02020603050405020304" pitchFamily="18" charset="0"/>
              </a:rPr>
              <a:t>и </a:t>
            </a:r>
            <a:r>
              <a:rPr lang="ru-RU" sz="1600" b="1" dirty="0" err="1" smtClean="0">
                <a:cs typeface="Times New Roman" panose="02020603050405020304" pitchFamily="18" charset="0"/>
              </a:rPr>
              <a:t>природоресурсного</a:t>
            </a:r>
            <a:r>
              <a:rPr lang="ru-RU" sz="1600" b="1" dirty="0" smtClean="0">
                <a:cs typeface="Times New Roman" panose="02020603050405020304" pitchFamily="18" charset="0"/>
              </a:rPr>
              <a:t> законодательства, в настоящий момент времени </a:t>
            </a:r>
            <a:r>
              <a:rPr lang="ru-RU" sz="1600" b="1" dirty="0">
                <a:cs typeface="Times New Roman" panose="02020603050405020304" pitchFamily="18" charset="0"/>
              </a:rPr>
              <a:t>отсутствуют. </a:t>
            </a:r>
            <a:r>
              <a:rPr lang="ru-RU" sz="1600" dirty="0">
                <a:cs typeface="Times New Roman" panose="02020603050405020304" pitchFamily="18" charset="0"/>
              </a:rPr>
              <a:t/>
            </a:r>
            <a:br>
              <a:rPr lang="ru-RU" sz="1600" dirty="0">
                <a:cs typeface="Times New Roman" panose="02020603050405020304" pitchFamily="18" charset="0"/>
              </a:rPr>
            </a:br>
            <a:r>
              <a:rPr lang="ru-RU" sz="2000" dirty="0" smtClean="0">
                <a:cs typeface="Arial" panose="020B0604020202020204" pitchFamily="34" charset="0"/>
              </a:rPr>
              <a:t/>
            </a:r>
            <a:br>
              <a:rPr lang="ru-RU" sz="2000" dirty="0" smtClean="0">
                <a:cs typeface="Arial" panose="020B0604020202020204" pitchFamily="34" charset="0"/>
              </a:rPr>
            </a:br>
            <a:endParaRPr lang="ru-RU" sz="2000" dirty="0">
              <a:cs typeface="Arial" panose="020B0604020202020204" pitchFamily="34" charset="0"/>
            </a:endParaRPr>
          </a:p>
        </p:txBody>
      </p:sp>
      <p:sp>
        <p:nvSpPr>
          <p:cNvPr id="13" name="Объект 2"/>
          <p:cNvSpPr>
            <a:spLocks noGrp="1"/>
          </p:cNvSpPr>
          <p:nvPr>
            <p:ph idx="1"/>
          </p:nvPr>
        </p:nvSpPr>
        <p:spPr>
          <a:xfrm>
            <a:off x="19610" y="3140968"/>
            <a:ext cx="8928992" cy="21396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600" dirty="0">
                <a:latin typeface="+mj-lt"/>
                <a:ea typeface="+mj-ea"/>
                <a:cs typeface="Times New Roman" panose="02020603050405020304" pitchFamily="18" charset="0"/>
              </a:rPr>
              <a:t>Согласно п.5 ст.11Федерального закона от 23.11.1995 №174-ФЗ «Об экологической экспертизе» (далее - Закон) государственной экологической экспертизе подлежат проекты технической документации на новую технику, технологию, использование которых может оказать воздействие на окружающую среду</a:t>
            </a:r>
            <a:r>
              <a:rPr lang="ru-RU" sz="1600" dirty="0" smtClean="0">
                <a:latin typeface="+mj-lt"/>
                <a:ea typeface="+mj-ea"/>
                <a:cs typeface="Times New Roman" panose="02020603050405020304" pitchFamily="18" charset="0"/>
              </a:rPr>
              <a:t>.</a:t>
            </a:r>
            <a:r>
              <a:rPr lang="ru-RU" sz="1600" dirty="0">
                <a:latin typeface="+mj-lt"/>
              </a:rPr>
              <a:t> </a:t>
            </a:r>
            <a:endParaRPr lang="ru-RU" sz="1600" dirty="0" smtClean="0">
              <a:latin typeface="+mj-lt"/>
            </a:endParaRPr>
          </a:p>
          <a:p>
            <a:pPr marL="0" indent="0" algn="just">
              <a:buNone/>
            </a:pPr>
            <a:endParaRPr lang="ru-RU" sz="1600" dirty="0" smtClean="0">
              <a:latin typeface="+mj-lt"/>
            </a:endParaRPr>
          </a:p>
          <a:p>
            <a:pPr marL="0" indent="0" algn="just">
              <a:buNone/>
            </a:pPr>
            <a:r>
              <a:rPr lang="ru-RU" sz="1600" b="1" dirty="0" smtClean="0">
                <a:latin typeface="+mj-lt"/>
                <a:cs typeface="Times New Roman" panose="02020603050405020304" pitchFamily="18" charset="0"/>
              </a:rPr>
              <a:t>Данные </a:t>
            </a:r>
            <a:r>
              <a:rPr lang="ru-RU" sz="1600" b="1" dirty="0">
                <a:latin typeface="+mj-lt"/>
                <a:cs typeface="Times New Roman" panose="02020603050405020304" pitchFamily="18" charset="0"/>
              </a:rPr>
              <a:t>проекты изначально входили в состав объектов ГЭЭ федерального </a:t>
            </a:r>
            <a:r>
              <a:rPr lang="ru-RU" sz="1600" b="1" dirty="0" smtClean="0">
                <a:latin typeface="+mj-lt"/>
                <a:cs typeface="Times New Roman" panose="02020603050405020304" pitchFamily="18" charset="0"/>
              </a:rPr>
              <a:t>уровня с 1995 </a:t>
            </a:r>
            <a:r>
              <a:rPr lang="ru-RU" sz="1600" b="1" dirty="0" smtClean="0">
                <a:latin typeface="+mj-lt"/>
                <a:cs typeface="Times New Roman" panose="02020603050405020304" pitchFamily="18" charset="0"/>
              </a:rPr>
              <a:t>года</a:t>
            </a:r>
            <a:r>
              <a:rPr lang="ru-RU" sz="1600" b="1" dirty="0">
                <a:latin typeface="+mj-lt"/>
                <a:cs typeface="Times New Roman" panose="02020603050405020304" pitchFamily="18" charset="0"/>
              </a:rPr>
              <a:t>.</a:t>
            </a:r>
            <a:endParaRPr lang="ru-RU" sz="1600" b="1" dirty="0" smtClean="0">
              <a:latin typeface="+mj-lt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453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51520" y="1381418"/>
            <a:ext cx="8712968" cy="5328592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1200" dirty="0" smtClean="0">
                <a:cs typeface="Times New Roman" panose="02020603050405020304" pitchFamily="18" charset="0"/>
              </a:rPr>
              <a:t>Особенности </a:t>
            </a:r>
            <a:r>
              <a:rPr lang="ru-RU" sz="1200" dirty="0">
                <a:cs typeface="Times New Roman" panose="02020603050405020304" pitchFamily="18" charset="0"/>
              </a:rPr>
              <a:t>экологического обоснования техники, технологии, материалов отражены в Инструкции по экологическому обоснованию хозяйственной и иной деятельности, </a:t>
            </a:r>
            <a:r>
              <a:rPr lang="ru-RU" sz="1200" dirty="0" smtClean="0">
                <a:cs typeface="Times New Roman" panose="02020603050405020304" pitchFamily="18" charset="0"/>
              </a:rPr>
              <a:t> утвержденной    Приказом    Минприроды  России  от </a:t>
            </a:r>
            <a:r>
              <a:rPr lang="ru-RU" sz="1200" dirty="0">
                <a:cs typeface="Times New Roman" panose="02020603050405020304" pitchFamily="18" charset="0"/>
              </a:rPr>
              <a:t>29.12.1995 </a:t>
            </a:r>
            <a:r>
              <a:rPr lang="ru-RU" sz="1200" dirty="0" smtClean="0">
                <a:cs typeface="Times New Roman" panose="02020603050405020304" pitchFamily="18" charset="0"/>
              </a:rPr>
              <a:t> № </a:t>
            </a:r>
            <a:r>
              <a:rPr lang="ru-RU" sz="1200" dirty="0">
                <a:cs typeface="Times New Roman" panose="02020603050405020304" pitchFamily="18" charset="0"/>
              </a:rPr>
              <a:t>539 </a:t>
            </a:r>
            <a:r>
              <a:rPr lang="ru-RU" sz="1200" dirty="0" smtClean="0">
                <a:cs typeface="Times New Roman" panose="02020603050405020304" pitchFamily="18" charset="0"/>
              </a:rPr>
              <a:t> (</a:t>
            </a:r>
            <a:r>
              <a:rPr lang="ru-RU" sz="1200" dirty="0">
                <a:cs typeface="Times New Roman" panose="02020603050405020304" pitchFamily="18" charset="0"/>
              </a:rPr>
              <a:t>далее — Инструкция</a:t>
            </a:r>
            <a:r>
              <a:rPr lang="ru-RU" sz="1200" dirty="0" smtClean="0">
                <a:cs typeface="Times New Roman" panose="02020603050405020304" pitchFamily="18" charset="0"/>
              </a:rPr>
              <a:t>),  </a:t>
            </a:r>
            <a:r>
              <a:rPr lang="ru-RU" sz="1200" dirty="0">
                <a:cs typeface="Times New Roman" panose="02020603050405020304" pitchFamily="18" charset="0"/>
              </a:rPr>
              <a:t>которая содержит </a:t>
            </a:r>
            <a:r>
              <a:rPr lang="ru-RU" sz="1200" dirty="0" smtClean="0">
                <a:cs typeface="Times New Roman" panose="02020603050405020304" pitchFamily="18" charset="0"/>
              </a:rPr>
              <a:t>  экологические   требования </a:t>
            </a:r>
            <a:r>
              <a:rPr lang="ru-RU" sz="1200" dirty="0">
                <a:cs typeface="Times New Roman" panose="02020603050405020304" pitchFamily="18" charset="0"/>
              </a:rPr>
              <a:t>к </a:t>
            </a:r>
            <a:r>
              <a:rPr lang="ru-RU" sz="1200" dirty="0" smtClean="0">
                <a:cs typeface="Times New Roman" panose="02020603050405020304" pitchFamily="18" charset="0"/>
              </a:rPr>
              <a:t> документации  различного  назначения</a:t>
            </a:r>
            <a:r>
              <a:rPr lang="ru-RU" sz="1200" dirty="0"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cs typeface="Times New Roman" panose="02020603050405020304" pitchFamily="18" charset="0"/>
              </a:rPr>
              <a:t> включая  техническую</a:t>
            </a:r>
            <a:r>
              <a:rPr lang="ru-RU" sz="1200" dirty="0">
                <a:cs typeface="Times New Roman" panose="02020603050405020304" pitchFamily="18" charset="0"/>
              </a:rPr>
              <a:t>.  </a:t>
            </a:r>
            <a:r>
              <a:rPr lang="ru-RU" sz="1200" dirty="0" smtClean="0">
                <a:cs typeface="Times New Roman" panose="02020603050405020304" pitchFamily="18" charset="0"/>
              </a:rPr>
              <a:t> Согласно  п</a:t>
            </a:r>
            <a:r>
              <a:rPr lang="ru-RU" sz="1200" dirty="0">
                <a:cs typeface="Times New Roman" panose="02020603050405020304" pitchFamily="18" charset="0"/>
              </a:rPr>
              <a:t>. 7.1 </a:t>
            </a:r>
            <a:r>
              <a:rPr lang="ru-RU" sz="1200" dirty="0" smtClean="0">
                <a:cs typeface="Times New Roman" panose="02020603050405020304" pitchFamily="18" charset="0"/>
              </a:rPr>
              <a:t> Инструкции </a:t>
            </a:r>
            <a:r>
              <a:rPr lang="ru-RU" sz="1200" dirty="0">
                <a:cs typeface="Times New Roman" panose="02020603050405020304" pitchFamily="18" charset="0"/>
              </a:rPr>
              <a:t>экологическое обоснование техники, технологии, материалов подготавливается </a:t>
            </a:r>
            <a:r>
              <a:rPr lang="ru-RU" sz="1200" dirty="0" smtClean="0">
                <a:cs typeface="Times New Roman" panose="02020603050405020304" pitchFamily="18" charset="0"/>
              </a:rPr>
              <a:t>  при   сертификации   и </a:t>
            </a:r>
            <a:r>
              <a:rPr lang="ru-RU" sz="1200" dirty="0">
                <a:cs typeface="Times New Roman" panose="02020603050405020304" pitchFamily="18" charset="0"/>
              </a:rPr>
              <a:t>разработке </a:t>
            </a:r>
            <a:r>
              <a:rPr lang="ru-RU" sz="1200" dirty="0" smtClean="0">
                <a:cs typeface="Times New Roman" panose="02020603050405020304" pitchFamily="18" charset="0"/>
              </a:rPr>
              <a:t>   проектной </a:t>
            </a:r>
            <a:r>
              <a:rPr lang="ru-RU" sz="1200" dirty="0">
                <a:cs typeface="Times New Roman" panose="02020603050405020304" pitchFamily="18" charset="0"/>
              </a:rPr>
              <a:t>документации с целью </a:t>
            </a:r>
            <a:r>
              <a:rPr lang="ru-RU" sz="1200" dirty="0" smtClean="0">
                <a:cs typeface="Times New Roman" panose="02020603050405020304" pitchFamily="18" charset="0"/>
              </a:rPr>
              <a:t> определения  характера  и    уровня  воздействия </a:t>
            </a:r>
            <a:r>
              <a:rPr lang="ru-RU" sz="1200" dirty="0">
                <a:cs typeface="Times New Roman" panose="02020603050405020304" pitchFamily="18" charset="0"/>
              </a:rPr>
              <a:t>на окружающую </a:t>
            </a:r>
            <a:r>
              <a:rPr lang="ru-RU" sz="1200" dirty="0" smtClean="0">
                <a:cs typeface="Times New Roman" panose="02020603050405020304" pitchFamily="18" charset="0"/>
              </a:rPr>
              <a:t> среду  </a:t>
            </a:r>
            <a:r>
              <a:rPr lang="ru-RU" sz="1200" b="1" dirty="0">
                <a:cs typeface="Times New Roman" panose="02020603050405020304" pitchFamily="18" charset="0"/>
              </a:rPr>
              <a:t>применяемых </a:t>
            </a:r>
            <a:r>
              <a:rPr lang="ru-RU" sz="1200" b="1" dirty="0" smtClean="0">
                <a:cs typeface="Times New Roman" panose="02020603050405020304" pitchFamily="18" charset="0"/>
              </a:rPr>
              <a:t> техники </a:t>
            </a:r>
            <a:r>
              <a:rPr lang="ru-RU" sz="1200" b="1" dirty="0">
                <a:cs typeface="Times New Roman" panose="02020603050405020304" pitchFamily="18" charset="0"/>
              </a:rPr>
              <a:t>и технологии</a:t>
            </a:r>
            <a:r>
              <a:rPr lang="ru-RU" sz="1200" dirty="0">
                <a:cs typeface="Times New Roman" panose="02020603050405020304" pitchFamily="18" charset="0"/>
              </a:rPr>
              <a:t>, а также </a:t>
            </a:r>
            <a:r>
              <a:rPr lang="ru-RU" sz="1200" dirty="0" smtClean="0">
                <a:cs typeface="Times New Roman" panose="02020603050405020304" pitchFamily="18" charset="0"/>
              </a:rPr>
              <a:t> используемых </a:t>
            </a:r>
            <a:r>
              <a:rPr lang="ru-RU" sz="1200" dirty="0">
                <a:cs typeface="Times New Roman" panose="02020603050405020304" pitchFamily="18" charset="0"/>
              </a:rPr>
              <a:t>в производстве </a:t>
            </a:r>
            <a:r>
              <a:rPr lang="ru-RU" sz="1200" dirty="0" smtClean="0">
                <a:cs typeface="Times New Roman" panose="02020603050405020304" pitchFamily="18" charset="0"/>
              </a:rPr>
              <a:t>материалов </a:t>
            </a:r>
            <a:r>
              <a:rPr lang="ru-RU" sz="1200" dirty="0">
                <a:cs typeface="Times New Roman" panose="02020603050405020304" pitchFamily="18" charset="0"/>
              </a:rPr>
              <a:t>и веществ, </a:t>
            </a:r>
            <a:r>
              <a:rPr lang="ru-RU" sz="1200" b="1" i="1" dirty="0">
                <a:cs typeface="Times New Roman" panose="02020603050405020304" pitchFamily="18" charset="0"/>
              </a:rPr>
              <a:t>на </a:t>
            </a:r>
            <a:r>
              <a:rPr lang="ru-RU" sz="1200" b="1" i="1" dirty="0" smtClean="0">
                <a:cs typeface="Times New Roman" panose="02020603050405020304" pitchFamily="18" charset="0"/>
              </a:rPr>
              <a:t>которые отсутствуют </a:t>
            </a:r>
            <a:r>
              <a:rPr lang="ru-RU" sz="1200" b="1" i="1" dirty="0">
                <a:cs typeface="Times New Roman" panose="02020603050405020304" pitchFamily="18" charset="0"/>
              </a:rPr>
              <a:t>ГОСТ</a:t>
            </a:r>
            <a:r>
              <a:rPr lang="ru-RU" sz="1200" dirty="0" smtClean="0">
                <a:cs typeface="Times New Roman" panose="02020603050405020304" pitchFamily="18" charset="0"/>
              </a:rPr>
              <a:t>.       </a:t>
            </a: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Согласно </a:t>
            </a:r>
            <a:r>
              <a:rPr lang="ru-RU" sz="1200" dirty="0" smtClean="0">
                <a:cs typeface="Times New Roman" panose="02020603050405020304" pitchFamily="18" charset="0"/>
              </a:rPr>
              <a:t>   п</a:t>
            </a:r>
            <a:r>
              <a:rPr lang="ru-RU" sz="1200" dirty="0">
                <a:cs typeface="Times New Roman" panose="02020603050405020304" pitchFamily="18" charset="0"/>
              </a:rPr>
              <a:t>. 1.2.11 </a:t>
            </a:r>
            <a:r>
              <a:rPr lang="ru-RU" sz="1200" dirty="0" smtClean="0">
                <a:cs typeface="Times New Roman" panose="02020603050405020304" pitchFamily="18" charset="0"/>
              </a:rPr>
              <a:t>  Р     50-605-80-93     </a:t>
            </a:r>
            <a:r>
              <a:rPr lang="ru-RU" sz="1200" dirty="0">
                <a:cs typeface="Times New Roman" panose="02020603050405020304" pitchFamily="18" charset="0"/>
              </a:rPr>
              <a:t>«Система </a:t>
            </a:r>
            <a:r>
              <a:rPr lang="ru-RU" sz="1200" dirty="0" smtClean="0">
                <a:cs typeface="Times New Roman" panose="02020603050405020304" pitchFamily="18" charset="0"/>
              </a:rPr>
              <a:t>     разработки   и      постановки      продукции   на      производство</a:t>
            </a:r>
            <a:r>
              <a:rPr lang="ru-RU" sz="1200" dirty="0">
                <a:cs typeface="Times New Roman" panose="02020603050405020304" pitchFamily="18" charset="0"/>
              </a:rPr>
              <a:t>. </a:t>
            </a:r>
            <a:r>
              <a:rPr lang="ru-RU" sz="1200" dirty="0" smtClean="0">
                <a:cs typeface="Times New Roman" panose="02020603050405020304" pitchFamily="18" charset="0"/>
              </a:rPr>
              <a:t>              </a:t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>Термины </a:t>
            </a:r>
            <a:r>
              <a:rPr lang="ru-RU" sz="1200" dirty="0">
                <a:cs typeface="Times New Roman" panose="02020603050405020304" pitchFamily="18" charset="0"/>
              </a:rPr>
              <a:t>и </a:t>
            </a:r>
            <a:r>
              <a:rPr lang="ru-RU" sz="1200" dirty="0" smtClean="0">
                <a:cs typeface="Times New Roman" panose="02020603050405020304" pitchFamily="18" charset="0"/>
              </a:rPr>
              <a:t>       определения:           «новая продукция» </a:t>
            </a:r>
            <a:r>
              <a:rPr lang="ru-RU" sz="1200" dirty="0">
                <a:cs typeface="Times New Roman" panose="02020603050405020304" pitchFamily="18" charset="0"/>
              </a:rPr>
              <a:t>— </a:t>
            </a:r>
            <a:r>
              <a:rPr lang="ru-RU" sz="1200" dirty="0" smtClean="0">
                <a:cs typeface="Times New Roman" panose="02020603050405020304" pitchFamily="18" charset="0"/>
              </a:rPr>
              <a:t> это      продукция</a:t>
            </a:r>
            <a:r>
              <a:rPr lang="ru-RU" sz="1200" dirty="0"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cs typeface="Times New Roman" panose="02020603050405020304" pitchFamily="18" charset="0"/>
              </a:rPr>
              <a:t>        </a:t>
            </a:r>
            <a:r>
              <a:rPr lang="ru-RU" sz="1200" b="1" dirty="0" smtClean="0">
                <a:cs typeface="Times New Roman" panose="02020603050405020304" pitchFamily="18" charset="0"/>
              </a:rPr>
              <a:t>впервые     изготовленная         в  стране</a:t>
            </a:r>
            <a:r>
              <a:rPr lang="ru-RU" sz="1200" dirty="0">
                <a:cs typeface="Times New Roman" panose="02020603050405020304" pitchFamily="18" charset="0"/>
              </a:rPr>
              <a:t>, </a:t>
            </a:r>
            <a:r>
              <a:rPr lang="ru-RU" sz="1200" dirty="0" smtClean="0">
                <a:cs typeface="Times New Roman" panose="02020603050405020304" pitchFamily="18" charset="0"/>
              </a:rPr>
              <a:t>     </a:t>
            </a:r>
            <a:r>
              <a:rPr lang="ru-RU" sz="1200" b="1" dirty="0" smtClean="0">
                <a:cs typeface="Times New Roman" panose="02020603050405020304" pitchFamily="18" charset="0"/>
              </a:rPr>
              <a:t>отличающаяся  от        выпускаемой         улучшенными               свойствами          или </a:t>
            </a:r>
            <a:r>
              <a:rPr lang="ru-RU" sz="1200" b="1" dirty="0">
                <a:cs typeface="Times New Roman" panose="02020603050405020304" pitchFamily="18" charset="0"/>
              </a:rPr>
              <a:t>характеристиками и </a:t>
            </a:r>
            <a:r>
              <a:rPr lang="ru-RU" sz="1200" b="1" dirty="0" smtClean="0">
                <a:cs typeface="Times New Roman" panose="02020603050405020304" pitchFamily="18" charset="0"/>
              </a:rPr>
              <a:t>получающая новое, обозначение</a:t>
            </a:r>
            <a:r>
              <a:rPr lang="ru-RU" sz="1200" b="1" dirty="0" smtClean="0">
                <a:cs typeface="Times New Roman" panose="02020603050405020304" pitchFamily="18" charset="0"/>
              </a:rPr>
              <a:t>.</a:t>
            </a:r>
            <a:br>
              <a:rPr lang="ru-RU" sz="1200" b="1" dirty="0" smtClean="0">
                <a:cs typeface="Times New Roman" panose="02020603050405020304" pitchFamily="18" charset="0"/>
              </a:rPr>
            </a:br>
            <a:r>
              <a:rPr lang="ru-RU" sz="1200" b="1" dirty="0">
                <a:cs typeface="Times New Roman" panose="02020603050405020304" pitchFamily="18" charset="0"/>
              </a:rPr>
              <a:t/>
            </a:r>
            <a:br>
              <a:rPr lang="ru-RU" sz="1200" b="1" dirty="0">
                <a:cs typeface="Times New Roman" panose="02020603050405020304" pitchFamily="18" charset="0"/>
              </a:rPr>
            </a:br>
            <a:r>
              <a:rPr lang="ru-RU" sz="1200" b="1" dirty="0" smtClean="0">
                <a:cs typeface="Times New Roman" panose="02020603050405020304" pitchFamily="18" charset="0"/>
              </a:rPr>
              <a:t>Согласно </a:t>
            </a:r>
            <a:r>
              <a:rPr lang="ru-RU" sz="1200" dirty="0" smtClean="0">
                <a:cs typeface="Times New Roman" panose="02020603050405020304" pitchFamily="18" charset="0"/>
              </a:rPr>
              <a:t>Извлечению</a:t>
            </a:r>
            <a:r>
              <a:rPr lang="ru-RU" sz="1200" dirty="0"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cs typeface="Times New Roman" panose="02020603050405020304" pitchFamily="18" charset="0"/>
              </a:rPr>
              <a:t>из </a:t>
            </a:r>
            <a:r>
              <a:rPr lang="ru-RU" sz="1200" dirty="0">
                <a:cs typeface="Times New Roman" panose="02020603050405020304" pitchFamily="18" charset="0"/>
              </a:rPr>
              <a:t>письма Госстроя России от 18.03.2003 № </a:t>
            </a:r>
            <a:r>
              <a:rPr lang="ru-RU" sz="1200" dirty="0" smtClean="0">
                <a:cs typeface="Times New Roman" panose="02020603050405020304" pitchFamily="18" charset="0"/>
              </a:rPr>
              <a:t>ЛБ-1617/9 «О </a:t>
            </a:r>
            <a:r>
              <a:rPr lang="ru-RU" sz="1200" dirty="0">
                <a:cs typeface="Times New Roman" panose="02020603050405020304" pitchFamily="18" charset="0"/>
              </a:rPr>
              <a:t>порядке подтверждения пригодности новых материалов, изделий, конструкций и технологий для применения в строительстве</a:t>
            </a:r>
            <a:r>
              <a:rPr lang="ru-RU" sz="1200" dirty="0" smtClean="0">
                <a:cs typeface="Times New Roman" panose="02020603050405020304" pitchFamily="18" charset="0"/>
              </a:rPr>
              <a:t>»:</a:t>
            </a:r>
            <a:r>
              <a:rPr lang="ru-RU" sz="1200" dirty="0">
                <a:cs typeface="Times New Roman" panose="02020603050405020304" pitchFamily="18" charset="0"/>
              </a:rPr>
              <a:t/>
            </a:r>
            <a:br>
              <a:rPr lang="ru-RU" sz="1200" dirty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1. Новая продукция, впервые осваиваемая отечественным производством по зарубежным технологиям, подлежит проверке и подтверждению пригодности, если она отличается от продукции аналогичного назначения, отвечающей требованиям действующей нормативно-технической документации, по следующим показателям (в зависимости от вида продукции): назначение и область применения продукции, свойства и характеристики, подтвержденные результатами испытаний, химический состав материалов, данные, характеризующие безопасность для жизни и здоровья людей, их имущества, окружающей среды, надежность продукции и др.</a:t>
            </a:r>
            <a:br>
              <a:rPr lang="ru-RU" sz="1200" dirty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2. Пригодность изготавливаемой за рубежом продукции для условий строительства и эксплуатации объектов на территории Российской Федерации должна устанавливаться, как правило, на основе проверки этой продукции. Возможность применения такой продукции в строительстве без проверки и подтверждения ее пригодности устанавливается по результатам экспертного заключения ФЦС</a:t>
            </a:r>
            <a:r>
              <a:rPr lang="ru-RU" sz="1200" dirty="0" smtClean="0">
                <a:cs typeface="Times New Roman" panose="02020603050405020304" pitchFamily="18" charset="0"/>
              </a:rPr>
              <a:t>.</a:t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Согласно позиции Министерства природных ресурсов и экологии Российской Федерации </a:t>
            </a:r>
            <a:r>
              <a:rPr lang="ru-RU" sz="1200" b="1" dirty="0">
                <a:cs typeface="Times New Roman" panose="02020603050405020304" pitchFamily="18" charset="0"/>
              </a:rPr>
              <a:t>под новой</a:t>
            </a:r>
            <a:r>
              <a:rPr lang="ru-RU" sz="1200" dirty="0">
                <a:cs typeface="Times New Roman" panose="02020603050405020304" pitchFamily="18" charset="0"/>
              </a:rPr>
              <a:t>  понимается </a:t>
            </a:r>
            <a:r>
              <a:rPr lang="ru-RU" sz="1200" b="1" dirty="0">
                <a:cs typeface="Times New Roman" panose="02020603050405020304" pitchFamily="18" charset="0"/>
              </a:rPr>
              <a:t>впервые</a:t>
            </a:r>
            <a:r>
              <a:rPr lang="ru-RU" sz="1200" dirty="0">
                <a:cs typeface="Times New Roman" panose="02020603050405020304" pitchFamily="18" charset="0"/>
              </a:rPr>
              <a:t> </a:t>
            </a:r>
            <a:r>
              <a:rPr lang="ru-RU" sz="1200" b="1" dirty="0">
                <a:cs typeface="Times New Roman" panose="02020603050405020304" pitchFamily="18" charset="0"/>
              </a:rPr>
              <a:t>предлагаемая к использованию на территории  Российской Федерации</a:t>
            </a:r>
            <a:r>
              <a:rPr lang="ru-RU" sz="1200" dirty="0">
                <a:cs typeface="Times New Roman" panose="02020603050405020304" pitchFamily="18" charset="0"/>
              </a:rPr>
              <a:t> и </a:t>
            </a:r>
            <a:r>
              <a:rPr lang="ru-RU" sz="1200" b="1" dirty="0">
                <a:cs typeface="Times New Roman" panose="02020603050405020304" pitchFamily="18" charset="0"/>
              </a:rPr>
              <a:t>прошедшая апробацию техника и технология</a:t>
            </a:r>
            <a:r>
              <a:rPr lang="ru-RU" sz="1200" b="1" dirty="0" smtClean="0">
                <a:cs typeface="Times New Roman" panose="02020603050405020304" pitchFamily="18" charset="0"/>
              </a:rPr>
              <a:t>.</a:t>
            </a:r>
            <a:br>
              <a:rPr lang="ru-RU" sz="1200" b="1" dirty="0" smtClean="0">
                <a:cs typeface="Times New Roman" panose="02020603050405020304" pitchFamily="18" charset="0"/>
              </a:rPr>
            </a:br>
            <a:r>
              <a:rPr lang="ru-RU" sz="1200" b="1" dirty="0">
                <a:cs typeface="Times New Roman" panose="02020603050405020304" pitchFamily="18" charset="0"/>
              </a:rPr>
              <a:t/>
            </a:r>
            <a:br>
              <a:rPr lang="ru-RU" sz="1200" b="1" dirty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>Исходя из вышесказанного можно предположить, что под терминами </a:t>
            </a:r>
            <a:r>
              <a:rPr lang="ru-RU" sz="1200" b="1" dirty="0">
                <a:cs typeface="Times New Roman" panose="02020603050405020304" pitchFamily="18" charset="0"/>
              </a:rPr>
              <a:t>«новая техника», «новая технология»</a:t>
            </a:r>
            <a:r>
              <a:rPr lang="ru-RU" sz="1200" dirty="0">
                <a:cs typeface="Times New Roman" panose="02020603050405020304" pitchFamily="18" charset="0"/>
              </a:rPr>
              <a:t> подразумеваются </a:t>
            </a:r>
            <a:r>
              <a:rPr lang="ru-RU" sz="1200" b="1" dirty="0">
                <a:cs typeface="Times New Roman" panose="02020603050405020304" pitchFamily="18" charset="0"/>
              </a:rPr>
              <a:t>техника, технология, </a:t>
            </a:r>
            <a:r>
              <a:rPr lang="ru-RU" sz="1200" b="1" dirty="0" smtClean="0">
                <a:cs typeface="Times New Roman" panose="02020603050405020304" pitchFamily="18" charset="0"/>
              </a:rPr>
              <a:t>техническая документация на которую разработана после вступления в силу Закона, впервые предлагаемая к использованию на территории РФ (отличающаяся от выпускаемой </a:t>
            </a:r>
            <a:r>
              <a:rPr lang="ru-RU" sz="1200" b="1" dirty="0">
                <a:cs typeface="Times New Roman" panose="02020603050405020304" pitchFamily="18" charset="0"/>
              </a:rPr>
              <a:t>улучшенными свойствами или характеристиками и получающая новое </a:t>
            </a:r>
            <a:r>
              <a:rPr lang="ru-RU" sz="1200" b="1" dirty="0" smtClean="0">
                <a:cs typeface="Times New Roman" panose="02020603050405020304" pitchFamily="18" charset="0"/>
              </a:rPr>
              <a:t>обозначение либо впервые осваиваемая отечественными производителями), не производимая по ГОСТу и прошедшая апробацию.</a:t>
            </a: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r>
              <a:rPr lang="ru-RU" sz="1200" dirty="0">
                <a:cs typeface="Times New Roman" panose="02020603050405020304" pitchFamily="18" charset="0"/>
              </a:rPr>
              <a:t/>
            </a:r>
            <a:br>
              <a:rPr lang="ru-RU" sz="1200" dirty="0">
                <a:cs typeface="Times New Roman" panose="02020603050405020304" pitchFamily="18" charset="0"/>
              </a:rPr>
            </a:br>
            <a:r>
              <a:rPr lang="ru-RU" sz="1200" dirty="0" smtClean="0"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cs typeface="Times New Roman" panose="02020603050405020304" pitchFamily="18" charset="0"/>
              </a:rPr>
            </a:b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23528" y="1196752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Что же такое «новая» техника и технология?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678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20" y="1647644"/>
            <a:ext cx="8424936" cy="3930195"/>
          </a:xfrm>
        </p:spPr>
        <p:txBody>
          <a:bodyPr>
            <a:normAutofit fontScale="90000"/>
          </a:bodyPr>
          <a:lstStyle/>
          <a:p>
            <a:pPr marL="285750" indent="-285750" algn="just">
              <a:buFont typeface="Courier New" pitchFamily="49" charset="0"/>
              <a:buChar char="o"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+mn-lt"/>
                <a:cs typeface="Arial" panose="020B0604020202020204" pitchFamily="34" charset="0"/>
              </a:rPr>
              <a:t>С </a:t>
            </a:r>
            <a:r>
              <a:rPr lang="ru-RU" sz="2000" b="1" dirty="0">
                <a:latin typeface="+mn-lt"/>
                <a:cs typeface="Arial" panose="020B0604020202020204" pitchFamily="34" charset="0"/>
              </a:rPr>
              <a:t>учетом положения ст.14 Закона объект государственной экологической экспертизы </a:t>
            </a:r>
            <a:r>
              <a:rPr lang="ru-RU" sz="2000" b="1" dirty="0" smtClean="0">
                <a:latin typeface="+mn-lt"/>
                <a:cs typeface="Arial" panose="020B0604020202020204" pitchFamily="34" charset="0"/>
              </a:rPr>
              <a:t>(в </a:t>
            </a:r>
            <a:r>
              <a:rPr lang="ru-RU" sz="2000" b="1" dirty="0">
                <a:latin typeface="+mn-lt"/>
                <a:cs typeface="Arial" panose="020B0604020202020204" pitchFamily="34" charset="0"/>
              </a:rPr>
              <a:t>данном </a:t>
            </a:r>
            <a:r>
              <a:rPr lang="ru-RU" sz="2000" b="1" dirty="0" smtClean="0">
                <a:latin typeface="+mn-lt"/>
                <a:cs typeface="Arial" panose="020B0604020202020204" pitchFamily="34" charset="0"/>
              </a:rPr>
              <a:t>случае - </a:t>
            </a:r>
            <a:r>
              <a:rPr lang="ru-RU" sz="2000" b="1" dirty="0">
                <a:latin typeface="+mn-lt"/>
                <a:cs typeface="Arial" panose="020B0604020202020204" pitchFamily="34" charset="0"/>
              </a:rPr>
              <a:t>проект технической документации) </a:t>
            </a:r>
            <a:r>
              <a:rPr lang="ru-RU" sz="2000" b="1" dirty="0" smtClean="0">
                <a:latin typeface="+mn-lt"/>
                <a:cs typeface="Arial" panose="020B0604020202020204" pitchFamily="34" charset="0"/>
              </a:rPr>
              <a:t>предоставляется в описанном ниже составе документов:</a:t>
            </a:r>
            <a:r>
              <a:rPr lang="ru-RU" sz="2000" b="1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ru-RU" sz="2000" b="1" dirty="0" smtClean="0">
                <a:latin typeface="+mn-lt"/>
                <a:cs typeface="Arial" panose="020B0604020202020204" pitchFamily="34" charset="0"/>
              </a:rPr>
            </a:br>
            <a:r>
              <a:rPr lang="ru-RU" sz="2000" dirty="0">
                <a:latin typeface="+mn-lt"/>
                <a:cs typeface="Arial" panose="020B0604020202020204" pitchFamily="34" charset="0"/>
              </a:rPr>
              <a:t/>
            </a:r>
            <a:br>
              <a:rPr lang="ru-RU" sz="2000" dirty="0">
                <a:latin typeface="+mn-lt"/>
                <a:cs typeface="Arial" panose="020B0604020202020204" pitchFamily="34" charset="0"/>
              </a:rPr>
            </a:br>
            <a:r>
              <a:rPr lang="ru-RU" sz="2000" dirty="0" smtClean="0">
                <a:latin typeface="+mn-lt"/>
                <a:cs typeface="Arial" panose="020B0604020202020204" pitchFamily="34" charset="0"/>
              </a:rPr>
              <a:t>- проект 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технической документации на новую 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технику и/или технологию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, и содержащий материалы оценки воздействия на окружающую среду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;</a:t>
            </a:r>
            <a:br>
              <a:rPr lang="ru-RU" sz="2000" dirty="0" smtClean="0">
                <a:latin typeface="+mn-lt"/>
                <a:cs typeface="Arial" panose="020B0604020202020204" pitchFamily="34" charset="0"/>
              </a:rPr>
            </a:br>
            <a:r>
              <a:rPr lang="ru-RU" sz="2000" dirty="0">
                <a:latin typeface="+mn-lt"/>
                <a:cs typeface="Arial" panose="020B0604020202020204" pitchFamily="34" charset="0"/>
              </a:rPr>
              <a:t/>
            </a:r>
            <a:br>
              <a:rPr lang="ru-RU" sz="2000" dirty="0">
                <a:latin typeface="+mn-lt"/>
                <a:cs typeface="Arial" panose="020B0604020202020204" pitchFamily="34" charset="0"/>
              </a:rPr>
            </a:br>
            <a:r>
              <a:rPr lang="ru-RU" sz="2000" dirty="0" smtClean="0">
                <a:latin typeface="+mn-lt"/>
                <a:cs typeface="Arial" panose="020B0604020202020204" pitchFamily="34" charset="0"/>
              </a:rPr>
              <a:t>- материалы 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обсуждений объекта 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ГЭЭ (т.е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. проекта технической документации) с гражданами и общественными организациями (объединениями), организованных 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представителями органов 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местного самоуправления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;</a:t>
            </a:r>
            <a:br>
              <a:rPr lang="ru-RU" sz="2000" dirty="0" smtClean="0">
                <a:latin typeface="+mn-lt"/>
                <a:cs typeface="Arial" panose="020B0604020202020204" pitchFamily="34" charset="0"/>
              </a:rPr>
            </a:br>
            <a:r>
              <a:rPr lang="ru-RU" sz="2000" dirty="0">
                <a:latin typeface="+mn-lt"/>
                <a:cs typeface="Arial" panose="020B0604020202020204" pitchFamily="34" charset="0"/>
              </a:rPr>
              <a:t/>
            </a:r>
            <a:br>
              <a:rPr lang="ru-RU" sz="2000" dirty="0">
                <a:latin typeface="+mn-lt"/>
                <a:cs typeface="Arial" panose="020B0604020202020204" pitchFamily="34" charset="0"/>
              </a:rPr>
            </a:br>
            <a:r>
              <a:rPr lang="ru-RU" sz="2000" dirty="0" smtClean="0">
                <a:latin typeface="+mn-lt"/>
                <a:cs typeface="Arial" panose="020B0604020202020204" pitchFamily="34" charset="0"/>
              </a:rPr>
              <a:t>- материалы 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апробации новой техники и технологии 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(это могут быть, к примеру, протоколы ранее проведенных промышленных </a:t>
            </a:r>
            <a:r>
              <a:rPr lang="ru-RU" sz="2000" dirty="0">
                <a:latin typeface="+mn-lt"/>
                <a:cs typeface="Arial" panose="020B0604020202020204" pitchFamily="34" charset="0"/>
              </a:rPr>
              <a:t>испытаний</a:t>
            </a:r>
            <a:r>
              <a:rPr lang="ru-RU" sz="2000" dirty="0" smtClean="0">
                <a:latin typeface="+mn-lt"/>
                <a:cs typeface="Arial" panose="020B0604020202020204" pitchFamily="34" charset="0"/>
              </a:rPr>
              <a:t>).</a:t>
            </a:r>
            <a:br>
              <a:rPr lang="ru-RU" sz="2000" dirty="0" smtClean="0">
                <a:latin typeface="+mn-lt"/>
                <a:cs typeface="Arial" panose="020B0604020202020204" pitchFamily="34" charset="0"/>
              </a:rPr>
            </a:br>
            <a:r>
              <a:rPr lang="ru-RU" sz="2000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ru-RU" sz="2000" dirty="0" smtClean="0">
                <a:latin typeface="+mn-lt"/>
                <a:cs typeface="Arial" panose="020B0604020202020204" pitchFamily="34" charset="0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57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51519" y="1124744"/>
            <a:ext cx="8712969" cy="3428952"/>
          </a:xfrm>
        </p:spPr>
        <p:txBody>
          <a:bodyPr>
            <a:normAutofit/>
          </a:bodyPr>
          <a:lstStyle/>
          <a:p>
            <a:pPr marL="180000" algn="just"/>
            <a:r>
              <a:rPr lang="x-none" sz="1800" smtClean="0">
                <a:cs typeface="Arial" pitchFamily="34" charset="0"/>
              </a:rPr>
              <a:t>К числу правовых оснований для утраты заключением государственной экологической экспертизы </a:t>
            </a:r>
            <a:r>
              <a:rPr lang="ru-RU" sz="1800" dirty="0" smtClean="0">
                <a:cs typeface="Arial" pitchFamily="34" charset="0"/>
              </a:rPr>
              <a:t> </a:t>
            </a:r>
            <a:r>
              <a:rPr lang="x-none" sz="1800" smtClean="0">
                <a:cs typeface="Arial" pitchFamily="34" charset="0"/>
              </a:rPr>
              <a:t>юридической силы </a:t>
            </a:r>
            <a:r>
              <a:rPr lang="ru-RU" sz="1800" dirty="0" smtClean="0">
                <a:cs typeface="Arial" pitchFamily="34" charset="0"/>
              </a:rPr>
              <a:t>по </a:t>
            </a:r>
            <a:r>
              <a:rPr lang="ru-RU" sz="1800" b="1" u="sng" dirty="0" smtClean="0">
                <a:cs typeface="Arial" pitchFamily="34" charset="0"/>
              </a:rPr>
              <a:t>проекту технической документации на новую технику </a:t>
            </a:r>
            <a:r>
              <a:rPr lang="ru-RU" sz="1800" b="1" u="sng" dirty="0" smtClean="0">
                <a:cs typeface="Arial" pitchFamily="34" charset="0"/>
              </a:rPr>
              <a:t>и/или </a:t>
            </a:r>
            <a:r>
              <a:rPr lang="ru-RU" sz="1800" b="1" u="sng" dirty="0" smtClean="0">
                <a:cs typeface="Arial" pitchFamily="34" charset="0"/>
              </a:rPr>
              <a:t>технологию </a:t>
            </a:r>
            <a:r>
              <a:rPr lang="x-none" sz="1800" smtClean="0">
                <a:cs typeface="Arial" pitchFamily="34" charset="0"/>
              </a:rPr>
              <a:t>согласно ст.18 Закона отнесены:</a:t>
            </a:r>
            <a:r>
              <a:rPr lang="ru-RU" sz="1800" dirty="0" smtClean="0">
                <a:cs typeface="Arial" pitchFamily="34" charset="0"/>
              </a:rPr>
              <a:t/>
            </a:r>
            <a:br>
              <a:rPr lang="ru-RU" sz="1800" dirty="0" smtClean="0">
                <a:cs typeface="Arial" pitchFamily="34" charset="0"/>
              </a:rPr>
            </a:br>
            <a:r>
              <a:rPr lang="ru-RU" sz="1800" i="1" dirty="0" smtClean="0">
                <a:cs typeface="Arial" pitchFamily="34" charset="0"/>
              </a:rPr>
              <a:t/>
            </a:r>
            <a:br>
              <a:rPr lang="ru-RU" sz="1800" i="1" dirty="0" smtClean="0">
                <a:cs typeface="Arial" pitchFamily="34" charset="0"/>
              </a:rPr>
            </a:br>
            <a:r>
              <a:rPr lang="ru-RU" sz="1800" i="1" dirty="0" smtClean="0">
                <a:cs typeface="Arial" pitchFamily="34" charset="0"/>
              </a:rPr>
              <a:t>- </a:t>
            </a:r>
            <a:r>
              <a:rPr lang="x-none" sz="1800" i="1" smtClean="0">
                <a:cs typeface="Arial" pitchFamily="34" charset="0"/>
              </a:rPr>
              <a:t>реализация объекта государственной экологической экспертизы с отступлением от документации, получившей положительное заключение государственной экологической экспертизы, и (или) в случае внесения изменений в указанную документацию;</a:t>
            </a:r>
            <a:r>
              <a:rPr lang="ru-RU" sz="1800" i="1" dirty="0" smtClean="0">
                <a:cs typeface="Arial" pitchFamily="34" charset="0"/>
              </a:rPr>
              <a:t/>
            </a:r>
            <a:br>
              <a:rPr lang="ru-RU" sz="1800" i="1" dirty="0" smtClean="0">
                <a:cs typeface="Arial" pitchFamily="34" charset="0"/>
              </a:rPr>
            </a:br>
            <a:r>
              <a:rPr lang="ru-RU" sz="1800" i="1" dirty="0" smtClean="0">
                <a:cs typeface="Arial" pitchFamily="34" charset="0"/>
              </a:rPr>
              <a:t/>
            </a:r>
            <a:br>
              <a:rPr lang="ru-RU" sz="1800" i="1" dirty="0" smtClean="0">
                <a:cs typeface="Arial" pitchFamily="34" charset="0"/>
              </a:rPr>
            </a:br>
            <a:r>
              <a:rPr lang="ru-RU" sz="1800" i="1" dirty="0" smtClean="0">
                <a:cs typeface="Arial" pitchFamily="34" charset="0"/>
              </a:rPr>
              <a:t>- </a:t>
            </a:r>
            <a:r>
              <a:rPr lang="x-none" sz="1800" i="1" smtClean="0">
                <a:cs typeface="Arial" pitchFamily="34" charset="0"/>
              </a:rPr>
              <a:t>внесение изменений в документацию после получения положительного заключения государственной  экологической экспертизы.</a:t>
            </a:r>
            <a:endParaRPr lang="ru-RU" sz="1600" dirty="0">
              <a:cs typeface="Arial" pitchFamily="34" charset="0"/>
            </a:endParaRP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539552" y="4581128"/>
            <a:ext cx="8310974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600" b="1" i="1" dirty="0" smtClean="0">
                <a:latin typeface="+mj-lt"/>
                <a:cs typeface="Arial" pitchFamily="34" charset="0"/>
              </a:rPr>
              <a:t>	В случае, если экспертной комиссией государственной экологической экспертизы устанавливается ограниченный срок реализации новой техники, технологии, в виду</a:t>
            </a:r>
            <a:r>
              <a:rPr lang="x-none" sz="1600" b="1" i="1" smtClean="0">
                <a:latin typeface="+mj-lt"/>
                <a:cs typeface="Arial" pitchFamily="34" charset="0"/>
              </a:rPr>
              <a:t> необходимост</a:t>
            </a:r>
            <a:r>
              <a:rPr lang="ru-RU" sz="1600" b="1" i="1" dirty="0" smtClean="0">
                <a:latin typeface="+mj-lt"/>
                <a:cs typeface="Arial" pitchFamily="34" charset="0"/>
              </a:rPr>
              <a:t>и</a:t>
            </a:r>
            <a:r>
              <a:rPr lang="x-none" sz="1600" b="1" i="1" smtClean="0">
                <a:latin typeface="+mj-lt"/>
                <a:cs typeface="Arial" pitchFamily="34" charset="0"/>
              </a:rPr>
              <a:t> проведения дополнительных исследований </a:t>
            </a:r>
            <a:r>
              <a:rPr lang="ru-RU" sz="1600" b="1" i="1" dirty="0" smtClean="0">
                <a:latin typeface="+mj-lt"/>
                <a:cs typeface="Arial" pitchFamily="34" charset="0"/>
              </a:rPr>
              <a:t>и получений материалов апробации, а также по другим обоснованным  причинам, соответствующий проект технической документации, в составе, определенном ст.14 Закона, подлежит представлению в Росприроднадзор для организации и проведения государственной экологической экспертизы согласно п.8. ст.11. Закона.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926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756" y="1165851"/>
            <a:ext cx="9143244" cy="615603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cs typeface="Arial" pitchFamily="34" charset="0"/>
              </a:rPr>
              <a:t>В качестве материалов апробации для новой техники и технологии выступают протоколы промышленных испытаний.</a:t>
            </a:r>
            <a:endParaRPr lang="ru-RU" sz="1800" b="1" dirty="0">
              <a:cs typeface="Arial" pitchFamily="34" charset="0"/>
            </a:endParaRPr>
          </a:p>
        </p:txBody>
      </p:sp>
      <p:pic>
        <p:nvPicPr>
          <p:cNvPr id="10" name="Picture 2" descr="C:\Users\selinasv\Desktop\установка по сжиганию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7504" y="2263451"/>
            <a:ext cx="2279177" cy="2389685"/>
          </a:xfrm>
          <a:prstGeom prst="rect">
            <a:avLst/>
          </a:prstGeom>
          <a:noFill/>
        </p:spPr>
      </p:pic>
      <p:sp>
        <p:nvSpPr>
          <p:cNvPr id="11" name="Стрелка вправо 10"/>
          <p:cNvSpPr/>
          <p:nvPr/>
        </p:nvSpPr>
        <p:spPr>
          <a:xfrm>
            <a:off x="2411760" y="2132856"/>
            <a:ext cx="1255594" cy="2047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2434893" y="3070746"/>
            <a:ext cx="1201003" cy="232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2411760" y="4218747"/>
            <a:ext cx="1323832" cy="2183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77297" y="1772816"/>
            <a:ext cx="2306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cs typeface="Arial" pitchFamily="34" charset="0"/>
              </a:rPr>
              <a:t>Для Установки</a:t>
            </a:r>
            <a:endParaRPr lang="ru-RU" b="1" dirty="0"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79912" y="1971062"/>
            <a:ext cx="2251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Акты отбора проб и протоколы для воздуха </a:t>
            </a:r>
            <a:endParaRPr lang="ru-RU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707904" y="2890229"/>
            <a:ext cx="24020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Акты отбора проб и протоколы для почвы </a:t>
            </a:r>
            <a:endParaRPr lang="ru-RU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750401" y="3666209"/>
            <a:ext cx="2405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smtClean="0"/>
              <a:t>Акты отбора проб и протоколы  для донных отложений, шума от оборудования, сточных вод и т.д.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72200" y="1763524"/>
            <a:ext cx="2320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+mj-lt"/>
                <a:cs typeface="Arial" pitchFamily="34" charset="0"/>
              </a:rPr>
              <a:t>Для технологии</a:t>
            </a:r>
            <a:endParaRPr lang="ru-RU" b="1" dirty="0">
              <a:latin typeface="+mj-lt"/>
              <a:cs typeface="Arial" pitchFamily="34" charset="0"/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59504" y="2852936"/>
            <a:ext cx="2388733" cy="832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Стрелка вправо 19"/>
          <p:cNvSpPr/>
          <p:nvPr/>
        </p:nvSpPr>
        <p:spPr>
          <a:xfrm rot="10800000">
            <a:off x="6156176" y="2132856"/>
            <a:ext cx="1201002" cy="2456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0800000">
            <a:off x="6156176" y="3098041"/>
            <a:ext cx="1255593" cy="2183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6156177" y="4135368"/>
            <a:ext cx="1339756" cy="2297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177297" y="5008568"/>
            <a:ext cx="871518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+mj-lt"/>
                <a:cs typeface="Arial" pitchFamily="34" charset="0"/>
              </a:rPr>
              <a:t>Своевременное представлении лабораторией средств измерений на поверку − соответствие требованиям  ст. 13, п. 1 Федерального закона от 26.06.2008 N 102-ФЗ (ред. от 02.12.2013) «Об обеспечении единства измерений»;</a:t>
            </a:r>
          </a:p>
          <a:p>
            <a:pPr algn="just"/>
            <a:r>
              <a:rPr lang="ru-RU" b="1" dirty="0" smtClean="0">
                <a:latin typeface="+mj-lt"/>
                <a:cs typeface="Arial" pitchFamily="34" charset="0"/>
              </a:rPr>
              <a:t>Аккредитация лабораторий производимая в соответствии с международным стандартом ИСО/МЭК 17025, который доступен на русском языке как ГОСТ ИСО/МЭК 17025-2009. </a:t>
            </a: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370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-33358" y="1052736"/>
            <a:ext cx="9177358" cy="132556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dirty="0" smtClean="0">
                <a:latin typeface="+mn-lt"/>
                <a:cs typeface="Arial" panose="020B0604020202020204" pitchFamily="34" charset="0"/>
              </a:rPr>
              <a:t>Техническая документация- набор документов, используемых при проектировании (конструировании) создании (изготовлении) и использовании (эксплуатации) каких-либо технических объектов.</a:t>
            </a:r>
            <a:endParaRPr lang="ru-RU" sz="2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9" name="Текст 2"/>
          <p:cNvSpPr txBox="1">
            <a:spLocks/>
          </p:cNvSpPr>
          <p:nvPr/>
        </p:nvSpPr>
        <p:spPr>
          <a:xfrm>
            <a:off x="395536" y="2368972"/>
            <a:ext cx="3548675" cy="411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latin typeface="+mj-lt"/>
                <a:cs typeface="Arial" panose="020B0604020202020204" pitchFamily="34" charset="0"/>
              </a:rPr>
              <a:t>На новую технику:</a:t>
            </a:r>
            <a:endParaRPr lang="ru-RU" sz="20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Объект 3"/>
          <p:cNvSpPr>
            <a:spLocks noGrp="1"/>
          </p:cNvSpPr>
          <p:nvPr>
            <p:ph sz="half" idx="4294967295"/>
          </p:nvPr>
        </p:nvSpPr>
        <p:spPr>
          <a:xfrm>
            <a:off x="107505" y="2924944"/>
            <a:ext cx="4464496" cy="29523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i="1" u="sng" dirty="0" smtClean="0">
                <a:latin typeface="+mj-lt"/>
                <a:cs typeface="Arial" panose="020B0604020202020204" pitchFamily="34" charset="0"/>
              </a:rPr>
              <a:t>Конструкторская документация: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+mj-lt"/>
                <a:cs typeface="Arial" panose="020B0604020202020204" pitchFamily="34" charset="0"/>
              </a:rPr>
              <a:t>Чертежи, схемы, пояснительные записки (виды определены ГОСТ 2.102-68);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 smtClean="0">
                <a:latin typeface="+mj-lt"/>
                <a:cs typeface="Arial" panose="020B0604020202020204" pitchFamily="34" charset="0"/>
              </a:rPr>
              <a:t>Технические условия (ГОСТ 2.114-95);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900" u="sng" dirty="0" smtClean="0">
                <a:latin typeface="+mj-lt"/>
                <a:cs typeface="Arial" panose="020B0604020202020204" pitchFamily="34" charset="0"/>
              </a:rPr>
              <a:t>Технологическая документация: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>
                <a:latin typeface="+mj-lt"/>
                <a:cs typeface="Arial" panose="020B0604020202020204" pitchFamily="34" charset="0"/>
              </a:rPr>
              <a:t>т</a:t>
            </a:r>
            <a:r>
              <a:rPr lang="ru-RU" sz="1900" dirty="0" smtClean="0">
                <a:latin typeface="+mj-lt"/>
                <a:cs typeface="Arial" panose="020B0604020202020204" pitchFamily="34" charset="0"/>
              </a:rPr>
              <a:t>ехнологический регламент;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>
                <a:latin typeface="+mj-lt"/>
                <a:cs typeface="Arial" panose="020B0604020202020204" pitchFamily="34" charset="0"/>
              </a:rPr>
              <a:t>т</a:t>
            </a:r>
            <a:r>
              <a:rPr lang="ru-RU" sz="1900" dirty="0" smtClean="0">
                <a:latin typeface="+mj-lt"/>
                <a:cs typeface="Arial" panose="020B0604020202020204" pitchFamily="34" charset="0"/>
              </a:rPr>
              <a:t>ехническое руководство и другие документы;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1900" dirty="0">
                <a:latin typeface="+mj-lt"/>
                <a:cs typeface="Arial" panose="020B0604020202020204" pitchFamily="34" charset="0"/>
              </a:rPr>
              <a:t>п</a:t>
            </a:r>
            <a:r>
              <a:rPr lang="ru-RU" sz="1900" dirty="0" smtClean="0">
                <a:latin typeface="+mj-lt"/>
                <a:cs typeface="Arial" panose="020B0604020202020204" pitchFamily="34" charset="0"/>
              </a:rPr>
              <a:t>аспорт на технику.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</p:txBody>
      </p:sp>
      <p:sp>
        <p:nvSpPr>
          <p:cNvPr id="13" name="Текст 4"/>
          <p:cNvSpPr txBox="1">
            <a:spLocks/>
          </p:cNvSpPr>
          <p:nvPr/>
        </p:nvSpPr>
        <p:spPr>
          <a:xfrm>
            <a:off x="5508104" y="2322922"/>
            <a:ext cx="2952328" cy="5040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b="1" dirty="0" smtClean="0">
                <a:cs typeface="Arial" panose="020B0604020202020204" pitchFamily="34" charset="0"/>
              </a:rPr>
              <a:t>На новую технологию:</a:t>
            </a:r>
            <a:endParaRPr lang="ru-RU" sz="2000" b="1" dirty="0">
              <a:cs typeface="Arial" panose="020B0604020202020204" pitchFamily="34" charset="0"/>
            </a:endParaRPr>
          </a:p>
        </p:txBody>
      </p:sp>
      <p:sp>
        <p:nvSpPr>
          <p:cNvPr id="14" name="Объект 5"/>
          <p:cNvSpPr>
            <a:spLocks noGrp="1"/>
          </p:cNvSpPr>
          <p:nvPr>
            <p:ph sz="quarter" idx="4294967295"/>
          </p:nvPr>
        </p:nvSpPr>
        <p:spPr>
          <a:xfrm>
            <a:off x="4788024" y="2924944"/>
            <a:ext cx="4248472" cy="27363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i="1" u="sng" dirty="0" smtClean="0">
                <a:latin typeface="+mj-lt"/>
                <a:cs typeface="Arial" panose="020B0604020202020204" pitchFamily="34" charset="0"/>
              </a:rPr>
              <a:t>Конструкторская документация: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900" dirty="0" smtClean="0">
                <a:latin typeface="+mj-lt"/>
                <a:cs typeface="Arial" panose="020B0604020202020204" pitchFamily="34" charset="0"/>
              </a:rPr>
              <a:t>Чертежи, схемы, пояснительные записки (виды определены ГОСТ 2.102-68);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900" u="sng" dirty="0" smtClean="0">
                <a:latin typeface="+mj-lt"/>
                <a:cs typeface="Arial" panose="020B0604020202020204" pitchFamily="34" charset="0"/>
              </a:rPr>
              <a:t>Технологическая документация: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900" dirty="0" smtClean="0">
                <a:latin typeface="+mj-lt"/>
                <a:cs typeface="Arial" panose="020B0604020202020204" pitchFamily="34" charset="0"/>
              </a:rPr>
              <a:t>технологический регламент;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sz="1900" dirty="0" smtClean="0">
                <a:latin typeface="+mj-lt"/>
                <a:cs typeface="Arial" panose="020B0604020202020204" pitchFamily="34" charset="0"/>
              </a:rPr>
              <a:t>техническое руководство и другие документы.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755576" y="6026521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latin typeface="+mj-lt"/>
                <a:cs typeface="Arial" panose="020B0604020202020204" pitchFamily="34" charset="0"/>
              </a:rPr>
              <a:t>В случае, если в ходе осуществления процесса получается продукт, то на него также разрабатываются ТУ</a:t>
            </a: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2050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4747" y="1268760"/>
            <a:ext cx="87129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+mj-lt"/>
                <a:cs typeface="Arial" panose="020B0604020202020204" pitchFamily="34" charset="0"/>
              </a:rPr>
              <a:t>Технологический </a:t>
            </a:r>
            <a:r>
              <a:rPr lang="ru-RU" sz="1600" b="1" dirty="0" smtClean="0">
                <a:latin typeface="+mj-lt"/>
                <a:cs typeface="Arial" panose="020B0604020202020204" pitchFamily="34" charset="0"/>
              </a:rPr>
              <a:t>регламент</a:t>
            </a:r>
          </a:p>
          <a:p>
            <a:pPr algn="just"/>
            <a:r>
              <a:rPr lang="ru-RU" sz="1600" dirty="0">
                <a:latin typeface="+mj-lt"/>
                <a:cs typeface="Arial" panose="020B0604020202020204" pitchFamily="34" charset="0"/>
              </a:rPr>
              <a:t/>
            </a:r>
            <a:br>
              <a:rPr lang="ru-RU" sz="1600" dirty="0">
                <a:latin typeface="+mj-lt"/>
                <a:cs typeface="Arial" panose="020B0604020202020204" pitchFamily="34" charset="0"/>
              </a:rPr>
            </a:br>
            <a:r>
              <a:rPr lang="ru-RU" sz="1600" dirty="0">
                <a:latin typeface="+mj-lt"/>
                <a:cs typeface="Arial" panose="020B0604020202020204" pitchFamily="34" charset="0"/>
              </a:rPr>
              <a:t>Положения по разработке Технологических регламентов, как правило, являются отраслевыми или ведомственными документами. Для разработки могут быть использованы типовые </a:t>
            </a:r>
            <a:r>
              <a:rPr lang="ru-RU" sz="1600" dirty="0" smtClean="0">
                <a:latin typeface="+mj-lt"/>
                <a:cs typeface="Arial" panose="020B0604020202020204" pitchFamily="34" charset="0"/>
              </a:rPr>
              <a:t>технические регламенты. </a:t>
            </a:r>
            <a:r>
              <a:rPr lang="ru-RU" sz="1600" dirty="0">
                <a:latin typeface="+mj-lt"/>
                <a:cs typeface="Arial" panose="020B0604020202020204" pitchFamily="34" charset="0"/>
              </a:rPr>
              <a:t>Для нефтеперерабатывающей промышленности существуют отраслевые Методические рекомендации по разработке </a:t>
            </a:r>
            <a:r>
              <a:rPr lang="ru-RU" sz="1600" dirty="0" smtClean="0">
                <a:latin typeface="+mj-lt"/>
                <a:cs typeface="Arial" panose="020B0604020202020204" pitchFamily="34" charset="0"/>
              </a:rPr>
              <a:t>технические регламенты, </a:t>
            </a:r>
            <a:r>
              <a:rPr lang="ru-RU" sz="1600" dirty="0">
                <a:latin typeface="+mj-lt"/>
                <a:cs typeface="Arial" panose="020B0604020202020204" pitchFamily="34" charset="0"/>
              </a:rPr>
              <a:t>которые утверждены Приказом Минэнерго России № 393 от 30.09.2003</a:t>
            </a:r>
            <a:r>
              <a:rPr lang="ru-RU" sz="1600" dirty="0" smtClean="0">
                <a:latin typeface="+mj-lt"/>
                <a:cs typeface="Arial" panose="020B0604020202020204" pitchFamily="34" charset="0"/>
              </a:rPr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994388"/>
            <a:ext cx="86920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cs typeface="Arial" panose="020B0604020202020204" pitchFamily="34" charset="0"/>
              </a:rPr>
              <a:t>В технологическом регламенте прописываются все процессы производства с высокой степенью детализации: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cs typeface="Arial" panose="020B0604020202020204" pitchFamily="34" charset="0"/>
              </a:rPr>
              <a:t>Какие операции и как выполнять в различных ситуациях;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cs typeface="Arial" panose="020B0604020202020204" pitchFamily="34" charset="0"/>
              </a:rPr>
              <a:t>Как правильно вести режим;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cs typeface="Arial" panose="020B0604020202020204" pitchFamily="34" charset="0"/>
              </a:rPr>
              <a:t>Какие температуры, давления и расходы выдерживать;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cs typeface="Arial" panose="020B0604020202020204" pitchFamily="34" charset="0"/>
              </a:rPr>
              <a:t>Как правильно изменять основные технологические характеристики и параметры;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cs typeface="Arial" panose="020B0604020202020204" pitchFamily="34" charset="0"/>
              </a:rPr>
              <a:t>Что и в какой последовательности открывать/закрывать.</a:t>
            </a:r>
          </a:p>
          <a:p>
            <a:pPr algn="just"/>
            <a:r>
              <a:rPr lang="ru-RU" b="1" u="sng" dirty="0">
                <a:cs typeface="Arial" panose="020B0604020202020204" pitchFamily="34" charset="0"/>
              </a:rPr>
              <a:t>Технологические регламенты могут быть трех видов: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>
                <a:cs typeface="Arial" panose="020B0604020202020204" pitchFamily="34" charset="0"/>
              </a:rPr>
              <a:t>Постоянные, предназначенные для выпуска продукции проработанному технологическому процессу;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cs typeface="Arial" panose="020B0604020202020204" pitchFamily="34" charset="0"/>
              </a:rPr>
              <a:t>Временные - </a:t>
            </a:r>
            <a:r>
              <a:rPr lang="ru-RU" dirty="0">
                <a:cs typeface="Arial" panose="020B0604020202020204" pitchFamily="34" charset="0"/>
              </a:rPr>
              <a:t>на новую осваиваемую продукцию, при использовании нового оборудования или если в технологию вносятся серьезные изменения;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cs typeface="Arial" panose="020B0604020202020204" pitchFamily="34" charset="0"/>
              </a:rPr>
              <a:t>Разовые - </a:t>
            </a:r>
            <a:r>
              <a:rPr lang="ru-RU" dirty="0">
                <a:cs typeface="Arial" panose="020B0604020202020204" pitchFamily="34" charset="0"/>
              </a:rPr>
              <a:t>на научно-исследовательские работы или на выпуск разовой партии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6463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" y="1196752"/>
            <a:ext cx="9144000" cy="6587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cs typeface="Arial" panose="020B0604020202020204" pitchFamily="34" charset="0"/>
              </a:rPr>
              <a:t>Технологический регламент содержит следующие разделы:</a:t>
            </a:r>
            <a:endParaRPr lang="ru-RU" sz="2000" b="1" dirty="0">
              <a:cs typeface="Arial" panose="020B060402020202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640960" cy="3600400"/>
          </a:xfrm>
        </p:spPr>
        <p:txBody>
          <a:bodyPr>
            <a:noAutofit/>
          </a:bodyPr>
          <a:lstStyle/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Общая характеристика производства;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Описание характеристик материалов, сырья, реагентов, полупродуктов;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Описание технологического процесса и технологической схемы производства;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Нормы режимов технологии;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Описание контроля технологического процесса;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Описание пуска и остановки производства;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Описание безопасной эксплуатации производства;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Описание отходов, сточных вод, выбросов в атмосферу, с указаниями методов обращения с ними;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Краткое описание технологического и насосно-компрессорного, регулирующего и предохраняющего оборудования;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Список нормативной документации и обязательны инструкций;</a:t>
            </a:r>
          </a:p>
          <a:p>
            <a:pPr algn="just"/>
            <a:r>
              <a:rPr lang="ru-RU" sz="1400" dirty="0" smtClean="0">
                <a:latin typeface="+mj-lt"/>
                <a:cs typeface="Arial" panose="020B0604020202020204" pitchFamily="34" charset="0"/>
              </a:rPr>
              <a:t>Графическая Технологическая схема производства.</a:t>
            </a:r>
          </a:p>
          <a:p>
            <a:pPr marL="0" indent="0" algn="just">
              <a:buNone/>
            </a:pPr>
            <a:endParaRPr lang="ru-RU" sz="1400" dirty="0">
              <a:latin typeface="+mj-lt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1400" u="sng" dirty="0" smtClean="0">
                <a:latin typeface="+mj-lt"/>
                <a:cs typeface="Arial" panose="020B0604020202020204" pitchFamily="34" charset="0"/>
              </a:rPr>
              <a:t>Срок действия Технологического регламента, как правило, составляет 5 лет. По истечению которых, если не произошло на производстве существенных изменений то он продлевается еще на 5 лет. Если предприятие собирается запустить выпуск новой продукции или ввести в строй новое оборудование, то тогда ТР разрабатывается на 2 года.</a:t>
            </a:r>
            <a:endParaRPr lang="ru-RU" sz="1400" u="sng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3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1294</Words>
  <Application>Microsoft Office PowerPoint</Application>
  <PresentationFormat>Экран (4:3)</PresentationFormat>
  <Paragraphs>126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Государственная экологическая экспертиза — это установление соответствия документов и (или) документации, обосновывающих намечаемую в связи с реализацией объекта экологической экспертизы хозяйственную и иную деятельность, экологическим требованиям, установленным техническими регламентами и законодательством в области охраны окружающей среды, в целях предотвращения негативного воздействия такой деятельности на окружающую среду.         При этом официальные термины «новая техника», «новая технология» в актах природоохранного и природоресурсного законодательства, в настоящий момент времени отсутствуют.   </vt:lpstr>
      <vt:lpstr> Особенности экологического обоснования техники, технологии, материалов отражены в Инструкции по экологическому обоснованию хозяйственной и иной деятельности,  утвержденной    Приказом    Минприроды  России  от 29.12.1995  № 539  (далее — Инструкция),  которая содержит   экологические   требования к  документации  различного  назначения,  включая  техническую.   Согласно  п. 7.1  Инструкции экологическое обоснование техники, технологии, материалов подготавливается   при   сертификации   и разработке    проектной документации с целью  определения  характера  и    уровня  воздействия на окружающую  среду  применяемых  техники и технологии, а также  используемых в производстве материалов и веществ, на которые отсутствуют ГОСТ.         Согласно    п. 1.2.11   Р     50-605-80-93     «Система      разработки   и      постановки      продукции   на      производство.                Термины и        определения:           «новая продукция» —  это      продукция,         впервые     изготовленная         в  стране,      отличающаяся  от        выпускаемой         улучшенными               свойствами          или характеристиками и получающая новое, обозначение.  Согласно Извлечению из письма Госстроя России от 18.03.2003 № ЛБ-1617/9 «О порядке подтверждения пригодности новых материалов, изделий, конструкций и технологий для применения в строительстве»: 1. Новая продукция, впервые осваиваемая отечественным производством по зарубежным технологиям, подлежит проверке и подтверждению пригодности, если она отличается от продукции аналогичного назначения, отвечающей требованиям действующей нормативно-технической документации, по следующим показателям (в зависимости от вида продукции): назначение и область применения продукции, свойства и характеристики, подтвержденные результатами испытаний, химический состав материалов, данные, характеризующие безопасность для жизни и здоровья людей, их имущества, окружающей среды, надежность продукции и др. 2. Пригодность изготавливаемой за рубежом продукции для условий строительства и эксплуатации объектов на территории Российской Федерации должна устанавливаться, как правило, на основе проверки этой продукции. Возможность применения такой продукции в строительстве без проверки и подтверждения ее пригодности устанавливается по результатам экспертного заключения ФЦС.  Согласно позиции Министерства природных ресурсов и экологии Российской Федерации под новой  понимается впервые предлагаемая к использованию на территории  Российской Федерации и прошедшая апробацию техника и технология.  Исходя из вышесказанного можно предположить, что под терминами «новая техника», «новая технология» подразумеваются техника, технология, техническая документация на которую разработана после вступления в силу Закона, впервые предлагаемая к использованию на территории РФ (отличающаяся от выпускаемой улучшенными свойствами или характеристиками и получающая новое обозначение либо впервые осваиваемая отечественными производителями), не производимая по ГОСТу и прошедшая апробацию.   </vt:lpstr>
      <vt:lpstr>       С учетом положения ст.14 Закона объект государственной экологической экспертизы (в данном случае - проект технической документации) предоставляется в описанном ниже составе документов:  - проект технической документации на новую технику и/или технологию, и содержащий материалы оценки воздействия на окружающую среду;  - материалы обсуждений объекта ГЭЭ (т.е. проекта технической документации) с гражданами и общественными организациями (объединениями), организованных представителями органов местного самоуправления;  - материалы апробации новой техники и технологии (это могут быть, к примеру, протоколы ранее проведенных промышленных испытаний).   </vt:lpstr>
      <vt:lpstr>К числу правовых оснований для утраты заключением государственной экологической экспертизы  юридической силы по проекту технической документации на новую технику и/или технологию согласно ст.18 Закона отнесены:  - реализация объекта государственной экологической экспертизы с отступлением от документации, получившей положительное заключение государственной экологической экспертизы, и (или) в случае внесения изменений в указанную документацию;  - внесение изменений в документацию после получения положительного заключения государственной  экологической экспертизы.</vt:lpstr>
      <vt:lpstr>В качестве материалов апробации для новой техники и технологии выступают протоколы промышленных испытаний.</vt:lpstr>
      <vt:lpstr>Техническая документация- набор документов, используемых при проектировании (конструировании) создании (изготовлении) и использовании (эксплуатации) каких-либо технических объектов.</vt:lpstr>
      <vt:lpstr>Презентация PowerPoint</vt:lpstr>
      <vt:lpstr>Технологический регламент содержит следующие разделы:</vt:lpstr>
      <vt:lpstr>Технические условия содержат вводную часть и разделы, расположенные в следующей последовательности:</vt:lpstr>
      <vt:lpstr>Презентация PowerPoint</vt:lpstr>
      <vt:lpstr>Презентация PowerPoint</vt:lpstr>
      <vt:lpstr>Требования к разработке материалов ОВОС по проектам технической документации на новую технику и технологию</vt:lpstr>
      <vt:lpstr>2.Природоохранные ограничения: Не допускается, запрещается и т.д. применение, размещение, использование и т.д.: - На территории водоохранных зон; - В границах особо охраняемых природных территорий,; - В пределах мест обитания редких и охраняемых видов растений и животных; - На пути миграции животных; - В котлованах; - На территориях объектов с нормируемыми показателями качества среды: территории жилой застройки, ландшафтно-рекреационных зонах, зонах отдыха, территории курортов, санаториев, домов отдыха, стационарных лечебно-профилактических учреждений, территориях садоводческих товариществ и коттеджной застройки, коллективных или индивидуальных дачных и садово-огородных участков; - В границах 1-3 поясов зон санитарной охраны источников питьевого водоснабжения и т.д.</vt:lpstr>
      <vt:lpstr>3.Разделы ОВОС: 1.Оценка воздействия на атмосферный воздух; 2. Оценка воздействия акустического воздействия; 3.Оценка воздействия на геологическую среду; 4.Оценка воздействия на поверхностные и подземные воды; 5.Оценка воздействия на почвы и почвенные организмы; 6.Оценка воздействия на растительный и животный мир, ООПТ; 7.Обращение с отходами производства и потребления; 8. Оценка воздействия аварийных ситуаций.  Мероприятия разрабатываются для каждого раздела  9. Предложения по программе экологического мониторинга и производственного контроля;  10.Рачет платы за негативное воздействие на окружающую среду.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Лейбов Алексей</dc:creator>
  <cp:lastModifiedBy>Лейбов Алексей</cp:lastModifiedBy>
  <cp:revision>68</cp:revision>
  <dcterms:created xsi:type="dcterms:W3CDTF">2015-07-01T11:16:26Z</dcterms:created>
  <dcterms:modified xsi:type="dcterms:W3CDTF">2016-05-23T11:37:26Z</dcterms:modified>
</cp:coreProperties>
</file>