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62" r:id="rId2"/>
    <p:sldId id="261" r:id="rId3"/>
    <p:sldId id="673" r:id="rId4"/>
    <p:sldId id="674" r:id="rId5"/>
    <p:sldId id="675" r:id="rId6"/>
    <p:sldId id="686" r:id="rId7"/>
    <p:sldId id="682" r:id="rId8"/>
    <p:sldId id="672" r:id="rId9"/>
    <p:sldId id="685" r:id="rId10"/>
    <p:sldId id="574" r:id="rId11"/>
    <p:sldId id="611" r:id="rId12"/>
    <p:sldId id="663" r:id="rId13"/>
    <p:sldId id="676" r:id="rId14"/>
    <p:sldId id="664" r:id="rId15"/>
    <p:sldId id="683" r:id="rId16"/>
    <p:sldId id="684" r:id="rId17"/>
    <p:sldId id="678" r:id="rId18"/>
    <p:sldId id="601" r:id="rId19"/>
    <p:sldId id="610" r:id="rId20"/>
    <p:sldId id="609" r:id="rId21"/>
    <p:sldId id="680" r:id="rId22"/>
    <p:sldId id="681" r:id="rId23"/>
    <p:sldId id="67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5"/>
    <p:restoredTop sz="81608" autoAdjust="0"/>
  </p:normalViewPr>
  <p:slideViewPr>
    <p:cSldViewPr>
      <p:cViewPr>
        <p:scale>
          <a:sx n="81" d="100"/>
          <a:sy n="81" d="100"/>
        </p:scale>
        <p:origin x="-1680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2D25-D124-403D-B734-B8ACE23E25B2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18557-C6AC-4B00-B545-86B0AFB01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серию программ по безопасному обращению с отходами входят «отходы», программы по расчету класса опасности и токсичности отходов, формирующие паспорт отхода и программы по расчету количества образующихся отходов. Таким образом, эти программы позволяют автоматизировать основные задачи в этой области.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0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 также упомянем планирующуюся к выпуску книгу из общедоступной серии «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природоохранных требований абонентами централизованных систем водоотведения, для объектов которых устанавливаются нормативы допустимых сбросов.»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абонентов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централизованных систем водоотведения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(&gt;200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куб м)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8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7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4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выпуске норм-метод литер 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аше направление по изданию методической лит-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также возникло в связи с разработкой программ. Реализуя в виде программ тот или иной документ приходилось уточнять текст и формулировки у разработчиков, так появлялись на свет более совершенные редакции методик...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3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33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33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sper" pitchFamily="2" charset="0"/>
                <a:ea typeface="+mn-ea"/>
                <a:cs typeface="+mn-cs"/>
              </a:rPr>
              <a:t>11: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содержит перечень обязательных требований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выполнении всех видов работ при организации и проведении инженерно-экологических изысканий для обоснования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предпроектной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документации, проектирования (разработки проектной и рабочей документации) по объектам капитального строительства, а также инженерно-экологическим изысканиям, выполняемым в период строительства, эксплуатации, капитальном ремонте, консервации и ликвидации объектов капитального строительства.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книге последовательно рассмотрены с учетом всех изменений законодательства по данному вопросу: порядок оформления решения о предоставлении водного объекта в пользование для сброса сточных и (или) дренажных вод; особенности разработки нормативов допустимых сбросов веществ и микроорганизмов в водные объекты; порядок представления на утверждение в территориальный орган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Росводресурсов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разработанных нормативов; порядок получения в территориальном органе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Росприроднадзора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разрешения на сброс  веществ и микроорганизмов в водные объекты; порядок обжалования решений и действий (бездействия) органа, предоставляющего государственную услугу в досудебном и судебном порядке.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«Тематический словарь терминов в области обращения с отходами» предназначен для сотрудников природоохранных органов, разработчиков проектной документации в области охраны окружающей среды и экологов предприятий. Оснований для разработки этого Тематического словаря было два. Первое — это внесение многочисленных изменений в статью 1 «Основные понятия» Федерального закона «Об отходах производства и потребления». Второе — принятие за последние 5 лет более ста  ГОСТов по вопросам обращения с отходами, большинство из которых содержали соответствующие термины.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отечественной практике такой Тематический словарь терминов в области обращения с отходами подготовлен впервые.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5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8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общем виде схема взаимодействия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выглядит так.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работы над проектом нормативов ПДВ (полная комплектация рабочего места)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ПДВ предназначена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разработки и формирования таблица проекта нормативов…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BFDB-9687-45D2-81BA-217E217B8A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0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EBFE-DCBD-4BEF-88B5-8398FC3A31D4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ogo_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5906" y="375506"/>
            <a:ext cx="1692188" cy="169218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2067694"/>
            <a:ext cx="9144000" cy="1332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3200" dirty="0"/>
              <a:t>Новые программы серии «Эколог» </a:t>
            </a:r>
            <a:r>
              <a:rPr lang="ru-RU" sz="3200" dirty="0" smtClean="0"/>
              <a:t>— </a:t>
            </a:r>
            <a:br>
              <a:rPr lang="ru-RU" sz="3200" dirty="0" smtClean="0"/>
            </a:br>
            <a:r>
              <a:rPr lang="ru-RU" sz="3200" dirty="0" smtClean="0"/>
              <a:t>новые </a:t>
            </a:r>
            <a:r>
              <a:rPr lang="ru-RU" sz="3200" dirty="0"/>
              <a:t>возможности </a:t>
            </a:r>
            <a:r>
              <a:rPr lang="ru-RU" sz="3200" dirty="0" smtClean="0"/>
              <a:t>для </a:t>
            </a:r>
            <a:r>
              <a:rPr lang="ru-RU" sz="3200" dirty="0"/>
              <a:t>разработчика природоохранной </a:t>
            </a:r>
            <a:r>
              <a:rPr lang="ru-RU" sz="3200" dirty="0" smtClean="0"/>
              <a:t>документации</a:t>
            </a:r>
            <a:endParaRPr lang="en-US" sz="3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300" y="3961270"/>
            <a:ext cx="68580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>
                    <a:tint val="75000"/>
                  </a:prstClr>
                </a:solidFill>
              </a:rPr>
              <a:t>Кирилл Честнов</a:t>
            </a:r>
            <a:br>
              <a:rPr lang="ru-RU" sz="32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Фирма </a:t>
            </a:r>
            <a:r>
              <a:rPr lang="ru-RU" sz="2800" dirty="0">
                <a:solidFill>
                  <a:prstClr val="black">
                    <a:tint val="75000"/>
                  </a:prstClr>
                </a:solidFill>
              </a:rPr>
              <a:t>«Интеграл»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7300" y="3513660"/>
            <a:ext cx="6858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 smtClean="0"/>
              <a:t>26 мая 2016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Безопасное обращение с отходами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7595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Программа «Отходы» 5</a:t>
            </a:r>
          </a:p>
          <a:p>
            <a:pPr>
              <a:buNone/>
            </a:pPr>
            <a:r>
              <a:rPr lang="ru-RU" sz="2600" dirty="0" smtClean="0">
                <a:latin typeface="Gabriola" charset="0"/>
                <a:ea typeface="Gabriola" charset="0"/>
                <a:cs typeface="Gabriola" charset="0"/>
              </a:rPr>
              <a:t>формирование проекта нормативов образования отходов и лимитов на их размещение</a:t>
            </a:r>
          </a:p>
          <a:p>
            <a:r>
              <a:rPr lang="ru-RU" dirty="0" smtClean="0"/>
              <a:t> Программы по расчету количества образующихся отходов различных производств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строительства, отходы АТП, абразивных изделий, деревообработки, Ж/Д транспорта, котельных</a:t>
            </a:r>
          </a:p>
          <a:p>
            <a:r>
              <a:rPr lang="ru-RU" dirty="0" smtClean="0"/>
              <a:t>Расчет класса опасности \ токсичности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pic>
        <p:nvPicPr>
          <p:cNvPr id="7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Охрана водной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7564"/>
            <a:ext cx="8363272" cy="38344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Программа «НДС-Эколог»</a:t>
            </a:r>
          </a:p>
          <a:p>
            <a:pPr>
              <a:buNone/>
            </a:pPr>
            <a:r>
              <a:rPr lang="ru-RU" sz="2800" dirty="0" smtClean="0"/>
              <a:t>Расчет нормативов допустимых сбросов</a:t>
            </a:r>
          </a:p>
          <a:p>
            <a:r>
              <a:rPr lang="ru-RU" dirty="0" smtClean="0"/>
              <a:t>Программа по расчету поверхностного стока</a:t>
            </a:r>
          </a:p>
          <a:p>
            <a:pPr>
              <a:buNone/>
            </a:pPr>
            <a:r>
              <a:rPr lang="ru-RU" sz="2800" dirty="0" smtClean="0"/>
              <a:t>Расчет прогнозируемого объёма поверхностного стока</a:t>
            </a:r>
          </a:p>
          <a:p>
            <a:r>
              <a:rPr lang="ru-RU" dirty="0" smtClean="0"/>
              <a:t>Программа «НДС-Абонент»</a:t>
            </a:r>
          </a:p>
          <a:p>
            <a:pPr>
              <a:buNone/>
            </a:pPr>
            <a:r>
              <a:rPr lang="ru-RU" sz="2800" dirty="0" smtClean="0"/>
              <a:t>по расчету НДС для абонентов централизованных систем водоотведения.</a:t>
            </a:r>
          </a:p>
          <a:p>
            <a:pPr algn="just">
              <a:buNone/>
            </a:pPr>
            <a:r>
              <a:rPr lang="ru-RU" sz="2800" i="1" dirty="0" smtClean="0"/>
              <a:t>На основании приказа Минприроды России от 29.07.2014 № 339 «О внесении изменений в приказ Министерства природных ресурсов Российской Федерации от 17 декабря 2007 г. № 333 «Об утверждении Методики разработки нормативов допустимых сбросов веществ и микроорганизмов в водные объекты для водопользователей»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pic>
        <p:nvPicPr>
          <p:cNvPr id="7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6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231490"/>
            <a:ext cx="867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</a:rPr>
              <a:t>НДС-Эколог 2.7</a:t>
            </a:r>
            <a:endParaRPr lang="ru-RU" sz="28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3" y="771550"/>
            <a:ext cx="5687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новой версии реализован приказ №339 от 29 июля 2014 года "О внесении изменений в приказ Министерства природных ресурсов Российской Федерации от 17 декабря 2007 г. № 333 "Об утверждении Методики разработки нормативов допустимых сбросов веществ и микроорганизмов в водные объекты для водопользователей"</a:t>
            </a:r>
          </a:p>
          <a:p>
            <a:r>
              <a:rPr lang="ru-RU" dirty="0"/>
              <a:t>Изменения существенно затронули расчет разбавления методом Фролова-</a:t>
            </a:r>
            <a:r>
              <a:rPr lang="ru-RU" dirty="0" err="1"/>
              <a:t>Родзиллера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Изменены отчетные формы.</a:t>
            </a:r>
          </a:p>
          <a:p>
            <a:r>
              <a:rPr lang="ru-RU" dirty="0"/>
              <a:t>Замена с версии 2.6 осуществляется бесплатно (для купивших программу после 29.07.2014).</a:t>
            </a:r>
            <a:br>
              <a:rPr lang="ru-RU" dirty="0"/>
            </a:br>
            <a:r>
              <a:rPr lang="ru-RU" dirty="0"/>
              <a:t>Замена в остальных случаях осуществляется на льготных условиях.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5" y="904531"/>
            <a:ext cx="3024561" cy="3219822"/>
          </a:xfrm>
          <a:prstGeom prst="rect">
            <a:avLst/>
          </a:prstGeom>
        </p:spPr>
      </p:pic>
      <p:pic>
        <p:nvPicPr>
          <p:cNvPr id="14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55676" y="1783081"/>
            <a:ext cx="2787430" cy="1328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РУКОВОДСТВО </a:t>
            </a:r>
            <a:r>
              <a:rPr lang="ru-RU" sz="1600" b="1" dirty="0" smtClean="0">
                <a:latin typeface="Gabriola" pitchFamily="82" charset="0"/>
              </a:rPr>
              <a:t>ПОЛЬЗОВАТЕЛЯ</a:t>
            </a:r>
            <a:endParaRPr lang="ru-RU" sz="1600" b="1" dirty="0"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0798" y="3256434"/>
            <a:ext cx="1308386" cy="1357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ФОРУМ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6962" y="3256434"/>
            <a:ext cx="1308386" cy="1357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БАЗА ЗНАНИЙ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7122" y="1779662"/>
            <a:ext cx="2844316" cy="1332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КУРСЫ</a:t>
            </a:r>
          </a:p>
          <a:p>
            <a:pPr algn="ctr"/>
            <a:r>
              <a:rPr lang="ru-RU" sz="1600" b="1" dirty="0" smtClean="0">
                <a:latin typeface="Gabriola" pitchFamily="82" charset="0"/>
              </a:rPr>
              <a:t>В ИПК«ИНТЕГРАЛ»</a:t>
            </a:r>
            <a:endParaRPr lang="ru-RU" sz="1600" b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2048" y="267494"/>
            <a:ext cx="8388424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accent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Как научиться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 работать в программе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7122" y="3270876"/>
            <a:ext cx="2844316" cy="1328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Обучающие видео</a:t>
            </a:r>
          </a:p>
          <a:p>
            <a:pPr algn="ctr"/>
            <a:r>
              <a:rPr lang="ru-RU" sz="2800" b="1" dirty="0" smtClean="0">
                <a:latin typeface="Gabriola" pitchFamily="82" charset="0"/>
              </a:rPr>
              <a:t>На </a:t>
            </a:r>
            <a:r>
              <a:rPr lang="en-US" sz="2800" b="1" dirty="0" err="1" smtClean="0">
                <a:latin typeface="Gabriola" pitchFamily="82" charset="0"/>
              </a:rPr>
              <a:t>Youtube.com</a:t>
            </a:r>
            <a:endParaRPr lang="ru-RU" sz="16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581" y="348503"/>
            <a:ext cx="6429400" cy="7020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Gabriola" charset="0"/>
                <a:cs typeface="Gabriola" charset="0"/>
              </a:rPr>
              <a:t>Методическая литература</a:t>
            </a:r>
            <a:endParaRPr lang="ru-RU" dirty="0">
              <a:ea typeface="Gabriola" charset="0"/>
              <a:cs typeface="Gabriol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427734"/>
            <a:ext cx="3238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chemeClr val="accent1"/>
                </a:solidFill>
                <a:latin typeface="+mj-lt"/>
              </a:rPr>
              <a:t>integral.ru</a:t>
            </a:r>
            <a:r>
              <a:rPr lang="en-US" sz="3600" u="sng" dirty="0">
                <a:solidFill>
                  <a:schemeClr val="accent1"/>
                </a:solidFill>
                <a:latin typeface="+mj-lt"/>
              </a:rPr>
              <a:t>/book</a:t>
            </a:r>
            <a:endParaRPr lang="ru-RU" sz="3600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6425" y="1689652"/>
            <a:ext cx="26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«Общедоступная серия»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3442815"/>
            <a:ext cx="389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Федеральные законы с календарями </a:t>
            </a:r>
          </a:p>
          <a:p>
            <a:pPr algn="ctr"/>
            <a:r>
              <a:rPr lang="ru-RU" dirty="0" smtClean="0"/>
              <a:t>вступления </a:t>
            </a:r>
            <a:r>
              <a:rPr lang="ru-RU" dirty="0"/>
              <a:t>изменений в силу</a:t>
            </a:r>
          </a:p>
        </p:txBody>
      </p:sp>
    </p:spTree>
    <p:extLst>
      <p:ext uri="{BB962C8B-B14F-4D97-AF65-F5344CB8AC3E}">
        <p14:creationId xmlns:p14="http://schemas.microsoft.com/office/powerpoint/2010/main" val="25849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4387" y="4263938"/>
            <a:ext cx="2716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u="sng" dirty="0" err="1">
                <a:solidFill>
                  <a:schemeClr val="accent1"/>
                </a:solidFill>
                <a:latin typeface="Tahoma" pitchFamily="34" charset="0"/>
              </a:rPr>
              <a:t>integral.ru</a:t>
            </a:r>
            <a:r>
              <a:rPr lang="en-US" sz="2800" u="sng" dirty="0">
                <a:solidFill>
                  <a:schemeClr val="accent1"/>
                </a:solidFill>
                <a:latin typeface="Tahoma" pitchFamily="34" charset="0"/>
              </a:rPr>
              <a:t>/book</a:t>
            </a:r>
            <a:endParaRPr lang="ru-RU" sz="2800" u="sng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231490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«Общедоступная серия»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379550"/>
            <a:ext cx="3996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 Требования, предъявляемые к объектам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I, II, III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и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IV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категорий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 В какой уполномоченный орган нужно представить заявку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 Особенности оформления каждой графы заявки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1511" y="37144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</a:rPr>
              <a:t>Новые выпуски!</a:t>
            </a:r>
            <a:endParaRPr lang="ru-RU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1026" name="Picture 2" descr="C:\Users\Dmitry Salnikov\Desktop\sorokin_v16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546" y="1141325"/>
            <a:ext cx="2589362" cy="3662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4387" y="4263938"/>
            <a:ext cx="2716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u="sng" dirty="0" err="1">
                <a:solidFill>
                  <a:schemeClr val="accent1"/>
                </a:solidFill>
                <a:latin typeface="Tahoma" pitchFamily="34" charset="0"/>
              </a:rPr>
              <a:t>integral.ru</a:t>
            </a:r>
            <a:r>
              <a:rPr lang="en-US" sz="2800" u="sng" dirty="0">
                <a:solidFill>
                  <a:schemeClr val="accent1"/>
                </a:solidFill>
                <a:latin typeface="Tahoma" pitchFamily="34" charset="0"/>
              </a:rPr>
              <a:t>/book</a:t>
            </a:r>
            <a:endParaRPr lang="ru-RU" sz="2800" u="sng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231490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«Общедоступная серия»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1511" y="37144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</a:rPr>
              <a:t>Новые выпуски!</a:t>
            </a:r>
            <a:endParaRPr lang="ru-RU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050" name="Picture 2" descr="O:\Книги\Сорокин\2015 ПМОООС линейные объекты\sorokin_PMOOS.png"/>
          <p:cNvPicPr>
            <a:picLocks noChangeAspect="1" noChangeArrowheads="1"/>
          </p:cNvPicPr>
          <p:nvPr/>
        </p:nvPicPr>
        <p:blipFill>
          <a:blip r:embed="rId3" cstate="print"/>
          <a:srcRect l="54173"/>
          <a:stretch>
            <a:fillRect/>
          </a:stretch>
        </p:blipFill>
        <p:spPr bwMode="auto">
          <a:xfrm>
            <a:off x="899592" y="999885"/>
            <a:ext cx="2772308" cy="3876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2728540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 Продолжение бестселлера 2013 года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  Тематическая информация по состоянию на 1 сент. 2015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131590"/>
            <a:ext cx="3996444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</a:rPr>
              <a:t>Пособие по разработке раздела «Мероприятия по охране окружающей среды» в составе проектной документации на линейные объекты капитального строительства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2048" y="267494"/>
            <a:ext cx="8244408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«Общедоступная серия»</a:t>
            </a:r>
          </a:p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Библиотеки «Интеграла»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2048" y="271891"/>
            <a:ext cx="1771890" cy="65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smtClean="0">
                <a:solidFill>
                  <a:schemeClr val="tx1"/>
                </a:solidFill>
              </a:rPr>
              <a:t>Планы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1758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/>
              <a:t>«Рекультивация нарушенных земель». </a:t>
            </a:r>
            <a:r>
              <a:rPr lang="ru-RU" sz="2800" i="1" dirty="0" smtClean="0"/>
              <a:t>2-е издание</a:t>
            </a:r>
            <a:endParaRPr lang="ru-RU" sz="2800" i="1" dirty="0"/>
          </a:p>
          <a:p>
            <a:pPr lvl="0">
              <a:spcAft>
                <a:spcPts val="1200"/>
              </a:spcAft>
            </a:pPr>
            <a:r>
              <a:rPr lang="ru-RU" sz="2800" dirty="0" smtClean="0"/>
              <a:t>«</a:t>
            </a:r>
            <a:r>
              <a:rPr lang="ru-RU" sz="2800" dirty="0" smtClean="0"/>
              <a:t>Плата </a:t>
            </a:r>
            <a:r>
              <a:rPr lang="ru-RU" sz="2800" dirty="0"/>
              <a:t>за негативное воздействие на окружающую среду. Пособие для </a:t>
            </a:r>
            <a:r>
              <a:rPr lang="ru-RU" sz="2800" dirty="0" smtClean="0"/>
              <a:t>природопользователей» </a:t>
            </a:r>
            <a:endParaRPr lang="ru-RU" sz="2800" dirty="0"/>
          </a:p>
          <a:p>
            <a:pPr lvl="0">
              <a:spcAft>
                <a:spcPts val="1200"/>
              </a:spcAft>
            </a:pPr>
            <a:r>
              <a:rPr lang="ru-RU" sz="2800" dirty="0" smtClean="0"/>
              <a:t>«Организация </a:t>
            </a:r>
            <a:r>
              <a:rPr lang="ru-RU" sz="2800" dirty="0"/>
              <a:t>производственного экологического контроля на </a:t>
            </a:r>
            <a:r>
              <a:rPr lang="ru-RU" sz="2800" dirty="0" smtClean="0"/>
              <a:t>предприятии»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48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Gabriola" charset="0"/>
                <a:ea typeface="Gabriola" charset="0"/>
                <a:cs typeface="Gabriola" charset="0"/>
              </a:rPr>
              <a:t>Поддержка пользователей</a:t>
            </a:r>
          </a:p>
        </p:txBody>
      </p:sp>
      <p:pic>
        <p:nvPicPr>
          <p:cNvPr id="5" name="Рисунок 9" descr="helpde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794" y="1521064"/>
            <a:ext cx="2160239" cy="1446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0" descr="t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17" y="1442470"/>
            <a:ext cx="1307914" cy="8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1" descr="em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57979"/>
            <a:ext cx="1414882" cy="100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4" descr="for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375" y="7584129"/>
            <a:ext cx="1105099" cy="624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12" descr="skyp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473296"/>
            <a:ext cx="685056" cy="7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5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2241" y="2888432"/>
            <a:ext cx="84049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5" descr="teamview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4527" y="3716153"/>
            <a:ext cx="667058" cy="65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  <a:latin typeface="Gabriola" pitchFamily="82" charset="0"/>
            </a:endParaRPr>
          </a:p>
        </p:txBody>
      </p:sp>
      <p:pic>
        <p:nvPicPr>
          <p:cNvPr id="3074" name="Picture 2" descr="http://forum.integral.ru/images/logo_for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7" y="2969628"/>
            <a:ext cx="2188030" cy="59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1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charset="0"/>
                <a:ea typeface="Gabriola" charset="0"/>
                <a:cs typeface="Gabriola" charset="0"/>
              </a:rPr>
              <a:t>Наш канал на </a:t>
            </a:r>
            <a:r>
              <a:rPr lang="en-US" dirty="0"/>
              <a:t>Y</a:t>
            </a:r>
            <a:r>
              <a:rPr lang="en-US" dirty="0" smtClean="0"/>
              <a:t>outube.com</a:t>
            </a:r>
            <a:endParaRPr lang="ru-RU" dirty="0"/>
          </a:p>
        </p:txBody>
      </p:sp>
      <p:pic>
        <p:nvPicPr>
          <p:cNvPr id="4" name="Изображение 3" descr="Снимок экрана 2015-04-09 в 23.38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" y="1275606"/>
            <a:ext cx="8876605" cy="2334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  <a:latin typeface="Gabriola" pitchFamily="82" charset="0"/>
            </a:endParaRPr>
          </a:p>
        </p:txBody>
      </p:sp>
      <p:pic>
        <p:nvPicPr>
          <p:cNvPr id="7" name="Изображение 6" descr="Снимок экрана 2015-04-09 в 23.39.38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11910"/>
            <a:ext cx="2184400" cy="431800"/>
          </a:xfrm>
          <a:prstGeom prst="rect">
            <a:avLst/>
          </a:prstGeom>
        </p:spPr>
      </p:pic>
      <p:pic>
        <p:nvPicPr>
          <p:cNvPr id="6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spaper.ru/uploads/gallery/main/16/wallpapers___wuxga_web_pack_6_8015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2981"/>
            <a:ext cx="4248472" cy="2322258"/>
          </a:xfrm>
          <a:prstGeom prst="rect">
            <a:avLst/>
          </a:prstGeom>
          <a:noFill/>
        </p:spPr>
      </p:pic>
      <p:pic>
        <p:nvPicPr>
          <p:cNvPr id="5" name="Picture 3" descr="D:\ПРЕЗЕНТАЦИИ\PRESENTATIONS\images\germany_noise_rus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716016" y="619035"/>
            <a:ext cx="3231318" cy="183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5487"/>
            <a:ext cx="1931670" cy="1581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http://www.otopimdom.ru/images/ris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571750"/>
            <a:ext cx="4248472" cy="2402021"/>
          </a:xfrm>
          <a:prstGeom prst="rect">
            <a:avLst/>
          </a:prstGeom>
          <a:noFill/>
        </p:spPr>
      </p:pic>
      <p:pic>
        <p:nvPicPr>
          <p:cNvPr id="1028" name="Picture 4" descr="http://bellona.ru/imagearchive/1330516681_othod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7446" y="2571750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</a:t>
            </a:r>
            <a:r>
              <a:rPr lang="ru-RU" dirty="0" err="1" smtClean="0"/>
              <a:t>соцсетях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Новости природоохранного законодательства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Снимок экрана 2015-04-09 в 23.41.47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4" y="2324634"/>
            <a:ext cx="3081412" cy="572753"/>
          </a:xfrm>
          <a:prstGeom prst="rect">
            <a:avLst/>
          </a:prstGeom>
        </p:spPr>
      </p:pic>
      <p:pic>
        <p:nvPicPr>
          <p:cNvPr id="5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8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 Честнов\Desktop\nekrasov2016_ep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8" y="-977262"/>
            <a:ext cx="4282364" cy="63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14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1243668"/>
            <a:ext cx="6414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«Экология производства»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4-5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43655"/>
            <a:ext cx="616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b="1" dirty="0">
                <a:solidFill>
                  <a:schemeClr val="dk1"/>
                </a:solidFill>
              </a:rPr>
              <a:t>Производственный экологический </a:t>
            </a:r>
            <a:r>
              <a:rPr lang="ru-RU" sz="2800" b="1" dirty="0" smtClean="0">
                <a:solidFill>
                  <a:schemeClr val="dk1"/>
                </a:solidFill>
              </a:rPr>
              <a:t>мониторинг решений</a:t>
            </a:r>
            <a:r>
              <a:rPr lang="ru-RU" sz="2800" b="1" dirty="0">
                <a:solidFill>
                  <a:schemeClr val="dk1"/>
                </a:solidFill>
              </a:rPr>
              <a:t>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10782" y="360149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«ТБО»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4/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201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2224" y="4064754"/>
            <a:ext cx="55754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dk1"/>
                </a:solidFill>
              </a:rPr>
              <a:t>«Профессиональные стандарты </a:t>
            </a:r>
            <a:r>
              <a:rPr lang="en-US" sz="2800" b="1" dirty="0" smtClean="0">
                <a:solidFill>
                  <a:schemeClr val="dk1"/>
                </a:solidFill>
              </a:rPr>
              <a:t/>
            </a:r>
            <a:br>
              <a:rPr lang="en-US" sz="2800" b="1" dirty="0" smtClean="0">
                <a:solidFill>
                  <a:schemeClr val="dk1"/>
                </a:solidFill>
              </a:rPr>
            </a:br>
            <a:r>
              <a:rPr lang="ru-RU" sz="2800" b="1" dirty="0" smtClean="0">
                <a:solidFill>
                  <a:schemeClr val="dk1"/>
                </a:solidFill>
              </a:rPr>
              <a:t>в </a:t>
            </a:r>
            <a:r>
              <a:rPr lang="ru-RU" sz="2800" b="1" dirty="0">
                <a:solidFill>
                  <a:schemeClr val="dk1"/>
                </a:solidFill>
              </a:rPr>
              <a:t>области обращения </a:t>
            </a:r>
            <a:r>
              <a:rPr lang="ru-RU" sz="2800" b="1" dirty="0" smtClean="0">
                <a:solidFill>
                  <a:schemeClr val="dk1"/>
                </a:solidFill>
              </a:rPr>
              <a:t>с отходами»</a:t>
            </a: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410348"/>
            <a:ext cx="822960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a typeface="Gabriola" charset="0"/>
                <a:cs typeface="Gabriola" charset="0"/>
              </a:rPr>
              <a:t>Не пропустите наши статьи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93483" y="907001"/>
            <a:ext cx="4032448" cy="37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Фирма «Интеграл»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5848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Эл. почта</a:t>
            </a:r>
            <a:r>
              <a:rPr lang="en-US" dirty="0" smtClean="0">
                <a:latin typeface="Georgia" panose="02040502050405020303" pitchFamily="18" charset="0"/>
              </a:rPr>
              <a:t>    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eco@integral.ru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Телефон</a:t>
            </a:r>
            <a:r>
              <a:rPr lang="en-US" dirty="0" smtClean="0">
                <a:latin typeface="Georgia" panose="02040502050405020303" pitchFamily="18" charset="0"/>
              </a:rPr>
              <a:t>     </a:t>
            </a:r>
            <a:r>
              <a:rPr lang="ru-RU" dirty="0" smtClean="0">
                <a:latin typeface="Georgia" panose="02040502050405020303" pitchFamily="18" charset="0"/>
              </a:rPr>
              <a:t> (812) 740-11-00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     </a:t>
            </a:r>
            <a:r>
              <a:rPr lang="ru-RU" dirty="0" smtClean="0">
                <a:latin typeface="Georgia" panose="02040502050405020303" pitchFamily="18" charset="0"/>
              </a:rPr>
              <a:t>Адрес</a:t>
            </a:r>
            <a:r>
              <a:rPr lang="en-US" dirty="0" smtClean="0">
                <a:latin typeface="Georgia" panose="02040502050405020303" pitchFamily="18" charset="0"/>
              </a:rPr>
              <a:t>    </a:t>
            </a:r>
            <a:r>
              <a:rPr lang="ru-RU" dirty="0" smtClean="0">
                <a:latin typeface="Georgia" panose="02040502050405020303" pitchFamily="18" charset="0"/>
              </a:rPr>
              <a:t>  191036, Санкт-Петербург, 4-я Советская ул., 15Б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55776" y="2198426"/>
            <a:ext cx="4032448" cy="378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integral.ru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8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97609" y="411510"/>
            <a:ext cx="1548781" cy="39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2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ogo_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956" y="447514"/>
            <a:ext cx="792088" cy="79208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78623" y="1815666"/>
            <a:ext cx="6786754" cy="1332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+mj-lt"/>
                <a:ea typeface="Verdana" pitchFamily="34" charset="0"/>
                <a:cs typeface="Verdana" pitchFamily="34" charset="0"/>
              </a:rPr>
              <a:t>УПРЗА «Эколог» 4</a:t>
            </a:r>
          </a:p>
        </p:txBody>
      </p:sp>
      <p:pic>
        <p:nvPicPr>
          <p:cNvPr id="3076" name="Picture 4" descr="D:\ИНФОГРАФИКА\САЙТ\Выбиратор\выбиратор_иконки\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778" y="3723878"/>
            <a:ext cx="3996444" cy="50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4139" y="4470670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ntegral.ru/eco4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67315"/>
            <a:ext cx="7884876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23478"/>
            <a:ext cx="9144000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48" y="267494"/>
            <a:ext cx="8388424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Возможности. </a:t>
            </a:r>
            <a:r>
              <a:rPr lang="ru-RU" sz="3600" spc="-15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НОВАЯ ГРАФИКА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23478"/>
            <a:ext cx="9144000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48" y="267494"/>
            <a:ext cx="8388424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Акция</a:t>
            </a:r>
            <a:endParaRPr lang="ru-RU" sz="3600" spc="-150" dirty="0" smtClean="0">
              <a:solidFill>
                <a:schemeClr val="bg1"/>
              </a:solidFill>
              <a:latin typeface="Gabriola" pitchFamily="82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874314"/>
            <a:ext cx="8280920" cy="24191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latin typeface="Gabriola" pitchFamily="82" charset="0"/>
              </a:rPr>
              <a:t>Всем купившим УПРЗА «Эколог» 4 </a:t>
            </a:r>
            <a:r>
              <a:rPr lang="ru-RU" sz="3600" dirty="0" smtClean="0">
                <a:latin typeface="Gabriola" pitchFamily="82" charset="0"/>
              </a:rPr>
              <a:t>до </a:t>
            </a:r>
            <a:r>
              <a:rPr lang="ru-RU" sz="3600" strike="sngStrike" dirty="0" smtClean="0">
                <a:latin typeface="Gabriola" pitchFamily="82" charset="0"/>
              </a:rPr>
              <a:t>31.12.2015 </a:t>
            </a:r>
            <a:r>
              <a:rPr lang="ru-RU" sz="3600" b="1" dirty="0" smtClean="0">
                <a:latin typeface="Gabriola" pitchFamily="82" charset="0"/>
              </a:rPr>
              <a:t>30.06.2016</a:t>
            </a:r>
            <a:r>
              <a:rPr lang="ru-RU" sz="3600" dirty="0">
                <a:latin typeface="Gabriola" pitchFamily="82" charset="0"/>
              </a:rPr>
              <a:t> </a:t>
            </a:r>
            <a:r>
              <a:rPr lang="ru-RU" sz="3600" dirty="0" smtClean="0">
                <a:latin typeface="Gabriola" pitchFamily="82" charset="0"/>
              </a:rPr>
              <a:t>дарим</a:t>
            </a:r>
            <a:r>
              <a:rPr lang="ru-RU" sz="3600" dirty="0">
                <a:latin typeface="Gabriola" pitchFamily="82" charset="0"/>
              </a:rPr>
              <a:t> возможность бесплатного обновления программы на следующую версию до конца 2016 года. Это предложение включает и бесплатный обмен программы в случае вступления в силу нового нормативно-методического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18498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47664" y="2715766"/>
            <a:ext cx="3276364" cy="9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3478"/>
            <a:ext cx="9144000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48" y="267494"/>
            <a:ext cx="8388424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Возможности. </a:t>
            </a:r>
            <a:r>
              <a:rPr lang="ru-RU" sz="3600" spc="-15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НОВАЯ ГРАФИКА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2715766"/>
            <a:ext cx="4176464" cy="169218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3939902"/>
            <a:ext cx="3672408" cy="398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Gabriola" pitchFamily="82" charset="0"/>
              </a:rPr>
              <a:t>УПРЗА «Эколог»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923678"/>
            <a:ext cx="4176464" cy="16921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79712" y="1995686"/>
            <a:ext cx="3672408" cy="398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«Эколог-Шум»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3008869"/>
            <a:ext cx="3276364" cy="3549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ГИС «Эколог»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6196" y="1874314"/>
            <a:ext cx="2196244" cy="19020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Gabriola" pitchFamily="82" charset="0"/>
              </a:rPr>
              <a:t>Общая </a:t>
            </a:r>
            <a:r>
              <a:rPr lang="ru-RU" sz="2400" b="1" dirty="0" err="1" smtClean="0">
                <a:latin typeface="Gabriola" pitchFamily="82" charset="0"/>
              </a:rPr>
              <a:t>топооснова</a:t>
            </a:r>
            <a:r>
              <a:rPr lang="ru-RU" sz="2400" dirty="0" smtClean="0">
                <a:latin typeface="Gabriola" pitchFamily="82" charset="0"/>
              </a:rPr>
              <a:t> на обе программы</a:t>
            </a:r>
          </a:p>
          <a:p>
            <a:pPr marL="285750" indent="-28575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Gabriola" pitchFamily="82" charset="0"/>
              </a:rPr>
              <a:t>Приобретение одного варианта «Стандарт» для обеих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548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33618" y="2571750"/>
            <a:ext cx="5004556" cy="23762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715766"/>
            <a:ext cx="3276364" cy="9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3478"/>
            <a:ext cx="9144000" cy="108012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48" y="267494"/>
            <a:ext cx="8388424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Возможности. </a:t>
            </a:r>
            <a:r>
              <a:rPr lang="ru-RU" sz="3600" spc="-150" dirty="0" smtClean="0">
                <a:solidFill>
                  <a:schemeClr val="bg1"/>
                </a:solidFill>
                <a:latin typeface="Gabriola" pitchFamily="82" charset="0"/>
                <a:ea typeface="Verdana" pitchFamily="34" charset="0"/>
                <a:cs typeface="Verdana" pitchFamily="34" charset="0"/>
              </a:rPr>
              <a:t>НОВАЯ ГРАФИКА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briola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2715766"/>
            <a:ext cx="4176464" cy="1692188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923678"/>
            <a:ext cx="4176464" cy="16921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79712" y="1995686"/>
            <a:ext cx="3672408" cy="398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«Эколог-Шум»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3008869"/>
            <a:ext cx="3276364" cy="3549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ГИС «Эколог»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6196" y="1874314"/>
            <a:ext cx="2196244" cy="19020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Gabriola" pitchFamily="82" charset="0"/>
              </a:rPr>
              <a:t>Общая </a:t>
            </a:r>
            <a:r>
              <a:rPr lang="ru-RU" sz="2400" b="1" dirty="0" err="1" smtClean="0">
                <a:latin typeface="Gabriola" pitchFamily="82" charset="0"/>
              </a:rPr>
              <a:t>топооснова</a:t>
            </a:r>
            <a:r>
              <a:rPr lang="ru-RU" sz="2400" dirty="0" smtClean="0">
                <a:latin typeface="Gabriola" pitchFamily="82" charset="0"/>
              </a:rPr>
              <a:t> на обе программы</a:t>
            </a:r>
          </a:p>
          <a:p>
            <a:pPr marL="285750" indent="-28575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Gabriola" pitchFamily="82" charset="0"/>
              </a:rPr>
              <a:t>Приобретение одного варианта «Стандарт» для обеих программ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939902"/>
            <a:ext cx="3672408" cy="3987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Gabriola" pitchFamily="82" charset="0"/>
              </a:rPr>
              <a:t>УПРЗА «Эколог»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4549250"/>
            <a:ext cx="3672408" cy="3987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«Инвентаризация»</a:t>
            </a:r>
          </a:p>
        </p:txBody>
      </p:sp>
    </p:spTree>
    <p:extLst>
      <p:ext uri="{BB962C8B-B14F-4D97-AF65-F5344CB8AC3E}">
        <p14:creationId xmlns:p14="http://schemas.microsoft.com/office/powerpoint/2010/main" val="41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ФОГРАФИКА\Фирстиль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4551970"/>
            <a:ext cx="1548781" cy="3992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95486"/>
            <a:ext cx="677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Охрана атмосферного воздуха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12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  <a:latin typeface="Gabriola" pitchFamily="82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1" y="1075853"/>
            <a:ext cx="7582097" cy="31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13234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Новые версии </a:t>
            </a:r>
            <a:r>
              <a:rPr lang="ru-RU" sz="3600" dirty="0" smtClean="0"/>
              <a:t>программ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599642"/>
            <a:ext cx="3780420" cy="3255826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buNone/>
            </a:pPr>
            <a:r>
              <a:rPr lang="ru-RU" altLang="ru-RU" sz="2000" dirty="0" err="1" smtClean="0"/>
              <a:t>АЗС-Эколог</a:t>
            </a:r>
            <a:r>
              <a:rPr lang="ru-RU" altLang="ru-RU" sz="2000" dirty="0" smtClean="0"/>
              <a:t> 2.2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Деревообработка 2.0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err="1" smtClean="0"/>
              <a:t>Лакокраска</a:t>
            </a:r>
            <a:r>
              <a:rPr lang="ru-RU" altLang="ru-RU" sz="2000" dirty="0" smtClean="0"/>
              <a:t> 3.0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Металлообработка 3.0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Сварка 3.0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Станции аэрации 1.1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Гальваника 2.0</a:t>
            </a:r>
          </a:p>
          <a:p>
            <a:pPr lvl="0" algn="r">
              <a:lnSpc>
                <a:spcPct val="110000"/>
              </a:lnSpc>
              <a:buNone/>
            </a:pPr>
            <a:r>
              <a:rPr lang="ru-RU" altLang="ru-RU" sz="2000" dirty="0" smtClean="0"/>
              <a:t>Расчет класса опасности 4.0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771550"/>
            <a:ext cx="8229600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по новым методикам НИИ Атмосфера 2015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283968" y="1635646"/>
            <a:ext cx="4356484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письмо НИИ Атмосфера 07-2-465/15-0</a:t>
            </a:r>
          </a:p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1400" dirty="0" smtClean="0">
                <a:latin typeface="Tahoma" pitchFamily="34" charset="0"/>
              </a:rPr>
              <a:t>+ улучшения интерфейса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283968" y="2031690"/>
            <a:ext cx="46805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1400" dirty="0" smtClean="0">
                <a:latin typeface="Tahoma" pitchFamily="34" charset="0"/>
              </a:rPr>
              <a:t>методика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НИИ Атмосфера 2015 г.</a:t>
            </a:r>
          </a:p>
          <a:p>
            <a:pPr marL="342900" lvl="0" indent="-342900" eaLnBrk="0" fontAlgn="base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 smtClean="0">
                <a:latin typeface="Tahoma" pitchFamily="34" charset="0"/>
              </a:rPr>
              <a:t>письмо НИИ Атмосфера 07-2-99/16-0 от 15.03.2016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283968" y="4407954"/>
            <a:ext cx="4356484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приказ 536 МПР России от 04.12.2014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535996" y="2859782"/>
            <a:ext cx="44644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1400" dirty="0" smtClean="0">
                <a:latin typeface="Tahoma" pitchFamily="34" charset="0"/>
              </a:rPr>
              <a:t>методика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НИИ Атмосфера 2015 г.</a:t>
            </a:r>
          </a:p>
          <a:p>
            <a:pPr marL="342900" lvl="0" indent="-342900" eaLnBrk="0" fontAlgn="base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dirty="0" smtClean="0">
                <a:latin typeface="Tahoma" pitchFamily="34" charset="0"/>
              </a:rPr>
              <a:t>письмо НИИ Атмосфера 07-2-200/16-0 от 28.04.2016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283968" y="3723878"/>
            <a:ext cx="46805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1400" dirty="0" smtClean="0">
                <a:latin typeface="Tahoma" pitchFamily="34" charset="0"/>
              </a:rPr>
              <a:t>методика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НИИ Атмосфера 2015 г.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391980" y="2499742"/>
            <a:ext cx="144016" cy="9361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283968" y="4119922"/>
            <a:ext cx="468052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1400" dirty="0" smtClean="0">
                <a:latin typeface="Tahoma" pitchFamily="34" charset="0"/>
              </a:rPr>
              <a:t>методика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НИИ Атмосфера 2015 г.</a:t>
            </a:r>
          </a:p>
        </p:txBody>
      </p:sp>
    </p:spTree>
    <p:extLst>
      <p:ext uri="{BB962C8B-B14F-4D97-AF65-F5344CB8AC3E}">
        <p14:creationId xmlns:p14="http://schemas.microsoft.com/office/powerpoint/2010/main" val="3625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2&lt;/GalleryItemID&gt;&#10;&lt;/Meta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2&lt;/GalleryItemID&gt;&#10;&lt;/Metadata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21047</TotalTime>
  <Words>866</Words>
  <Application>Microsoft Office PowerPoint</Application>
  <PresentationFormat>Экран (16:9)</PresentationFormat>
  <Paragraphs>134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версии программ</vt:lpstr>
      <vt:lpstr>Безопасное обращение с отходами</vt:lpstr>
      <vt:lpstr>Охрана водной среды</vt:lpstr>
      <vt:lpstr>Презентация PowerPoint</vt:lpstr>
      <vt:lpstr>Презентация PowerPoint</vt:lpstr>
      <vt:lpstr>Методическая литература</vt:lpstr>
      <vt:lpstr>Презентация PowerPoint</vt:lpstr>
      <vt:lpstr>Презентация PowerPoint</vt:lpstr>
      <vt:lpstr>Презентация PowerPoint</vt:lpstr>
      <vt:lpstr>Поддержка пользователей</vt:lpstr>
      <vt:lpstr>Наш канал на Youtube.com</vt:lpstr>
      <vt:lpstr>Мы в соцсетях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Гордеев</dc:creator>
  <cp:lastModifiedBy>Кирилл Честнов</cp:lastModifiedBy>
  <cp:revision>1594</cp:revision>
  <dcterms:created xsi:type="dcterms:W3CDTF">2014-04-08T10:35:40Z</dcterms:created>
  <dcterms:modified xsi:type="dcterms:W3CDTF">2016-05-25T13:35:48Z</dcterms:modified>
</cp:coreProperties>
</file>