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3" r:id="rId3"/>
    <p:sldId id="320" r:id="rId4"/>
    <p:sldId id="321" r:id="rId5"/>
    <p:sldId id="322" r:id="rId6"/>
    <p:sldId id="317" r:id="rId7"/>
    <p:sldId id="275" r:id="rId8"/>
    <p:sldId id="292" r:id="rId9"/>
    <p:sldId id="323" r:id="rId10"/>
    <p:sldId id="324" r:id="rId11"/>
    <p:sldId id="325" r:id="rId12"/>
    <p:sldId id="294" r:id="rId13"/>
    <p:sldId id="327" r:id="rId14"/>
    <p:sldId id="296" r:id="rId15"/>
    <p:sldId id="345" r:id="rId16"/>
    <p:sldId id="328" r:id="rId17"/>
    <p:sldId id="298" r:id="rId18"/>
    <p:sldId id="326"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02" r:id="rId36"/>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256D84"/>
    <a:srgbClr val="C01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E46AEFED-1348-DC4E-8939-3BB3D6616740}" type="datetimeFigureOut">
              <a:rPr lang="ru-RU" smtClean="0"/>
              <a:pPr/>
              <a:t>25.05.2016</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6" name="Нижний колонтитул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37A7044D-A4B6-DC49-974C-0E6397CBE2A9}" type="slidenum">
              <a:rPr lang="ru-RU" smtClean="0"/>
              <a:pPr/>
              <a:t>‹#›</a:t>
            </a:fld>
            <a:endParaRPr lang="ru-RU"/>
          </a:p>
        </p:txBody>
      </p:sp>
    </p:spTree>
    <p:extLst>
      <p:ext uri="{BB962C8B-B14F-4D97-AF65-F5344CB8AC3E}">
        <p14:creationId xmlns:p14="http://schemas.microsoft.com/office/powerpoint/2010/main" val="1723021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7A7044D-A4B6-DC49-974C-0E6397CBE2A9}" type="slidenum">
              <a:rPr lang="ru-RU" smtClean="0"/>
              <a:pPr/>
              <a:t>1</a:t>
            </a:fld>
            <a:endParaRPr lang="ru-RU"/>
          </a:p>
        </p:txBody>
      </p:sp>
    </p:spTree>
    <p:extLst>
      <p:ext uri="{BB962C8B-B14F-4D97-AF65-F5344CB8AC3E}">
        <p14:creationId xmlns:p14="http://schemas.microsoft.com/office/powerpoint/2010/main" val="762867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25.05.2016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consultantplus://offline/ref=8D8DEDEDF1B9CDE7442E59AF2C7A87EA04C034CF6EBD34F1402CCFBC3FCDD1298075E03B6935CB68z6e6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consultantplus://offline/ref=8D8DEDEDF1B9CDE7442E59AF2C7A87EA04C034CF6EBD34F1402CCFBC3FCDD1298075E03B6935CB68z6e5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emidova\Desktop\лого_жкх_р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0" y="44624"/>
            <a:ext cx="2040509" cy="104646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a:off x="0" y="980728"/>
            <a:ext cx="9144000" cy="0"/>
          </a:xfrm>
          <a:prstGeom prst="line">
            <a:avLst/>
          </a:prstGeom>
          <a:ln w="12700">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63688" y="188637"/>
            <a:ext cx="6768752" cy="720081"/>
          </a:xfrm>
          <a:prstGeom prst="rect">
            <a:avLst/>
          </a:prstGeom>
        </p:spPr>
        <p:txBody>
          <a:bodyPr vert="horz" lIns="91440" tIns="45720" rIns="91440" bIns="45720" rtlCol="0" anchor="ctr">
            <a:noAutofit/>
          </a:bodyPr>
          <a:lstStyle>
            <a:lvl1pPr>
              <a:spcBef>
                <a:spcPct val="0"/>
              </a:spcBef>
              <a:buNone/>
              <a:defRPr sz="2800">
                <a:solidFill>
                  <a:srgbClr val="002060"/>
                </a:solidFill>
                <a:latin typeface="Calibri"/>
                <a:ea typeface="ＭＳ Ｐゴシック" charset="0"/>
                <a:cs typeface="Calibri"/>
              </a:defRPr>
            </a:lvl1pPr>
          </a:lstStyle>
          <a:p>
            <a:pPr algn="ctr"/>
            <a:r>
              <a:rPr lang="ru-RU" sz="2400" b="1" dirty="0" smtClean="0">
                <a:solidFill>
                  <a:schemeClr val="accent1">
                    <a:lumMod val="50000"/>
                  </a:schemeClr>
                </a:solidFill>
              </a:rPr>
              <a:t>Ассоциация ЖКХ </a:t>
            </a:r>
            <a:r>
              <a:rPr lang="ru-RU" sz="2400" b="1" dirty="0" smtClean="0">
                <a:solidFill>
                  <a:schemeClr val="accent1">
                    <a:lumMod val="50000"/>
                  </a:schemeClr>
                </a:solidFill>
                <a:latin typeface="+mn-lt"/>
                <a:ea typeface="+mn-ea"/>
                <a:cs typeface="+mn-cs"/>
              </a:rPr>
              <a:t>«Развитие</a:t>
            </a:r>
            <a:r>
              <a:rPr lang="ru-RU" sz="2400" b="1" dirty="0">
                <a:solidFill>
                  <a:schemeClr val="accent1">
                    <a:lumMod val="50000"/>
                  </a:schemeClr>
                </a:solidFill>
                <a:latin typeface="+mn-lt"/>
                <a:ea typeface="+mn-ea"/>
                <a:cs typeface="+mn-cs"/>
              </a:rPr>
              <a:t>»</a:t>
            </a:r>
          </a:p>
        </p:txBody>
      </p:sp>
      <p:sp>
        <p:nvSpPr>
          <p:cNvPr id="7" name="Прямоугольник 6"/>
          <p:cNvSpPr/>
          <p:nvPr/>
        </p:nvSpPr>
        <p:spPr>
          <a:xfrm>
            <a:off x="179512" y="1057557"/>
            <a:ext cx="8856984" cy="1323439"/>
          </a:xfrm>
          <a:prstGeom prst="rect">
            <a:avLst/>
          </a:prstGeom>
        </p:spPr>
        <p:txBody>
          <a:bodyPr wrap="square">
            <a:spAutoFit/>
          </a:bodyPr>
          <a:lstStyle/>
          <a:p>
            <a:pPr algn="ctr"/>
            <a:r>
              <a:rPr lang="ru-RU" sz="2000" b="1" dirty="0" smtClean="0">
                <a:solidFill>
                  <a:srgbClr val="002060"/>
                </a:solidFill>
              </a:rPr>
              <a:t>«</a:t>
            </a:r>
            <a:r>
              <a:rPr lang="ru-RU" sz="2000" b="1" dirty="0">
                <a:solidFill>
                  <a:srgbClr val="002060"/>
                </a:solidFill>
              </a:rPr>
              <a:t>Изменения в федеральный закон «О водоснабжении и водоотведении». Перспектива изменения платы за негативное воздействие на работу централизованной системы водоотведения. Проект поправок в Правила холодного водоснабжения и </a:t>
            </a:r>
            <a:r>
              <a:rPr lang="ru-RU" sz="2000" b="1" dirty="0" smtClean="0">
                <a:solidFill>
                  <a:srgbClr val="002060"/>
                </a:solidFill>
              </a:rPr>
              <a:t>водоотведения»</a:t>
            </a:r>
            <a:endParaRPr lang="ru-RU" sz="2000" b="1" dirty="0">
              <a:solidFill>
                <a:srgbClr val="002060"/>
              </a:solidFill>
            </a:endParaRPr>
          </a:p>
        </p:txBody>
      </p:sp>
      <p:pic>
        <p:nvPicPr>
          <p:cNvPr id="8"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a:stretch>
            <a:fillRect/>
          </a:stretch>
        </p:blipFill>
        <p:spPr bwMode="auto">
          <a:xfrm>
            <a:off x="431540" y="2534885"/>
            <a:ext cx="8280920" cy="3596761"/>
          </a:xfrm>
          <a:prstGeom prst="rect">
            <a:avLst/>
          </a:prstGeom>
          <a:ln w="3175" cap="sq">
            <a:noFill/>
            <a:prstDash val="solid"/>
            <a:miter lim="800000"/>
          </a:ln>
          <a:effectLst>
            <a:outerShdw blurRad="50800" dist="38100" dir="2700000" algn="tl" rotWithShape="0">
              <a:srgbClr val="000000">
                <a:alpha val="43000"/>
              </a:srgbClr>
            </a:outerShdw>
          </a:effectLst>
          <a:extLst/>
        </p:spPr>
      </p:pic>
      <p:sp>
        <p:nvSpPr>
          <p:cNvPr id="2" name="Прямоугольник 1"/>
          <p:cNvSpPr/>
          <p:nvPr/>
        </p:nvSpPr>
        <p:spPr>
          <a:xfrm>
            <a:off x="755576" y="6381328"/>
            <a:ext cx="76328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50000"/>
                  </a:schemeClr>
                </a:solidFill>
              </a:rPr>
              <a:t>г</a:t>
            </a:r>
            <a:r>
              <a:rPr lang="ru-RU" b="1" dirty="0" smtClean="0">
                <a:solidFill>
                  <a:schemeClr val="tx2">
                    <a:lumMod val="50000"/>
                  </a:schemeClr>
                </a:solidFill>
              </a:rPr>
              <a:t>. Москва, 25.05.2016 </a:t>
            </a:r>
            <a:endParaRPr lang="ru-RU" b="1" dirty="0">
              <a:solidFill>
                <a:schemeClr val="tx2">
                  <a:lumMod val="50000"/>
                </a:schemeClr>
              </a:solidFill>
            </a:endParaRPr>
          </a:p>
        </p:txBody>
      </p:sp>
    </p:spTree>
    <p:extLst>
      <p:ext uri="{BB962C8B-B14F-4D97-AF65-F5344CB8AC3E}">
        <p14:creationId xmlns:p14="http://schemas.microsoft.com/office/powerpoint/2010/main" val="1335030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10</a:t>
            </a:fld>
            <a:endParaRPr lang="en-US" dirty="0">
              <a:solidFill>
                <a:srgbClr val="464653"/>
              </a:solidFill>
            </a:endParaRPr>
          </a:p>
        </p:txBody>
      </p:sp>
      <p:sp>
        <p:nvSpPr>
          <p:cNvPr id="2" name="Прямоугольник 1"/>
          <p:cNvSpPr/>
          <p:nvPr/>
        </p:nvSpPr>
        <p:spPr>
          <a:xfrm>
            <a:off x="1904580" y="134709"/>
            <a:ext cx="7056784" cy="769441"/>
          </a:xfrm>
          <a:prstGeom prst="rect">
            <a:avLst/>
          </a:prstGeom>
        </p:spPr>
        <p:txBody>
          <a:bodyPr wrap="square">
            <a:spAutoFit/>
          </a:bodyPr>
          <a:lstStyle/>
          <a:p>
            <a:pPr algn="ctr"/>
            <a:r>
              <a:rPr lang="ru-RU" sz="2200" b="1" dirty="0" smtClean="0">
                <a:solidFill>
                  <a:srgbClr val="256D84"/>
                </a:solidFill>
                <a:effectLst>
                  <a:outerShdw blurRad="38100" dist="38100" dir="2700000" algn="tl">
                    <a:srgbClr val="000000">
                      <a:alpha val="43137"/>
                    </a:srgbClr>
                  </a:outerShdw>
                </a:effectLst>
                <a:ea typeface="ＭＳ Ｐゴシック" charset="0"/>
                <a:cs typeface="Calibri"/>
              </a:rPr>
              <a:t>СПРАВОЧНИК НДТ</a:t>
            </a:r>
          </a:p>
          <a:p>
            <a:pPr algn="ctr"/>
            <a:r>
              <a:rPr lang="ru-RU" sz="2200" b="1" dirty="0" smtClean="0">
                <a:solidFill>
                  <a:srgbClr val="256D84"/>
                </a:solidFill>
                <a:effectLst>
                  <a:outerShdw blurRad="38100" dist="38100" dir="2700000" algn="tl">
                    <a:srgbClr val="000000">
                      <a:alpha val="43137"/>
                    </a:srgbClr>
                  </a:outerShdw>
                </a:effectLst>
                <a:ea typeface="ＭＳ Ｐゴシック" charset="0"/>
                <a:cs typeface="Calibri"/>
              </a:rPr>
              <a:t>(извлечение)</a:t>
            </a:r>
            <a:endParaRPr lang="ru-RU" sz="2200" b="1" dirty="0">
              <a:solidFill>
                <a:srgbClr val="FF0000"/>
              </a:solidFill>
              <a:effectLst>
                <a:outerShdw blurRad="38100" dist="38100" dir="2700000" algn="tl">
                  <a:srgbClr val="000000">
                    <a:alpha val="43137"/>
                  </a:srgbClr>
                </a:outerShdw>
              </a:effectLst>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10</a:t>
            </a:fld>
            <a:endParaRPr lang="en-US" dirty="0">
              <a:solidFill>
                <a:srgbClr val="464653"/>
              </a:solidFill>
            </a:endParaRPr>
          </a:p>
        </p:txBody>
      </p:sp>
      <p:sp>
        <p:nvSpPr>
          <p:cNvPr id="61" name="Прямоугольник 60"/>
          <p:cNvSpPr/>
          <p:nvPr/>
        </p:nvSpPr>
        <p:spPr>
          <a:xfrm>
            <a:off x="251520" y="980728"/>
            <a:ext cx="864096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r>
              <a:rPr lang="ru-RU" sz="2000" dirty="0" smtClean="0"/>
              <a:t>  </a:t>
            </a:r>
            <a:r>
              <a:rPr lang="ru-RU" sz="1600" b="1" dirty="0" smtClean="0">
                <a:solidFill>
                  <a:srgbClr val="FF0000"/>
                </a:solidFill>
                <a:effectLst>
                  <a:outerShdw blurRad="38100" dist="38100" dir="2700000" algn="tl">
                    <a:srgbClr val="000000">
                      <a:alpha val="43137"/>
                    </a:srgbClr>
                  </a:outerShdw>
                </a:effectLst>
              </a:rPr>
              <a:t/>
            </a:r>
            <a:br>
              <a:rPr lang="ru-RU" sz="1600" b="1" dirty="0" smtClean="0">
                <a:solidFill>
                  <a:srgbClr val="FF0000"/>
                </a:solidFill>
                <a:effectLst>
                  <a:outerShdw blurRad="38100" dist="38100" dir="2700000" algn="tl">
                    <a:srgbClr val="000000">
                      <a:alpha val="43137"/>
                    </a:srgbClr>
                  </a:outerShdw>
                </a:effectLst>
              </a:rPr>
            </a:br>
            <a:endParaRPr lang="ru-RU" sz="16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pic>
        <p:nvPicPr>
          <p:cNvPr id="11" name="Рисунок 10"/>
          <p:cNvPicPr/>
          <p:nvPr/>
        </p:nvPicPr>
        <p:blipFill>
          <a:blip r:embed="rId3"/>
          <a:stretch>
            <a:fillRect/>
          </a:stretch>
        </p:blipFill>
        <p:spPr>
          <a:xfrm>
            <a:off x="251520" y="980728"/>
            <a:ext cx="8640960" cy="5616624"/>
          </a:xfrm>
          <a:prstGeom prst="rect">
            <a:avLst/>
          </a:prstGeom>
        </p:spPr>
      </p:pic>
    </p:spTree>
    <p:extLst>
      <p:ext uri="{BB962C8B-B14F-4D97-AF65-F5344CB8AC3E}">
        <p14:creationId xmlns:p14="http://schemas.microsoft.com/office/powerpoint/2010/main" val="3073343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11</a:t>
            </a:fld>
            <a:endParaRPr lang="en-US" dirty="0">
              <a:solidFill>
                <a:srgbClr val="464653"/>
              </a:solidFill>
            </a:endParaRPr>
          </a:p>
        </p:txBody>
      </p:sp>
      <p:sp>
        <p:nvSpPr>
          <p:cNvPr id="2" name="Прямоугольник 1"/>
          <p:cNvSpPr/>
          <p:nvPr/>
        </p:nvSpPr>
        <p:spPr>
          <a:xfrm>
            <a:off x="1904580" y="134709"/>
            <a:ext cx="7056784" cy="769441"/>
          </a:xfrm>
          <a:prstGeom prst="rect">
            <a:avLst/>
          </a:prstGeom>
        </p:spPr>
        <p:txBody>
          <a:bodyPr wrap="square">
            <a:spAutoFit/>
          </a:bodyPr>
          <a:lstStyle/>
          <a:p>
            <a:pPr algn="ctr"/>
            <a:r>
              <a:rPr lang="ru-RU" sz="2200" b="1" dirty="0" smtClean="0">
                <a:solidFill>
                  <a:srgbClr val="256D84"/>
                </a:solidFill>
                <a:effectLst>
                  <a:outerShdw blurRad="38100" dist="38100" dir="2700000" algn="tl">
                    <a:srgbClr val="000000">
                      <a:alpha val="43137"/>
                    </a:srgbClr>
                  </a:outerShdw>
                </a:effectLst>
                <a:ea typeface="ＭＳ Ｐゴシック" charset="0"/>
                <a:cs typeface="Calibri"/>
              </a:rPr>
              <a:t>СПРАВОЧНИК НДТ</a:t>
            </a:r>
          </a:p>
          <a:p>
            <a:pPr algn="ctr"/>
            <a:r>
              <a:rPr lang="ru-RU" sz="2200" b="1" dirty="0" smtClean="0">
                <a:solidFill>
                  <a:srgbClr val="256D84"/>
                </a:solidFill>
                <a:effectLst>
                  <a:outerShdw blurRad="38100" dist="38100" dir="2700000" algn="tl">
                    <a:srgbClr val="000000">
                      <a:alpha val="43137"/>
                    </a:srgbClr>
                  </a:outerShdw>
                </a:effectLst>
                <a:ea typeface="ＭＳ Ｐゴシック" charset="0"/>
                <a:cs typeface="Calibri"/>
              </a:rPr>
              <a:t>(извлечение)</a:t>
            </a:r>
            <a:endParaRPr lang="ru-RU" sz="2200" b="1" dirty="0">
              <a:solidFill>
                <a:srgbClr val="FF0000"/>
              </a:solidFill>
              <a:effectLst>
                <a:outerShdw blurRad="38100" dist="38100" dir="2700000" algn="tl">
                  <a:srgbClr val="000000">
                    <a:alpha val="43137"/>
                  </a:srgbClr>
                </a:outerShdw>
              </a:effectLst>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11</a:t>
            </a:fld>
            <a:endParaRPr lang="en-US" dirty="0">
              <a:solidFill>
                <a:srgbClr val="464653"/>
              </a:solidFill>
            </a:endParaRPr>
          </a:p>
        </p:txBody>
      </p:sp>
      <p:sp>
        <p:nvSpPr>
          <p:cNvPr id="61" name="Прямоугольник 60"/>
          <p:cNvSpPr/>
          <p:nvPr/>
        </p:nvSpPr>
        <p:spPr>
          <a:xfrm>
            <a:off x="251520" y="980728"/>
            <a:ext cx="864096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1600" b="1" dirty="0" smtClean="0"/>
              <a:t>    </a:t>
            </a:r>
            <a:r>
              <a:rPr lang="ru-RU" sz="1700" b="1" dirty="0" smtClean="0"/>
              <a:t>Для </a:t>
            </a:r>
            <a:r>
              <a:rPr lang="ru-RU" sz="1700" b="1" dirty="0"/>
              <a:t>оптимизации расходования инвестиций на создание (реконструкцию) ОС для целей перехода </a:t>
            </a:r>
            <a:r>
              <a:rPr lang="ru-RU" sz="1700" b="1" dirty="0" err="1"/>
              <a:t>подотрасли</a:t>
            </a:r>
            <a:r>
              <a:rPr lang="ru-RU" sz="1700" b="1" dirty="0"/>
              <a:t> на НДТ целесообразно осуществлять ранжирование вод-</a:t>
            </a:r>
            <a:r>
              <a:rPr lang="ru-RU" sz="1700" b="1" dirty="0" err="1"/>
              <a:t>ных</a:t>
            </a:r>
            <a:r>
              <a:rPr lang="ru-RU" sz="1700" b="1" dirty="0"/>
              <a:t> объектов для целей применения НДТ также в пределах четырех групп (</a:t>
            </a:r>
            <a:r>
              <a:rPr lang="ru-RU" sz="1700" b="1" dirty="0" smtClean="0"/>
              <a:t>категорий </a:t>
            </a:r>
            <a:r>
              <a:rPr lang="ru-RU" sz="1700" b="1" dirty="0"/>
              <a:t>А–Г). Названия и предложения по разграничению объектов по категориям </a:t>
            </a:r>
            <a:r>
              <a:rPr lang="ru-RU" sz="1700" b="1" dirty="0" smtClean="0"/>
              <a:t>приводятся </a:t>
            </a:r>
            <a:r>
              <a:rPr lang="ru-RU" sz="1700" b="1" dirty="0"/>
              <a:t>в настоящем справочнике условно. </a:t>
            </a:r>
          </a:p>
          <a:p>
            <a:pPr algn="just"/>
            <a:r>
              <a:rPr lang="ru-RU" sz="1700" b="1" dirty="0" smtClean="0"/>
              <a:t>   </a:t>
            </a:r>
            <a:r>
              <a:rPr lang="ru-RU" sz="1700" b="1" dirty="0" smtClean="0">
                <a:solidFill>
                  <a:srgbClr val="FFFF00"/>
                </a:solidFill>
              </a:rPr>
              <a:t>Категория </a:t>
            </a:r>
            <a:r>
              <a:rPr lang="ru-RU" sz="1700" b="1" dirty="0">
                <a:solidFill>
                  <a:srgbClr val="FFFF00"/>
                </a:solidFill>
              </a:rPr>
              <a:t>А.</a:t>
            </a:r>
            <a:r>
              <a:rPr lang="ru-RU" sz="1700" b="1" dirty="0"/>
              <a:t> Наиболее охраняемые или наиболее уязвимые водные объекты — группа, требующая самых эффективных технологий. К данной категории должны быть отнесены особо охраняемые водные объекты. </a:t>
            </a:r>
            <a:r>
              <a:rPr lang="ru-RU" sz="1700" b="1" dirty="0" smtClean="0"/>
              <a:t>Отнесение </a:t>
            </a:r>
            <a:r>
              <a:rPr lang="ru-RU" sz="1700" b="1" dirty="0"/>
              <a:t>водных объектов в зоне международных конвенций предлагается производить по результатам сопоставления требований, предъявляемых ими к сбросам, с технологическими показателями НДТ (см. раздел 5</a:t>
            </a:r>
            <a:r>
              <a:rPr lang="ru-RU" sz="1700" b="1" dirty="0" smtClean="0"/>
              <a:t>). </a:t>
            </a:r>
            <a:endParaRPr lang="ru-RU" sz="1700" b="1" dirty="0"/>
          </a:p>
          <a:p>
            <a:pPr algn="just"/>
            <a:r>
              <a:rPr lang="ru-RU" sz="1700" b="1" dirty="0" smtClean="0"/>
              <a:t>    </a:t>
            </a:r>
            <a:r>
              <a:rPr lang="ru-RU" sz="1700" b="1" dirty="0" smtClean="0">
                <a:solidFill>
                  <a:srgbClr val="FFFF00"/>
                </a:solidFill>
              </a:rPr>
              <a:t>Категория </a:t>
            </a:r>
            <a:r>
              <a:rPr lang="ru-RU" sz="1700" b="1" dirty="0">
                <a:solidFill>
                  <a:srgbClr val="FFFF00"/>
                </a:solidFill>
              </a:rPr>
              <a:t>Б.</a:t>
            </a:r>
            <a:r>
              <a:rPr lang="ru-RU" sz="1700" b="1" dirty="0"/>
              <a:t> Основная группа водных объектов. </a:t>
            </a:r>
          </a:p>
          <a:p>
            <a:pPr algn="just"/>
            <a:r>
              <a:rPr lang="ru-RU" sz="1700" b="1" dirty="0" smtClean="0"/>
              <a:t>    </a:t>
            </a:r>
            <a:r>
              <a:rPr lang="ru-RU" sz="1700" b="1" dirty="0" smtClean="0">
                <a:solidFill>
                  <a:srgbClr val="FFFF00"/>
                </a:solidFill>
              </a:rPr>
              <a:t>Категория </a:t>
            </a:r>
            <a:r>
              <a:rPr lang="ru-RU" sz="1700" b="1" dirty="0">
                <a:solidFill>
                  <a:srgbClr val="FFFF00"/>
                </a:solidFill>
              </a:rPr>
              <a:t>В.</a:t>
            </a:r>
            <a:r>
              <a:rPr lang="ru-RU" sz="1700" b="1" dirty="0"/>
              <a:t> Экологически устойчивые водные объекты. </a:t>
            </a:r>
          </a:p>
          <a:p>
            <a:pPr algn="just"/>
            <a:r>
              <a:rPr lang="ru-RU" sz="1700" b="1" dirty="0" smtClean="0"/>
              <a:t>    </a:t>
            </a:r>
            <a:r>
              <a:rPr lang="ru-RU" sz="1700" b="1" dirty="0" smtClean="0">
                <a:solidFill>
                  <a:srgbClr val="FFFF00"/>
                </a:solidFill>
              </a:rPr>
              <a:t>Категория </a:t>
            </a:r>
            <a:r>
              <a:rPr lang="ru-RU" sz="1700" b="1" dirty="0">
                <a:solidFill>
                  <a:srgbClr val="FFFF00"/>
                </a:solidFill>
              </a:rPr>
              <a:t>Г.</a:t>
            </a:r>
            <a:r>
              <a:rPr lang="ru-RU" sz="1700" b="1" dirty="0"/>
              <a:t> Объекты с особо низким содержанием азота и фосфора, </a:t>
            </a:r>
            <a:r>
              <a:rPr lang="ru-RU" sz="1700" b="1" dirty="0" smtClean="0"/>
              <a:t>допускающие </a:t>
            </a:r>
            <a:r>
              <a:rPr lang="ru-RU" sz="1700" b="1" dirty="0"/>
              <a:t>по соображениям сохранения продуктивности экосистемы как основы для рыбного промысла, при обосновании, применение биологической очистки без глубокого </a:t>
            </a:r>
            <a:r>
              <a:rPr lang="ru-RU" sz="1700" b="1" dirty="0" smtClean="0"/>
              <a:t>удаления </a:t>
            </a:r>
            <a:r>
              <a:rPr lang="ru-RU" sz="1700" b="1" dirty="0"/>
              <a:t>азота и фосфора (удаление в пределах 30 %). </a:t>
            </a:r>
          </a:p>
          <a:p>
            <a:pPr algn="just"/>
            <a:r>
              <a:rPr lang="ru-RU" sz="1700" b="1" dirty="0" smtClean="0"/>
              <a:t>     </a:t>
            </a:r>
            <a:r>
              <a:rPr lang="ru-RU" sz="1700" b="1" dirty="0" smtClean="0">
                <a:solidFill>
                  <a:srgbClr val="FFFF00"/>
                </a:solidFill>
              </a:rPr>
              <a:t>До </a:t>
            </a:r>
            <a:r>
              <a:rPr lang="ru-RU" sz="1700" b="1" dirty="0">
                <a:solidFill>
                  <a:srgbClr val="FFFF00"/>
                </a:solidFill>
              </a:rPr>
              <a:t>принятия нормативного акта, осуществляющего классификацию водных объектов по вышеуказанным категориям, все водные объекты (кроме особо охраняемых водных объектов (участков водных объектов), а также водных объектов в зоне между-народных конвенций) для определения НДТ должны рассматриваться как объекты </a:t>
            </a:r>
            <a:r>
              <a:rPr lang="ru-RU" sz="1700" b="1" u="sng" dirty="0">
                <a:solidFill>
                  <a:srgbClr val="FFFF00"/>
                </a:solidFill>
              </a:rPr>
              <a:t>категории Б</a:t>
            </a:r>
            <a:r>
              <a:rPr lang="ru-RU" sz="1700" b="1" dirty="0">
                <a:solidFill>
                  <a:srgbClr val="FFFF00"/>
                </a:solidFill>
              </a:rPr>
              <a:t>.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009745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12</a:t>
            </a:fld>
            <a:endParaRPr lang="en-US" dirty="0">
              <a:solidFill>
                <a:srgbClr val="464653"/>
              </a:solidFill>
            </a:endParaRPr>
          </a:p>
        </p:txBody>
      </p:sp>
      <p:sp>
        <p:nvSpPr>
          <p:cNvPr id="2" name="Прямоугольник 1"/>
          <p:cNvSpPr/>
          <p:nvPr/>
        </p:nvSpPr>
        <p:spPr>
          <a:xfrm>
            <a:off x="1907704" y="118807"/>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НОРМИРОВАНИЕ АБОНЕНТОВ (статья 27)</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12</a:t>
            </a:fld>
            <a:endParaRPr lang="en-US" dirty="0">
              <a:solidFill>
                <a:srgbClr val="464653"/>
              </a:solidFill>
            </a:endParaRPr>
          </a:p>
        </p:txBody>
      </p:sp>
      <p:sp>
        <p:nvSpPr>
          <p:cNvPr id="61" name="Прямоугольник 60"/>
          <p:cNvSpPr/>
          <p:nvPr/>
        </p:nvSpPr>
        <p:spPr>
          <a:xfrm>
            <a:off x="372035" y="980729"/>
            <a:ext cx="839993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r>
              <a:rPr lang="ru-RU" sz="2400" b="1" dirty="0" smtClean="0">
                <a:solidFill>
                  <a:srgbClr val="FFFF00"/>
                </a:solidFill>
              </a:rPr>
              <a:t>    Для всех абонентов (за исключением жилья и категорий, определенных Правительством РФ) органами местного самоуправления устанавливаются нормативы водоотведения по составу: </a:t>
            </a:r>
            <a:r>
              <a:rPr lang="ru-RU" sz="2400" b="1" dirty="0" smtClean="0">
                <a:solidFill>
                  <a:schemeClr val="bg1"/>
                </a:solidFill>
              </a:rPr>
              <a:t>порядок установления – в Правилах № 644, </a:t>
            </a:r>
            <a:r>
              <a:rPr lang="ru-RU" sz="2400" b="1" dirty="0" smtClean="0"/>
              <a:t>на </a:t>
            </a:r>
            <a:r>
              <a:rPr lang="ru-RU" sz="2400" b="1" dirty="0"/>
              <a:t>основании  </a:t>
            </a:r>
            <a:r>
              <a:rPr lang="ru-RU" sz="2400" b="1" dirty="0" smtClean="0"/>
              <a:t>НДС Водоканалов и </a:t>
            </a:r>
            <a:r>
              <a:rPr lang="ru-RU" sz="2400" b="1" dirty="0"/>
              <a:t>эффективности удаления загрязняющих веществ очистными сооружениями </a:t>
            </a:r>
            <a:r>
              <a:rPr lang="ru-RU" sz="2400" b="1" dirty="0" smtClean="0"/>
              <a:t>Водоканалов</a:t>
            </a:r>
          </a:p>
          <a:p>
            <a:pPr algn="just"/>
            <a:endParaRPr lang="ru-RU" sz="2400" dirty="0" smtClean="0"/>
          </a:p>
          <a:p>
            <a:pPr algn="just"/>
            <a:r>
              <a:rPr lang="ru-RU" sz="2400" b="1" dirty="0" smtClean="0">
                <a:solidFill>
                  <a:srgbClr val="FFFF00"/>
                </a:solidFill>
              </a:rPr>
              <a:t>    В отношении </a:t>
            </a:r>
            <a:r>
              <a:rPr lang="ru-RU" sz="2400" b="1" u="sng" dirty="0" smtClean="0">
                <a:solidFill>
                  <a:srgbClr val="FFFF00"/>
                </a:solidFill>
              </a:rPr>
              <a:t>нормируемых веществ</a:t>
            </a:r>
            <a:r>
              <a:rPr lang="ru-RU" sz="2400" b="1" dirty="0" smtClean="0">
                <a:solidFill>
                  <a:srgbClr val="FFFF00"/>
                </a:solidFill>
              </a:rPr>
              <a:t> нормативы водоотведения по составу не устанавливаются</a:t>
            </a:r>
          </a:p>
          <a:p>
            <a:pPr algn="just"/>
            <a:endParaRPr lang="ru-RU" sz="2400" b="1" dirty="0" smtClean="0">
              <a:solidFill>
                <a:schemeClr val="bg1"/>
              </a:solidFill>
            </a:endParaRPr>
          </a:p>
          <a:p>
            <a:pPr algn="ctr"/>
            <a:r>
              <a:rPr lang="ru-RU" sz="2400" b="1" dirty="0" smtClean="0">
                <a:solidFill>
                  <a:srgbClr val="FFFF00"/>
                </a:solidFill>
                <a:effectLst>
                  <a:outerShdw blurRad="38100" dist="38100" dir="2700000" algn="tl">
                    <a:srgbClr val="000000">
                      <a:alpha val="43137"/>
                    </a:srgbClr>
                  </a:outerShdw>
                </a:effectLst>
              </a:rPr>
              <a:t>Нормативы допустимых сбросов для абонентов </a:t>
            </a:r>
          </a:p>
          <a:p>
            <a:pPr algn="ctr"/>
            <a:r>
              <a:rPr lang="ru-RU" sz="2400" b="1" dirty="0" smtClean="0">
                <a:solidFill>
                  <a:srgbClr val="FFFF00"/>
                </a:solidFill>
                <a:effectLst>
                  <a:outerShdw blurRad="38100" dist="38100" dir="2700000" algn="tl">
                    <a:srgbClr val="000000">
                      <a:alpha val="43137"/>
                    </a:srgbClr>
                  </a:outerShdw>
                </a:effectLst>
              </a:rPr>
              <a:t>не устанавливаются!</a:t>
            </a:r>
          </a:p>
          <a:p>
            <a:pPr algn="ctr"/>
            <a:r>
              <a:rPr lang="ru-RU" sz="2400" b="1" dirty="0" smtClean="0">
                <a:solidFill>
                  <a:srgbClr val="FF0000"/>
                </a:solidFill>
                <a:effectLst>
                  <a:outerShdw blurRad="38100" dist="38100" dir="2700000" algn="tl">
                    <a:srgbClr val="000000">
                      <a:alpha val="43137"/>
                    </a:srgbClr>
                  </a:outerShdw>
                </a:effectLst>
              </a:rPr>
              <a:t>Технологические нормативы для абонентов???</a:t>
            </a:r>
            <a:endParaRPr lang="ru-RU" sz="2400" b="1" dirty="0">
              <a:solidFill>
                <a:srgbClr val="FF0000"/>
              </a:solidFill>
              <a:effectLst>
                <a:outerShdw blurRad="38100" dist="38100" dir="2700000" algn="tl">
                  <a:srgbClr val="000000">
                    <a:alpha val="43137"/>
                  </a:srgbClr>
                </a:outerShdw>
              </a:effectLst>
            </a:endParaRPr>
          </a:p>
          <a:p>
            <a:pPr algn="just"/>
            <a:endParaRPr lang="ru-RU" sz="2000" b="1" dirty="0">
              <a:solidFill>
                <a:srgbClr val="FF0000"/>
              </a:solidFill>
              <a:effectLst>
                <a:outerShdw blurRad="38100" dist="38100" dir="2700000" algn="tl">
                  <a:srgbClr val="000000">
                    <a:alpha val="43137"/>
                  </a:srgbClr>
                </a:outerShdw>
              </a:effectLst>
            </a:endParaRPr>
          </a:p>
          <a:p>
            <a:pPr algn="ctr"/>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650789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13</a:t>
            </a:fld>
            <a:endParaRPr lang="en-US" dirty="0">
              <a:solidFill>
                <a:srgbClr val="464653"/>
              </a:solidFill>
            </a:endParaRPr>
          </a:p>
        </p:txBody>
      </p:sp>
      <p:sp>
        <p:nvSpPr>
          <p:cNvPr id="2" name="Прямоугольник 1"/>
          <p:cNvSpPr/>
          <p:nvPr/>
        </p:nvSpPr>
        <p:spPr>
          <a:xfrm>
            <a:off x="1904580" y="134709"/>
            <a:ext cx="7056784" cy="523220"/>
          </a:xfrm>
          <a:prstGeom prst="rect">
            <a:avLst/>
          </a:prstGeom>
        </p:spPr>
        <p:txBody>
          <a:bodyPr wrap="square">
            <a:spAutoFit/>
          </a:bodyPr>
          <a:lstStyle/>
          <a:p>
            <a:pPr algn="ctr"/>
            <a:r>
              <a:rPr lang="ru-RU" sz="2800" b="1" dirty="0" smtClean="0">
                <a:solidFill>
                  <a:srgbClr val="002060"/>
                </a:solidFill>
                <a:effectLst>
                  <a:outerShdw blurRad="38100" dist="38100" dir="2700000" algn="tl">
                    <a:srgbClr val="000000">
                      <a:alpha val="43137"/>
                    </a:srgbClr>
                  </a:outerShdw>
                </a:effectLst>
                <a:ea typeface="ＭＳ Ｐゴシック" charset="0"/>
                <a:cs typeface="Calibri"/>
              </a:rPr>
              <a:t>ПЛАН СНИЖЕНИЯ СБРОСОВ АБОНЕНТОВ</a:t>
            </a:r>
            <a:endParaRPr lang="ru-RU" sz="2800" b="1" dirty="0">
              <a:solidFill>
                <a:srgbClr val="002060"/>
              </a:solidFill>
              <a:effectLst>
                <a:outerShdw blurRad="38100" dist="38100" dir="2700000" algn="tl">
                  <a:srgbClr val="000000">
                    <a:alpha val="43137"/>
                  </a:srgbClr>
                </a:outerShdw>
              </a:effectLst>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13</a:t>
            </a:fld>
            <a:endParaRPr lang="en-US" dirty="0">
              <a:solidFill>
                <a:srgbClr val="464653"/>
              </a:solidFill>
            </a:endParaRPr>
          </a:p>
        </p:txBody>
      </p:sp>
      <p:sp>
        <p:nvSpPr>
          <p:cNvPr id="61" name="Прямоугольник 60"/>
          <p:cNvSpPr/>
          <p:nvPr/>
        </p:nvSpPr>
        <p:spPr>
          <a:xfrm>
            <a:off x="251520" y="980728"/>
            <a:ext cx="864096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2200" b="1" dirty="0" smtClean="0"/>
              <a:t>    </a:t>
            </a:r>
            <a:r>
              <a:rPr lang="ru-RU" sz="2300" b="1" dirty="0">
                <a:solidFill>
                  <a:srgbClr val="FFFF00"/>
                </a:solidFill>
              </a:rPr>
              <a:t>Абоненты разрабатывает план снижения сбросов в случае:</a:t>
            </a:r>
          </a:p>
          <a:p>
            <a:pPr algn="just"/>
            <a:r>
              <a:rPr lang="ru-RU" sz="2300" b="1" dirty="0" smtClean="0">
                <a:solidFill>
                  <a:schemeClr val="bg1"/>
                </a:solidFill>
              </a:rPr>
              <a:t>допустили </a:t>
            </a:r>
            <a:r>
              <a:rPr lang="ru-RU" sz="2300" b="1" dirty="0">
                <a:solidFill>
                  <a:schemeClr val="bg1"/>
                </a:solidFill>
              </a:rPr>
              <a:t>неоднократное </a:t>
            </a:r>
            <a:r>
              <a:rPr lang="ru-RU" sz="2300" b="1" dirty="0" smtClean="0">
                <a:solidFill>
                  <a:schemeClr val="bg1"/>
                </a:solidFill>
              </a:rPr>
              <a:t>нарушение </a:t>
            </a:r>
            <a:r>
              <a:rPr lang="ru-RU" sz="2300" b="1" dirty="0">
                <a:solidFill>
                  <a:schemeClr val="bg1"/>
                </a:solidFill>
              </a:rPr>
              <a:t>нормативов водоотведения по </a:t>
            </a:r>
            <a:r>
              <a:rPr lang="ru-RU" sz="2300" b="1" dirty="0" smtClean="0">
                <a:solidFill>
                  <a:schemeClr val="bg1"/>
                </a:solidFill>
              </a:rPr>
              <a:t>составу или однократное </a:t>
            </a:r>
            <a:r>
              <a:rPr lang="ru-RU" sz="2300" b="1" i="1" u="sng" dirty="0" smtClean="0">
                <a:solidFill>
                  <a:schemeClr val="bg1"/>
                </a:solidFill>
              </a:rPr>
              <a:t>грубое</a:t>
            </a:r>
            <a:r>
              <a:rPr lang="ru-RU" sz="2300" b="1" dirty="0" smtClean="0">
                <a:solidFill>
                  <a:schemeClr val="bg1"/>
                </a:solidFill>
              </a:rPr>
              <a:t> нарушение. </a:t>
            </a:r>
          </a:p>
          <a:p>
            <a:pPr algn="just"/>
            <a:r>
              <a:rPr lang="ru-RU" sz="2300" b="1" dirty="0" smtClean="0">
                <a:solidFill>
                  <a:srgbClr val="FFFF00"/>
                </a:solidFill>
              </a:rPr>
              <a:t>    План </a:t>
            </a:r>
            <a:r>
              <a:rPr lang="ru-RU" sz="2300" b="1" dirty="0">
                <a:solidFill>
                  <a:srgbClr val="FFFF00"/>
                </a:solidFill>
              </a:rPr>
              <a:t>снижения сбросов абонента согласовывается: </a:t>
            </a:r>
            <a:r>
              <a:rPr lang="ru-RU" sz="2300" b="1" dirty="0" smtClean="0">
                <a:solidFill>
                  <a:srgbClr val="FFFF00"/>
                </a:solidFill>
              </a:rPr>
              <a:t/>
            </a:r>
            <a:br>
              <a:rPr lang="ru-RU" sz="2300" b="1" dirty="0" smtClean="0">
                <a:solidFill>
                  <a:srgbClr val="FFFF00"/>
                </a:solidFill>
              </a:rPr>
            </a:br>
            <a:r>
              <a:rPr lang="ru-RU" sz="2300" b="1" dirty="0" smtClean="0">
                <a:solidFill>
                  <a:schemeClr val="bg1"/>
                </a:solidFill>
              </a:rPr>
              <a:t>с </a:t>
            </a:r>
            <a:r>
              <a:rPr lang="ru-RU" sz="2300" b="1" dirty="0">
                <a:solidFill>
                  <a:schemeClr val="bg1"/>
                </a:solidFill>
              </a:rPr>
              <a:t>территориальным органом </a:t>
            </a:r>
            <a:r>
              <a:rPr lang="ru-RU" sz="2300" b="1" dirty="0" err="1">
                <a:solidFill>
                  <a:schemeClr val="bg1"/>
                </a:solidFill>
              </a:rPr>
              <a:t>Росприроднадзора</a:t>
            </a:r>
            <a:r>
              <a:rPr lang="ru-RU" sz="2300" b="1" dirty="0">
                <a:solidFill>
                  <a:schemeClr val="bg1"/>
                </a:solidFill>
              </a:rPr>
              <a:t> </a:t>
            </a:r>
            <a:r>
              <a:rPr lang="ru-RU" sz="2300" b="1" dirty="0" smtClean="0">
                <a:solidFill>
                  <a:schemeClr val="bg1"/>
                </a:solidFill>
              </a:rPr>
              <a:t>(органом власти субъекта РФ) и </a:t>
            </a:r>
            <a:r>
              <a:rPr lang="ru-RU" sz="2300" b="1" dirty="0">
                <a:solidFill>
                  <a:schemeClr val="bg1"/>
                </a:solidFill>
              </a:rPr>
              <a:t>Водоканалом</a:t>
            </a:r>
          </a:p>
          <a:p>
            <a:pPr algn="just"/>
            <a:r>
              <a:rPr lang="ru-RU" sz="2300" b="1" dirty="0">
                <a:solidFill>
                  <a:srgbClr val="FF0000"/>
                </a:solidFill>
              </a:rPr>
              <a:t>    </a:t>
            </a:r>
            <a:r>
              <a:rPr lang="ru-RU" sz="2300" b="1" dirty="0">
                <a:solidFill>
                  <a:srgbClr val="FFFF00"/>
                </a:solidFill>
              </a:rPr>
              <a:t>План снижения сбросов абонента должен предусматривать предотвращение нарушений нормативов водоотведения по составу: </a:t>
            </a:r>
          </a:p>
          <a:p>
            <a:pPr algn="just"/>
            <a:r>
              <a:rPr lang="ru-RU" sz="2300" b="1" dirty="0" smtClean="0">
                <a:solidFill>
                  <a:schemeClr val="bg1"/>
                </a:solidFill>
              </a:rPr>
              <a:t>   строительство </a:t>
            </a:r>
            <a:r>
              <a:rPr lang="ru-RU" sz="2300" b="1" dirty="0">
                <a:solidFill>
                  <a:schemeClr val="bg1"/>
                </a:solidFill>
              </a:rPr>
              <a:t>или модернизацию локальных очистных сооружений (ЛОС) или очистка сточных вод абонента с использованием ЛОС, принадлежащих третьим лицам;</a:t>
            </a:r>
          </a:p>
          <a:p>
            <a:pPr algn="just"/>
            <a:r>
              <a:rPr lang="ru-RU" sz="2300" b="1" dirty="0" smtClean="0">
                <a:solidFill>
                  <a:schemeClr val="bg1"/>
                </a:solidFill>
              </a:rPr>
              <a:t>   создание </a:t>
            </a:r>
            <a:r>
              <a:rPr lang="ru-RU" sz="2300" b="1" dirty="0">
                <a:solidFill>
                  <a:schemeClr val="bg1"/>
                </a:solidFill>
              </a:rPr>
              <a:t>систем оборотного водоснабжения; </a:t>
            </a:r>
          </a:p>
          <a:p>
            <a:pPr algn="just"/>
            <a:r>
              <a:rPr lang="ru-RU" sz="2300" b="1" dirty="0" smtClean="0">
                <a:solidFill>
                  <a:schemeClr val="bg1"/>
                </a:solidFill>
              </a:rPr>
              <a:t>   внедрение </a:t>
            </a:r>
            <a:r>
              <a:rPr lang="ru-RU" sz="2300" b="1" dirty="0">
                <a:solidFill>
                  <a:schemeClr val="bg1"/>
                </a:solidFill>
              </a:rPr>
              <a:t>технологий производства продукции (товаров), оказания услуг, проведения работ, обеспечивающих снижение содержания загрязняющих веществ в составе сточных </a:t>
            </a:r>
            <a:r>
              <a:rPr lang="ru-RU" sz="2300" b="1" dirty="0" smtClean="0">
                <a:solidFill>
                  <a:schemeClr val="bg1"/>
                </a:solidFill>
              </a:rPr>
              <a:t>вод</a:t>
            </a:r>
            <a:r>
              <a:rPr lang="ru-RU" sz="2300" b="1" dirty="0">
                <a:solidFill>
                  <a:schemeClr val="bg1"/>
                </a:solidFill>
              </a:rPr>
              <a:t>.</a:t>
            </a:r>
            <a:endParaRPr lang="ru-RU" sz="23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731627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14</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ПЛАТА ВОДОКАНАЛОВ (статья 28)</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14</a:t>
            </a:fld>
            <a:endParaRPr lang="en-US" dirty="0">
              <a:solidFill>
                <a:srgbClr val="464653"/>
              </a:solidFill>
            </a:endParaRPr>
          </a:p>
        </p:txBody>
      </p:sp>
      <p:sp>
        <p:nvSpPr>
          <p:cNvPr id="61" name="Прямоугольник 60"/>
          <p:cNvSpPr/>
          <p:nvPr/>
        </p:nvSpPr>
        <p:spPr>
          <a:xfrm>
            <a:off x="156034" y="980728"/>
            <a:ext cx="8664438"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r>
              <a:rPr lang="ru-RU" sz="2200" b="1" dirty="0" smtClean="0">
                <a:solidFill>
                  <a:srgbClr val="FFFF00"/>
                </a:solidFill>
              </a:rPr>
              <a:t>   При </a:t>
            </a:r>
            <a:r>
              <a:rPr lang="ru-RU" sz="2200" b="1" dirty="0">
                <a:solidFill>
                  <a:srgbClr val="FFFF00"/>
                </a:solidFill>
              </a:rPr>
              <a:t>сбросе веществ, относящихся к нормируемым веществам: </a:t>
            </a:r>
            <a:r>
              <a:rPr lang="ru-RU" sz="2200" dirty="0">
                <a:solidFill>
                  <a:schemeClr val="bg1"/>
                </a:solidFill>
              </a:rPr>
              <a:t>плата за негативное воздействие на окружающую среду взимается по общим правилам </a:t>
            </a:r>
            <a:r>
              <a:rPr lang="ru-RU" sz="2200" dirty="0" smtClean="0">
                <a:solidFill>
                  <a:schemeClr val="bg1"/>
                </a:solidFill>
              </a:rPr>
              <a:t>(с </a:t>
            </a:r>
            <a:r>
              <a:rPr lang="ru-RU" sz="2200" dirty="0">
                <a:solidFill>
                  <a:schemeClr val="bg1"/>
                </a:solidFill>
              </a:rPr>
              <a:t>применением коэффициентов 5, 25 и 100)</a:t>
            </a:r>
          </a:p>
          <a:p>
            <a:pPr algn="just"/>
            <a:r>
              <a:rPr lang="ru-RU" sz="2200" b="1" dirty="0">
                <a:solidFill>
                  <a:srgbClr val="FF0000"/>
                </a:solidFill>
              </a:rPr>
              <a:t>   </a:t>
            </a:r>
            <a:r>
              <a:rPr lang="ru-RU" sz="2200" b="1" dirty="0">
                <a:solidFill>
                  <a:srgbClr val="FFFF00"/>
                </a:solidFill>
              </a:rPr>
              <a:t>При сбросе веществ, не относящихся к нормируемым веществам: </a:t>
            </a:r>
            <a:endParaRPr lang="ru-RU" sz="2200" b="1" dirty="0" smtClean="0">
              <a:solidFill>
                <a:srgbClr val="FFFF00"/>
              </a:solidFill>
            </a:endParaRPr>
          </a:p>
          <a:p>
            <a:pPr algn="just"/>
            <a:r>
              <a:rPr lang="ru-RU" sz="2200" dirty="0" smtClean="0"/>
              <a:t>    </a:t>
            </a:r>
            <a:r>
              <a:rPr lang="ru-RU" sz="2200" b="1" u="sng" dirty="0" smtClean="0"/>
              <a:t>коэффициент </a:t>
            </a:r>
            <a:r>
              <a:rPr lang="ru-RU" sz="2200" b="1" u="sng" dirty="0"/>
              <a:t>1</a:t>
            </a:r>
            <a:r>
              <a:rPr lang="ru-RU" sz="2200" dirty="0"/>
              <a:t> - за массу сбросов загрязняющих веществ в пределах нормативов допустимых сбросов;</a:t>
            </a:r>
          </a:p>
          <a:p>
            <a:pPr algn="just"/>
            <a:r>
              <a:rPr lang="ru-RU" sz="2200" dirty="0" smtClean="0"/>
              <a:t>   </a:t>
            </a:r>
            <a:r>
              <a:rPr lang="ru-RU" sz="2200" b="1" u="sng" dirty="0" smtClean="0"/>
              <a:t>коэффициент </a:t>
            </a:r>
            <a:r>
              <a:rPr lang="ru-RU" sz="2200" b="1" u="sng" dirty="0"/>
              <a:t>5</a:t>
            </a:r>
            <a:r>
              <a:rPr lang="ru-RU" sz="2200" dirty="0"/>
              <a:t> - за массу сбросов загрязняющих веществ сверх нормативов допустимых сбросов;</a:t>
            </a:r>
          </a:p>
          <a:p>
            <a:pPr algn="just"/>
            <a:r>
              <a:rPr lang="ru-RU" sz="2200" dirty="0" smtClean="0"/>
              <a:t>   </a:t>
            </a:r>
            <a:r>
              <a:rPr lang="ru-RU" sz="2200" b="1" u="sng" dirty="0" smtClean="0"/>
              <a:t>коэффициент </a:t>
            </a:r>
            <a:r>
              <a:rPr lang="ru-RU" sz="2200" b="1" u="sng" dirty="0"/>
              <a:t>25</a:t>
            </a:r>
            <a:r>
              <a:rPr lang="ru-RU" sz="2200" b="1" dirty="0"/>
              <a:t> </a:t>
            </a:r>
            <a:r>
              <a:rPr lang="ru-RU" sz="2200" b="1" dirty="0" smtClean="0"/>
              <a:t>-</a:t>
            </a:r>
            <a:r>
              <a:rPr lang="ru-RU" sz="2200" dirty="0" smtClean="0"/>
              <a:t> </a:t>
            </a:r>
            <a:r>
              <a:rPr lang="ru-RU" sz="2200" dirty="0"/>
              <a:t>за массу сбросов загрязняющих веществ сверх нормативов допустимых сбросов, образовавшуюся в результате хозяйственной или иной деятельности </a:t>
            </a:r>
            <a:r>
              <a:rPr lang="ru-RU" sz="2200" dirty="0" smtClean="0"/>
              <a:t>объектов организаций</a:t>
            </a:r>
            <a:r>
              <a:rPr lang="ru-RU" sz="2200" dirty="0"/>
              <a:t>, осуществляющих водоотведение, эксплуатирующих очистные сооружения поселения, городского округа, сброшенную в централизованную систему водоотведения, рассчитанную с учетом эффективности удаления загрязняющих веществ такими очистными сооружениями.</a:t>
            </a:r>
          </a:p>
          <a:p>
            <a:pPr algn="just"/>
            <a:endParaRPr lang="ru-RU" sz="2000" dirty="0">
              <a:solidFill>
                <a:srgbClr val="FF0066"/>
              </a:solidFill>
              <a:effectLst>
                <a:outerShdw blurRad="38100" dist="38100" dir="2700000" algn="tl">
                  <a:srgbClr val="000000">
                    <a:alpha val="43137"/>
                  </a:srgbClr>
                </a:outerShdw>
              </a:effectLst>
            </a:endParaRP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159843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15</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ПЛАТА ВОДОКАНАЛОВ (статья 28)</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15</a:t>
            </a:fld>
            <a:endParaRPr lang="en-US" dirty="0">
              <a:solidFill>
                <a:srgbClr val="464653"/>
              </a:solidFill>
            </a:endParaRPr>
          </a:p>
        </p:txBody>
      </p:sp>
      <p:sp>
        <p:nvSpPr>
          <p:cNvPr id="61" name="Прямоугольник 60"/>
          <p:cNvSpPr/>
          <p:nvPr/>
        </p:nvSpPr>
        <p:spPr>
          <a:xfrm>
            <a:off x="156034" y="980728"/>
            <a:ext cx="8664438"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r>
              <a:rPr lang="ru-RU" sz="2100" b="1" dirty="0" smtClean="0">
                <a:solidFill>
                  <a:schemeClr val="bg1"/>
                </a:solidFill>
              </a:rPr>
              <a:t>   </a:t>
            </a:r>
            <a:r>
              <a:rPr lang="ru-RU" sz="2100" b="1" dirty="0">
                <a:solidFill>
                  <a:schemeClr val="bg1"/>
                </a:solidFill>
              </a:rPr>
              <a:t>6. Из суммы платы за негативное воздействие на окружающую среду при сбросе загрязняющих веществ в составе сточных вод в водные объекты организаций, осуществляющих водоотведение, вычитаются затраты на реализацию мероприятий по снижению негативного воздействия на окружающую среду, фактически произведенные организациями, осуществляющими водоотведение, в пределах исчисленной платы за негативное воздействие на окружающую среду </a:t>
            </a:r>
            <a:r>
              <a:rPr lang="ru-RU" sz="2100" b="1" dirty="0">
                <a:solidFill>
                  <a:srgbClr val="FFFF00"/>
                </a:solidFill>
              </a:rPr>
              <a:t>в отношении всех загрязняющих веществ, при сбросе которых в составе сточных вод в водные объекты данными организациями вносится плата за негативное воздействие на окружающую среду. </a:t>
            </a:r>
          </a:p>
          <a:p>
            <a:pPr algn="just"/>
            <a:r>
              <a:rPr lang="ru-RU" sz="2100" b="1" dirty="0" smtClean="0">
                <a:solidFill>
                  <a:schemeClr val="bg1"/>
                </a:solidFill>
              </a:rPr>
              <a:t>    7</a:t>
            </a:r>
            <a:r>
              <a:rPr lang="ru-RU" sz="2100" b="1" dirty="0">
                <a:solidFill>
                  <a:schemeClr val="bg1"/>
                </a:solidFill>
              </a:rPr>
              <a:t>. Затраты, указанные в </a:t>
            </a:r>
            <a:r>
              <a:rPr lang="ru-RU" sz="2100" b="1" dirty="0" smtClean="0">
                <a:solidFill>
                  <a:schemeClr val="bg1"/>
                </a:solidFill>
              </a:rPr>
              <a:t>части 6 </a:t>
            </a:r>
            <a:r>
              <a:rPr lang="ru-RU" sz="2100" b="1" dirty="0">
                <a:solidFill>
                  <a:schemeClr val="bg1"/>
                </a:solidFill>
              </a:rPr>
              <a:t>настоящей статьи и не учтенные при исчислении платы за негативное воздействие на окружающую среду в отчетном периоде, могут быть учтены в последующие отчетные периоды, </a:t>
            </a:r>
            <a:r>
              <a:rPr lang="ru-RU" sz="2100" b="1" dirty="0">
                <a:solidFill>
                  <a:srgbClr val="FFFF00"/>
                </a:solidFill>
              </a:rPr>
              <a:t>в том числе за пределами сроков выполнения плана мероприятий по охране окружающей среды или программы повышения экологической эффективности</a:t>
            </a:r>
            <a:r>
              <a:rPr lang="ru-RU" sz="2100" b="1" dirty="0">
                <a:solidFill>
                  <a:schemeClr val="bg1"/>
                </a:solidFill>
              </a:rPr>
              <a:t>.</a:t>
            </a:r>
          </a:p>
          <a:p>
            <a:pPr algn="just"/>
            <a:endParaRPr lang="ru-RU" sz="2100" dirty="0">
              <a:solidFill>
                <a:schemeClr val="bg1"/>
              </a:solidFill>
              <a:effectLst>
                <a:outerShdw blurRad="38100" dist="38100" dir="2700000" algn="tl">
                  <a:srgbClr val="000000">
                    <a:alpha val="43137"/>
                  </a:srgbClr>
                </a:outerShdw>
              </a:effectLst>
            </a:endParaRP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823887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16</a:t>
            </a:fld>
            <a:endParaRPr lang="en-US" dirty="0">
              <a:solidFill>
                <a:srgbClr val="464653"/>
              </a:solidFill>
            </a:endParaRPr>
          </a:p>
        </p:txBody>
      </p:sp>
      <p:sp>
        <p:nvSpPr>
          <p:cNvPr id="2" name="Прямоугольник 1"/>
          <p:cNvSpPr/>
          <p:nvPr/>
        </p:nvSpPr>
        <p:spPr>
          <a:xfrm>
            <a:off x="1907704" y="142661"/>
            <a:ext cx="7056784" cy="969496"/>
          </a:xfrm>
          <a:prstGeom prst="rect">
            <a:avLst/>
          </a:prstGeom>
        </p:spPr>
        <p:txBody>
          <a:bodyPr wrap="square">
            <a:spAutoFit/>
          </a:bodyPr>
          <a:lstStyle/>
          <a:p>
            <a:pPr algn="ct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ПЛАТА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АБОНЕНТОВ </a:t>
            </a:r>
            <a:endPar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endParaRPr>
          </a:p>
          <a:p>
            <a:pPr algn="ct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статья 28)</a:t>
            </a:r>
            <a:r>
              <a:rPr lang="ru-RU" sz="1700" b="1" i="1" dirty="0">
                <a:solidFill>
                  <a:srgbClr val="FF0000"/>
                </a:solidFill>
                <a:effectLst>
                  <a:outerShdw blurRad="38100" dist="38100" dir="2700000" algn="tl">
                    <a:srgbClr val="000000">
                      <a:alpha val="43137"/>
                    </a:srgbClr>
                  </a:outerShdw>
                </a:effectLst>
                <a:ea typeface="ＭＳ Ｐゴシック" charset="0"/>
                <a:cs typeface="Calibri"/>
              </a:rPr>
              <a:t/>
            </a:r>
            <a:br>
              <a:rPr lang="ru-RU" sz="1700" b="1" i="1" dirty="0">
                <a:solidFill>
                  <a:srgbClr val="FF0000"/>
                </a:solidFill>
                <a:effectLst>
                  <a:outerShdw blurRad="38100" dist="38100" dir="2700000" algn="tl">
                    <a:srgbClr val="000000">
                      <a:alpha val="43137"/>
                    </a:srgbClr>
                  </a:outerShdw>
                </a:effectLst>
                <a:ea typeface="ＭＳ Ｐゴシック" charset="0"/>
                <a:cs typeface="Calibri"/>
              </a:rPr>
            </a:br>
            <a:endParaRPr lang="ru-RU" sz="17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16</a:t>
            </a:fld>
            <a:endParaRPr lang="en-US" dirty="0">
              <a:solidFill>
                <a:srgbClr val="464653"/>
              </a:solidFill>
            </a:endParaRPr>
          </a:p>
        </p:txBody>
      </p:sp>
      <p:sp>
        <p:nvSpPr>
          <p:cNvPr id="61" name="Прямоугольник 60"/>
          <p:cNvSpPr/>
          <p:nvPr/>
        </p:nvSpPr>
        <p:spPr>
          <a:xfrm>
            <a:off x="156034" y="942524"/>
            <a:ext cx="8664438" cy="5654827"/>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r>
              <a:rPr lang="ru-RU" sz="2200" b="1" dirty="0" smtClean="0">
                <a:solidFill>
                  <a:srgbClr val="FFFF00"/>
                </a:solidFill>
              </a:rPr>
              <a:t>   </a:t>
            </a:r>
            <a:r>
              <a:rPr lang="ru-RU" sz="2400" b="1" dirty="0">
                <a:solidFill>
                  <a:srgbClr val="002060"/>
                </a:solidFill>
              </a:rPr>
              <a:t> </a:t>
            </a:r>
            <a:r>
              <a:rPr lang="ru-RU" sz="2400" b="1" dirty="0">
                <a:solidFill>
                  <a:srgbClr val="FFFF00"/>
                </a:solidFill>
              </a:rPr>
              <a:t>Плата за нарушение нормативов водоотведения по составу вносится абонентами Водоканалам:</a:t>
            </a:r>
            <a:r>
              <a:rPr lang="ru-RU" sz="2400" b="1" dirty="0">
                <a:solidFill>
                  <a:srgbClr val="FF0000"/>
                </a:solidFill>
              </a:rPr>
              <a:t> </a:t>
            </a:r>
            <a:r>
              <a:rPr lang="ru-RU" sz="2400" b="1" dirty="0">
                <a:solidFill>
                  <a:schemeClr val="bg1"/>
                </a:solidFill>
              </a:rPr>
              <a:t>порядок исчисления и взимания – в Правилах № 644</a:t>
            </a:r>
          </a:p>
          <a:p>
            <a:pPr algn="just"/>
            <a:r>
              <a:rPr lang="ru-RU" sz="2400" b="1" dirty="0"/>
              <a:t>    </a:t>
            </a:r>
            <a:r>
              <a:rPr lang="ru-RU" sz="2400" b="1" dirty="0">
                <a:solidFill>
                  <a:srgbClr val="FFFF00"/>
                </a:solidFill>
              </a:rPr>
              <a:t>При реализации абонентом мероприятий плана снижения сбросов: </a:t>
            </a:r>
            <a:r>
              <a:rPr lang="ru-RU" sz="2400" b="1" dirty="0">
                <a:solidFill>
                  <a:schemeClr val="bg1"/>
                </a:solidFill>
              </a:rPr>
              <a:t>уменьшение платы абонентов за нарушение нормативов водоотведения по составу и соответствующее уменьшение платы Водоканалов в бюджет</a:t>
            </a:r>
          </a:p>
          <a:p>
            <a:pPr algn="just"/>
            <a:r>
              <a:rPr lang="ru-RU" sz="2400" b="1" dirty="0">
                <a:solidFill>
                  <a:srgbClr val="FF0000"/>
                </a:solidFill>
              </a:rPr>
              <a:t>    </a:t>
            </a:r>
            <a:r>
              <a:rPr lang="ru-RU" sz="2400" b="1" dirty="0">
                <a:solidFill>
                  <a:srgbClr val="FFFF00"/>
                </a:solidFill>
              </a:rPr>
              <a:t>Целевое использование Водоканалами средств от платы абонентов за нарушение нормативов водоотведения по составу: </a:t>
            </a:r>
            <a:r>
              <a:rPr lang="ru-RU" sz="2400" b="1" dirty="0">
                <a:solidFill>
                  <a:schemeClr val="bg1"/>
                </a:solidFill>
              </a:rPr>
              <a:t>внесение платы за негативное воздействие на окружающую среду, компенсацию вреда, причиненного водным объектам, финансирование мероприятий инвестиционной программы Водоканала</a:t>
            </a:r>
          </a:p>
          <a:p>
            <a:pPr algn="ctr"/>
            <a:r>
              <a:rPr lang="ru-RU" sz="2000" b="1" dirty="0" smtClean="0">
                <a:solidFill>
                  <a:srgbClr val="FF0000"/>
                </a:solidFill>
                <a:effectLst>
                  <a:outerShdw blurRad="38100" dist="38100" dir="2700000" algn="tl">
                    <a:srgbClr val="000000">
                      <a:alpha val="43137"/>
                    </a:srgbClr>
                  </a:outerShdw>
                </a:effectLst>
              </a:rPr>
              <a:t>Абоненты </a:t>
            </a:r>
            <a:r>
              <a:rPr lang="ru-RU" sz="2000" b="1" dirty="0">
                <a:solidFill>
                  <a:srgbClr val="FF0000"/>
                </a:solidFill>
                <a:effectLst>
                  <a:outerShdw blurRad="38100" dist="38100" dir="2700000" algn="tl">
                    <a:srgbClr val="000000">
                      <a:alpha val="43137"/>
                    </a:srgbClr>
                  </a:outerShdw>
                </a:effectLst>
              </a:rPr>
              <a:t>не вносят плату за негативное воздействие на окружающую среду в бюджет (в части сброса сточных вод в ЦСВ)</a:t>
            </a:r>
            <a:endParaRPr lang="ru-RU" sz="2000" dirty="0">
              <a:solidFill>
                <a:srgbClr val="FF0000"/>
              </a:solidFill>
              <a:effectLst>
                <a:outerShdw blurRad="38100" dist="38100" dir="2700000" algn="tl">
                  <a:srgbClr val="000000">
                    <a:alpha val="43137"/>
                  </a:srgbClr>
                </a:outerShdw>
              </a:effectLst>
            </a:endParaRP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68857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17</a:t>
            </a:fld>
            <a:endParaRPr lang="en-US" dirty="0">
              <a:solidFill>
                <a:srgbClr val="464653"/>
              </a:solidFill>
            </a:endParaRPr>
          </a:p>
        </p:txBody>
      </p:sp>
      <p:sp>
        <p:nvSpPr>
          <p:cNvPr id="2" name="Прямоугольник 1"/>
          <p:cNvSpPr/>
          <p:nvPr/>
        </p:nvSpPr>
        <p:spPr>
          <a:xfrm>
            <a:off x="1907704" y="126758"/>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ВОЗМЕЩЕНИЕ ВРЕДА ВОДНЫМ ОБЪЕКТАМ  (статья 29)</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17</a:t>
            </a:fld>
            <a:endParaRPr lang="en-US" dirty="0">
              <a:solidFill>
                <a:srgbClr val="464653"/>
              </a:solidFill>
            </a:endParaRPr>
          </a:p>
        </p:txBody>
      </p:sp>
      <p:sp>
        <p:nvSpPr>
          <p:cNvPr id="61" name="Прямоугольник 60"/>
          <p:cNvSpPr/>
          <p:nvPr/>
        </p:nvSpPr>
        <p:spPr>
          <a:xfrm>
            <a:off x="156034" y="980728"/>
            <a:ext cx="8736446"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endParaRPr lang="ru-RU" sz="2200" b="1" dirty="0" smtClean="0"/>
          </a:p>
          <a:p>
            <a:pPr algn="just"/>
            <a:endParaRPr lang="ru-RU" sz="2200" b="1" dirty="0"/>
          </a:p>
          <a:p>
            <a:pPr algn="just"/>
            <a:r>
              <a:rPr lang="ru-RU" sz="2200" b="1" dirty="0" smtClean="0"/>
              <a:t>  1</a:t>
            </a:r>
            <a:r>
              <a:rPr lang="ru-RU" sz="2200" b="1" dirty="0"/>
              <a:t>. Организации, осуществляющие водоотведение, причинившие вред окружающей среде, возмещают его в полном объеме, за исключением случая, установленного частью 3 настоящей статьи.</a:t>
            </a:r>
          </a:p>
          <a:p>
            <a:pPr algn="just"/>
            <a:r>
              <a:rPr lang="ru-RU" sz="2200" b="1" dirty="0" smtClean="0"/>
              <a:t>  2</a:t>
            </a:r>
            <a:r>
              <a:rPr lang="ru-RU" sz="2200" b="1" dirty="0"/>
              <a:t>. В случае причинения вреда водному объекту при сбросе очистными сооружениями поселений, городских округов загрязняющих веществ, </a:t>
            </a:r>
            <a:r>
              <a:rPr lang="ru-RU" sz="2200" b="1" u="sng" dirty="0">
                <a:solidFill>
                  <a:srgbClr val="FFFF00"/>
                </a:solidFill>
              </a:rPr>
              <a:t>относящихся к нормируемым веществам</a:t>
            </a:r>
            <a:r>
              <a:rPr lang="ru-RU" sz="2200" b="1" dirty="0"/>
              <a:t>, а также в случае причинения вреда водному объекту в результате сброса в централизованную систему водоотведения загрязняющих веществ, не относящихся к нормируемым веществам, </a:t>
            </a:r>
            <a:r>
              <a:rPr lang="ru-RU" sz="2200" b="1" u="sng" dirty="0">
                <a:solidFill>
                  <a:srgbClr val="FFFF00"/>
                </a:solidFill>
              </a:rPr>
              <a:t>образовавшихся  в результате хозяйственной или иной деятельности организаций</a:t>
            </a:r>
            <a:r>
              <a:rPr lang="ru-RU" sz="2200" b="1" dirty="0"/>
              <a:t>, осуществляющих водоотведение, эксплуатирующих очистные сооружения поселения, городского округа, такой вред в полном объеме возмещается </a:t>
            </a:r>
            <a:r>
              <a:rPr lang="ru-RU" sz="2200" b="1" u="sng" dirty="0">
                <a:solidFill>
                  <a:srgbClr val="FFFF00"/>
                </a:solidFill>
              </a:rPr>
              <a:t>организацией, эксплуатирующей такие очистные сооружения</a:t>
            </a:r>
            <a:r>
              <a:rPr lang="ru-RU" sz="2200" b="1" dirty="0"/>
              <a:t>, в порядке, установленном Правительством Российской Федерации.</a:t>
            </a:r>
          </a:p>
          <a:p>
            <a:pPr algn="just"/>
            <a:endParaRPr lang="ru-RU" sz="2200" b="1" dirty="0" smtClean="0">
              <a:solidFill>
                <a:srgbClr val="FFFF00"/>
              </a:solidFill>
            </a:endParaRPr>
          </a:p>
          <a:p>
            <a:pPr algn="just"/>
            <a:endParaRPr lang="ru-RU" sz="2200" b="1" dirty="0" smtClean="0">
              <a:solidFill>
                <a:srgbClr val="FFFF00"/>
              </a:solidFill>
            </a:endParaRPr>
          </a:p>
          <a:p>
            <a:pPr algn="just"/>
            <a:endParaRPr lang="ru-RU" sz="2200" dirty="0" smtClean="0"/>
          </a:p>
          <a:p>
            <a:pPr algn="just"/>
            <a:endParaRPr lang="ru-RU" sz="2000" dirty="0">
              <a:solidFill>
                <a:srgbClr val="FF0066"/>
              </a:solidFill>
              <a:effectLst>
                <a:outerShdw blurRad="38100" dist="38100" dir="2700000" algn="tl">
                  <a:srgbClr val="000000">
                    <a:alpha val="43137"/>
                  </a:srgbClr>
                </a:outerShdw>
              </a:effectLst>
            </a:endParaRP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331558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18</a:t>
            </a:fld>
            <a:endParaRPr lang="en-US" dirty="0">
              <a:solidFill>
                <a:srgbClr val="464653"/>
              </a:solidFill>
            </a:endParaRPr>
          </a:p>
        </p:txBody>
      </p:sp>
      <p:sp>
        <p:nvSpPr>
          <p:cNvPr id="2" name="Прямоугольник 1"/>
          <p:cNvSpPr/>
          <p:nvPr/>
        </p:nvSpPr>
        <p:spPr>
          <a:xfrm>
            <a:off x="1907704" y="126758"/>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ВОЗМЕЩЕНИЕ ВРЕДА ВОДНЫМ ОБЪЕКТАМ  (статья 29)</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18</a:t>
            </a:fld>
            <a:endParaRPr lang="en-US" dirty="0">
              <a:solidFill>
                <a:srgbClr val="464653"/>
              </a:solidFill>
            </a:endParaRPr>
          </a:p>
        </p:txBody>
      </p:sp>
      <p:sp>
        <p:nvSpPr>
          <p:cNvPr id="61" name="Прямоугольник 60"/>
          <p:cNvSpPr/>
          <p:nvPr/>
        </p:nvSpPr>
        <p:spPr>
          <a:xfrm>
            <a:off x="156034" y="908720"/>
            <a:ext cx="8736446" cy="5688632"/>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endParaRPr lang="ru-RU" sz="1600" b="1" dirty="0" smtClean="0"/>
          </a:p>
          <a:p>
            <a:pPr algn="just"/>
            <a:endParaRPr lang="ru-RU" sz="1600" b="1" dirty="0"/>
          </a:p>
          <a:p>
            <a:pPr algn="just"/>
            <a:endParaRPr lang="ru-RU" sz="1600" b="1" dirty="0" smtClean="0"/>
          </a:p>
          <a:p>
            <a:pPr algn="just"/>
            <a:r>
              <a:rPr lang="ru-RU" sz="1700" b="1" dirty="0"/>
              <a:t> </a:t>
            </a:r>
            <a:r>
              <a:rPr lang="ru-RU" sz="1700" b="1" dirty="0" smtClean="0"/>
              <a:t>    </a:t>
            </a:r>
          </a:p>
          <a:p>
            <a:pPr algn="just"/>
            <a:r>
              <a:rPr lang="ru-RU" sz="1750" b="1" dirty="0" smtClean="0"/>
              <a:t>3</a:t>
            </a:r>
            <a:r>
              <a:rPr lang="ru-RU" sz="1750" b="1" dirty="0"/>
              <a:t>. В случае причинения вреда водному объекту при сбросе очистными сооружениями поселений, городских округов загрязняющих веществ, </a:t>
            </a:r>
            <a:r>
              <a:rPr lang="ru-RU" sz="1750" b="1" u="sng" dirty="0">
                <a:solidFill>
                  <a:srgbClr val="FFFF00"/>
                </a:solidFill>
              </a:rPr>
              <a:t>не относящихся к нормируемым веществам</a:t>
            </a:r>
            <a:r>
              <a:rPr lang="ru-RU" sz="1750" b="1" dirty="0"/>
              <a:t> (за исключением случаев причинения вреда водному объекту в результате сброса в централизованную систему водоотведения таких веществ, образовавшихся  в результате хозяйственной или иной деятельности организаций, осуществляющих водоотведение, эксплуатирующих очистные сооружения поселения, городского округа), организация, осуществляющая водоотведение, эксплуатирующая очистные сооружения поселения, городского округа, освобождается от обязанности по возмещению вреда, причиненного водному объекту, в случаях и в порядке, установленном Правительством </a:t>
            </a:r>
            <a:r>
              <a:rPr lang="ru-RU" sz="1750" b="1" dirty="0" smtClean="0"/>
              <a:t>РФ. </a:t>
            </a:r>
            <a:r>
              <a:rPr lang="ru-RU" sz="1750" b="1" dirty="0"/>
              <a:t>В этом случае вред, причиненный водному объекту, в порядке, установленном Правительством </a:t>
            </a:r>
            <a:r>
              <a:rPr lang="ru-RU" sz="1750" b="1" dirty="0" smtClean="0"/>
              <a:t>РФ, </a:t>
            </a:r>
            <a:r>
              <a:rPr lang="ru-RU" sz="1750" b="1" dirty="0"/>
              <a:t>возмещается </a:t>
            </a:r>
            <a:r>
              <a:rPr lang="ru-RU" sz="1750" b="1" u="sng" dirty="0">
                <a:solidFill>
                  <a:srgbClr val="FFFF00"/>
                </a:solidFill>
              </a:rPr>
              <a:t>абонентами</a:t>
            </a:r>
            <a:r>
              <a:rPr lang="ru-RU" sz="1750" b="1" dirty="0"/>
              <a:t>, допустившими сброс сточных вод, не соответствующих нормативам водоотведения по составу сточных вод, </a:t>
            </a:r>
            <a:r>
              <a:rPr lang="ru-RU" sz="1750" b="1" u="sng" dirty="0">
                <a:solidFill>
                  <a:srgbClr val="FFFF00"/>
                </a:solidFill>
              </a:rPr>
              <a:t>или иными лицами</a:t>
            </a:r>
            <a:r>
              <a:rPr lang="ru-RU" sz="1750" b="1" dirty="0"/>
              <a:t>, допустившими сброс загрязняющих веществ в централизованную систему водоотведения, приведший к причинению вреда водному объекту. </a:t>
            </a:r>
            <a:endParaRPr lang="ru-RU" sz="1750" b="1" dirty="0" smtClean="0"/>
          </a:p>
          <a:p>
            <a:pPr algn="just"/>
            <a:r>
              <a:rPr lang="ru-RU" sz="1750" b="1" dirty="0"/>
              <a:t> </a:t>
            </a:r>
            <a:r>
              <a:rPr lang="ru-RU" sz="1750" b="1" dirty="0" smtClean="0"/>
              <a:t>    При </a:t>
            </a:r>
            <a:r>
              <a:rPr lang="ru-RU" sz="1750" b="1" u="sng" dirty="0" err="1">
                <a:solidFill>
                  <a:srgbClr val="FFFF00"/>
                </a:solidFill>
              </a:rPr>
              <a:t>невыявлении</a:t>
            </a:r>
            <a:r>
              <a:rPr lang="ru-RU" sz="1750" b="1" u="sng" dirty="0">
                <a:solidFill>
                  <a:srgbClr val="FFFF00"/>
                </a:solidFill>
              </a:rPr>
              <a:t> абонентов</a:t>
            </a:r>
            <a:r>
              <a:rPr lang="ru-RU" sz="1750" b="1" dirty="0"/>
              <a:t>, допустивших сброс загрязняющих веществ в составе сточных вод сверх установленных нормативов водоотведения по составу сточных вод, или иных лиц, допустивших сброс загрязняющих веществ в централизованную систему водоотведения, приведший к причинению вреда водному объекту, такой вред возмещается </a:t>
            </a:r>
            <a:r>
              <a:rPr lang="ru-RU" sz="1750" b="1" u="sng" dirty="0">
                <a:solidFill>
                  <a:srgbClr val="FFFF00"/>
                </a:solidFill>
              </a:rPr>
              <a:t>организациями, осуществляющими водоотведение</a:t>
            </a:r>
            <a:r>
              <a:rPr lang="ru-RU" sz="1750" b="1" dirty="0"/>
              <a:t>, эксплуатирующими очистные сооружения поселений, городских округов. </a:t>
            </a:r>
          </a:p>
          <a:p>
            <a:pPr algn="just"/>
            <a:endParaRPr lang="ru-RU" sz="1600" b="1" dirty="0">
              <a:solidFill>
                <a:srgbClr val="FFFF00"/>
              </a:solidFill>
            </a:endParaRPr>
          </a:p>
          <a:p>
            <a:pPr algn="just"/>
            <a:endParaRPr lang="ru-RU" sz="1600" b="1" dirty="0" smtClean="0">
              <a:solidFill>
                <a:srgbClr val="FFFF00"/>
              </a:solidFill>
            </a:endParaRPr>
          </a:p>
          <a:p>
            <a:pPr algn="just"/>
            <a:endParaRPr lang="ru-RU" sz="2200" dirty="0" smtClean="0"/>
          </a:p>
          <a:p>
            <a:pPr algn="just"/>
            <a:endParaRPr lang="ru-RU" sz="2000" dirty="0">
              <a:solidFill>
                <a:srgbClr val="FF0066"/>
              </a:solidFill>
              <a:effectLst>
                <a:outerShdw blurRad="38100" dist="38100" dir="2700000" algn="tl">
                  <a:srgbClr val="000000">
                    <a:alpha val="43137"/>
                  </a:srgbClr>
                </a:outerShdw>
              </a:effectLst>
            </a:endParaRP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770945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19</a:t>
            </a:fld>
            <a:endParaRPr lang="en-US" dirty="0">
              <a:solidFill>
                <a:srgbClr val="464653"/>
              </a:solidFill>
            </a:endParaRPr>
          </a:p>
        </p:txBody>
      </p:sp>
      <p:sp>
        <p:nvSpPr>
          <p:cNvPr id="2" name="Прямоугольник 1"/>
          <p:cNvSpPr/>
          <p:nvPr/>
        </p:nvSpPr>
        <p:spPr>
          <a:xfrm>
            <a:off x="1907704" y="142661"/>
            <a:ext cx="7056784" cy="769441"/>
          </a:xfrm>
          <a:prstGeom prst="rect">
            <a:avLst/>
          </a:prstGeom>
        </p:spPr>
        <p:txBody>
          <a:bodyPr wrap="square">
            <a:spAutoFit/>
          </a:bodyPr>
          <a:lstStyle/>
          <a:p>
            <a:pPr algn="ctr"/>
            <a:r>
              <a:rPr lang="ru-RU" sz="22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КОНТРОЛЬ СОСТАВА и СВОЙСТВ </a:t>
            </a:r>
          </a:p>
          <a:p>
            <a:pPr algn="ctr"/>
            <a:r>
              <a:rPr lang="ru-RU" sz="22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СТОЧНЫХ ВОД (статья 30)</a:t>
            </a:r>
            <a:endParaRPr lang="ru-RU" sz="22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19</a:t>
            </a:fld>
            <a:endParaRPr lang="en-US" dirty="0">
              <a:solidFill>
                <a:srgbClr val="464653"/>
              </a:solidFill>
            </a:endParaRPr>
          </a:p>
        </p:txBody>
      </p:sp>
      <p:sp>
        <p:nvSpPr>
          <p:cNvPr id="61" name="Прямоугольник 60"/>
          <p:cNvSpPr/>
          <p:nvPr/>
        </p:nvSpPr>
        <p:spPr>
          <a:xfrm>
            <a:off x="156034" y="1017914"/>
            <a:ext cx="8664438" cy="5579437"/>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endParaRPr lang="ru-RU" sz="2000" dirty="0" smtClean="0">
              <a:solidFill>
                <a:srgbClr val="FFFF00"/>
              </a:solidFill>
            </a:endParaRPr>
          </a:p>
          <a:p>
            <a:pPr algn="just"/>
            <a:r>
              <a:rPr lang="ru-RU" sz="2200" b="1" dirty="0" smtClean="0">
                <a:solidFill>
                  <a:srgbClr val="FFFF00"/>
                </a:solidFill>
              </a:rPr>
              <a:t>   </a:t>
            </a:r>
            <a:r>
              <a:rPr lang="ru-RU" sz="2400" b="1" dirty="0">
                <a:solidFill>
                  <a:srgbClr val="002060"/>
                </a:solidFill>
              </a:rPr>
              <a:t> </a:t>
            </a:r>
            <a:r>
              <a:rPr lang="ru-RU" sz="2400" b="1" dirty="0">
                <a:solidFill>
                  <a:srgbClr val="FFFF00"/>
                </a:solidFill>
              </a:rPr>
              <a:t>Контроль сточных вод абонентов: осуществляют Водоканалы</a:t>
            </a:r>
          </a:p>
          <a:p>
            <a:pPr algn="just"/>
            <a:r>
              <a:rPr lang="ru-RU" sz="2400" b="1" dirty="0">
                <a:solidFill>
                  <a:srgbClr val="FFFF00"/>
                </a:solidFill>
              </a:rPr>
              <a:t>Анализ отобранных проб сточных вод: </a:t>
            </a:r>
            <a:r>
              <a:rPr lang="ru-RU" sz="2400" b="1" dirty="0">
                <a:solidFill>
                  <a:schemeClr val="bg1"/>
                </a:solidFill>
              </a:rPr>
              <a:t>аккредитованные </a:t>
            </a:r>
            <a:r>
              <a:rPr lang="ru-RU" sz="2400" b="1" dirty="0" smtClean="0">
                <a:solidFill>
                  <a:schemeClr val="bg1"/>
                </a:solidFill>
              </a:rPr>
              <a:t>лаборатории Абоненты</a:t>
            </a:r>
            <a:r>
              <a:rPr lang="ru-RU" sz="2400" b="1" dirty="0">
                <a:solidFill>
                  <a:schemeClr val="bg1"/>
                </a:solidFill>
              </a:rPr>
              <a:t>, категории которых определяются Правилами № 644, подают в Водоканал </a:t>
            </a:r>
            <a:r>
              <a:rPr lang="ru-RU" sz="2400" b="1" dirty="0">
                <a:solidFill>
                  <a:srgbClr val="FFFF00"/>
                </a:solidFill>
              </a:rPr>
              <a:t>декларацию</a:t>
            </a:r>
            <a:r>
              <a:rPr lang="ru-RU" sz="2400" b="1" dirty="0">
                <a:solidFill>
                  <a:schemeClr val="bg1"/>
                </a:solidFill>
              </a:rPr>
              <a:t> о составе и свойствах сточных вод</a:t>
            </a:r>
          </a:p>
          <a:p>
            <a:pPr algn="just"/>
            <a:r>
              <a:rPr lang="ru-RU" sz="2400" b="1" dirty="0" smtClean="0">
                <a:solidFill>
                  <a:srgbClr val="FFFF00"/>
                </a:solidFill>
              </a:rPr>
              <a:t>При </a:t>
            </a:r>
            <a:r>
              <a:rPr lang="ru-RU" sz="2400" b="1" dirty="0">
                <a:solidFill>
                  <a:srgbClr val="FFFF00"/>
                </a:solidFill>
              </a:rPr>
              <a:t>отсутствии у неоднократно </a:t>
            </a:r>
            <a:r>
              <a:rPr lang="ru-RU" sz="2400" b="1" dirty="0" smtClean="0">
                <a:solidFill>
                  <a:srgbClr val="FFFF00"/>
                </a:solidFill>
              </a:rPr>
              <a:t>нарушающих нормативы абонентов </a:t>
            </a:r>
            <a:r>
              <a:rPr lang="ru-RU" sz="2400" b="1" dirty="0">
                <a:solidFill>
                  <a:srgbClr val="FFFF00"/>
                </a:solidFill>
              </a:rPr>
              <a:t>плана снижения сбросов </a:t>
            </a:r>
            <a:r>
              <a:rPr lang="ru-RU" sz="2400" b="1" dirty="0" smtClean="0">
                <a:solidFill>
                  <a:srgbClr val="FFFF00"/>
                </a:solidFill>
              </a:rPr>
              <a:t>или его неисполнении, а также при неоднократном </a:t>
            </a:r>
            <a:r>
              <a:rPr lang="ru-RU" sz="2400" b="1" dirty="0" err="1" smtClean="0">
                <a:solidFill>
                  <a:srgbClr val="FFFF00"/>
                </a:solidFill>
              </a:rPr>
              <a:t>недопуске</a:t>
            </a:r>
            <a:r>
              <a:rPr lang="ru-RU" sz="2400" b="1" dirty="0" smtClean="0">
                <a:solidFill>
                  <a:srgbClr val="FFFF00"/>
                </a:solidFill>
              </a:rPr>
              <a:t> для отбора проб:</a:t>
            </a:r>
            <a:endParaRPr lang="ru-RU" sz="2400" b="1" dirty="0">
              <a:solidFill>
                <a:srgbClr val="FFFF00"/>
              </a:solidFill>
            </a:endParaRPr>
          </a:p>
          <a:p>
            <a:pPr algn="just"/>
            <a:r>
              <a:rPr lang="ru-RU" sz="2400" dirty="0" smtClean="0">
                <a:solidFill>
                  <a:schemeClr val="bg1"/>
                </a:solidFill>
              </a:rPr>
              <a:t>Водоканал </a:t>
            </a:r>
            <a:r>
              <a:rPr lang="ru-RU" sz="2400" dirty="0">
                <a:solidFill>
                  <a:schemeClr val="bg1"/>
                </a:solidFill>
              </a:rPr>
              <a:t>сообщает в территориальный орган </a:t>
            </a:r>
            <a:r>
              <a:rPr lang="ru-RU" sz="2400" dirty="0" err="1">
                <a:solidFill>
                  <a:schemeClr val="bg1"/>
                </a:solidFill>
              </a:rPr>
              <a:t>Росприроднадзора</a:t>
            </a:r>
            <a:r>
              <a:rPr lang="ru-RU" sz="2400" dirty="0">
                <a:solidFill>
                  <a:schemeClr val="bg1"/>
                </a:solidFill>
              </a:rPr>
              <a:t> или орган власти субъекта РФ; </a:t>
            </a:r>
          </a:p>
          <a:p>
            <a:pPr algn="just"/>
            <a:r>
              <a:rPr lang="ru-RU" sz="2400" dirty="0">
                <a:solidFill>
                  <a:schemeClr val="bg1"/>
                </a:solidFill>
              </a:rPr>
              <a:t>абонент привлекается к административной или уголовной ответственности за нарушение законодательства об охране окружающей среды;</a:t>
            </a:r>
          </a:p>
          <a:p>
            <a:pPr algn="just"/>
            <a:r>
              <a:rPr lang="ru-RU" sz="2400" dirty="0">
                <a:solidFill>
                  <a:schemeClr val="bg1"/>
                </a:solidFill>
              </a:rPr>
              <a:t>возможно приостановление деятельности абонента (судебное или административное)</a:t>
            </a:r>
          </a:p>
          <a:p>
            <a:pPr algn="just"/>
            <a:r>
              <a:rPr lang="ru-RU" sz="2000" b="1" dirty="0">
                <a:solidFill>
                  <a:srgbClr val="FF0000"/>
                </a:solidFill>
                <a:effectLst>
                  <a:outerShdw blurRad="38100" dist="38100" dir="2700000" algn="tl">
                    <a:srgbClr val="000000">
                      <a:alpha val="43137"/>
                    </a:srgbClr>
                  </a:outerShdw>
                </a:effectLst>
              </a:rPr>
              <a:t/>
            </a:r>
            <a:br>
              <a:rPr lang="ru-RU" sz="2000" b="1" dirty="0">
                <a:solidFill>
                  <a:srgbClr val="FF0000"/>
                </a:solidFill>
                <a:effectLst>
                  <a:outerShdw blurRad="38100" dist="38100" dir="2700000" algn="tl">
                    <a:srgbClr val="000000">
                      <a:alpha val="43137"/>
                    </a:srgbClr>
                  </a:outerShdw>
                </a:effectLst>
              </a:rPr>
            </a:br>
            <a:endParaRPr lang="ru-RU" sz="20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557476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a:t>
            </a:fld>
            <a:endParaRPr lang="en-US" dirty="0">
              <a:solidFill>
                <a:srgbClr val="464653"/>
              </a:solidFill>
            </a:endParaRPr>
          </a:p>
        </p:txBody>
      </p:sp>
      <p:sp>
        <p:nvSpPr>
          <p:cNvPr id="2" name="Прямоугольник 1"/>
          <p:cNvSpPr/>
          <p:nvPr/>
        </p:nvSpPr>
        <p:spPr>
          <a:xfrm>
            <a:off x="1806568" y="-10589"/>
            <a:ext cx="6581856" cy="1138773"/>
          </a:xfrm>
          <a:prstGeom prst="rect">
            <a:avLst/>
          </a:prstGeom>
        </p:spPr>
        <p:txBody>
          <a:bodyPr wrap="square">
            <a:spAutoFit/>
          </a:bodyPr>
          <a:lstStyle/>
          <a:p>
            <a:pPr algn="ctr"/>
            <a:r>
              <a:rPr lang="ru-RU" sz="2400" b="1" dirty="0" smtClean="0">
                <a:solidFill>
                  <a:srgbClr val="0070C0"/>
                </a:solidFill>
              </a:rPr>
              <a:t> </a:t>
            </a:r>
          </a:p>
          <a:p>
            <a:pPr algn="ctr"/>
            <a:r>
              <a:rPr lang="ru-RU" sz="2400" b="1" dirty="0" smtClean="0">
                <a:solidFill>
                  <a:srgbClr val="0070C0"/>
                </a:solidFill>
              </a:rPr>
              <a:t>ПРИКАЗ РОССТАНДАРТА от 15.12.2015 № 1580</a:t>
            </a:r>
            <a:endParaRPr lang="ru-RU" sz="2400" b="1" dirty="0">
              <a:solidFill>
                <a:srgbClr val="0070C0"/>
              </a:solidFill>
            </a:endParaRPr>
          </a:p>
          <a:p>
            <a:pPr algn="just"/>
            <a:r>
              <a:rPr lang="ru-RU" sz="2000" b="1" dirty="0" smtClean="0">
                <a:solidFill>
                  <a:srgbClr val="256D84"/>
                </a:solidFill>
                <a:ea typeface="ＭＳ Ｐゴシック" charset="0"/>
                <a:cs typeface="Calibri"/>
              </a:rPr>
              <a:t>                 </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a:t>
            </a:fld>
            <a:endParaRPr lang="en-US" dirty="0">
              <a:solidFill>
                <a:srgbClr val="464653"/>
              </a:solidFill>
            </a:endParaRPr>
          </a:p>
        </p:txBody>
      </p:sp>
      <p:sp>
        <p:nvSpPr>
          <p:cNvPr id="61" name="Прямоугольник 60"/>
          <p:cNvSpPr/>
          <p:nvPr/>
        </p:nvSpPr>
        <p:spPr>
          <a:xfrm>
            <a:off x="156034" y="980728"/>
            <a:ext cx="8736446" cy="5693916"/>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t>ФЕДЕРАЛЬНОЕ </a:t>
            </a:r>
            <a:r>
              <a:rPr lang="ru-RU" sz="1400" b="1" dirty="0"/>
              <a:t>АГЕНТСТВО</a:t>
            </a:r>
          </a:p>
          <a:p>
            <a:pPr algn="ctr"/>
            <a:endParaRPr lang="ru-RU" sz="1400" b="1" dirty="0" smtClean="0"/>
          </a:p>
          <a:p>
            <a:pPr algn="ctr"/>
            <a:r>
              <a:rPr lang="ru-RU" sz="1400" b="1" dirty="0" smtClean="0">
                <a:solidFill>
                  <a:srgbClr val="FFFF00"/>
                </a:solidFill>
              </a:rPr>
              <a:t>ФЕДЕРАЛЬНОЕ АГЕНТСТВО ПО </a:t>
            </a:r>
            <a:r>
              <a:rPr lang="ru-RU" sz="1400" b="1" dirty="0">
                <a:solidFill>
                  <a:srgbClr val="FFFF00"/>
                </a:solidFill>
              </a:rPr>
              <a:t>ТЕХНИЧЕСКОМУ РЕГУЛИРОВАНИЮ И МЕТРОЛОГИИ</a:t>
            </a:r>
          </a:p>
          <a:p>
            <a:pPr algn="ctr"/>
            <a:r>
              <a:rPr lang="ru-RU" sz="1400" b="1" dirty="0">
                <a:solidFill>
                  <a:srgbClr val="FFFF00"/>
                </a:solidFill>
              </a:rPr>
              <a:t> </a:t>
            </a:r>
            <a:r>
              <a:rPr lang="ru-RU" sz="1400" b="1" dirty="0" smtClean="0">
                <a:solidFill>
                  <a:srgbClr val="FFFF00"/>
                </a:solidFill>
              </a:rPr>
              <a:t>ПРИКАЗ от </a:t>
            </a:r>
            <a:r>
              <a:rPr lang="ru-RU" sz="1400" b="1" dirty="0">
                <a:solidFill>
                  <a:srgbClr val="FFFF00"/>
                </a:solidFill>
              </a:rPr>
              <a:t>15 декабря 2015 г. N 1580</a:t>
            </a:r>
          </a:p>
          <a:p>
            <a:pPr algn="ctr"/>
            <a:r>
              <a:rPr lang="ru-RU" sz="1400" b="1" dirty="0">
                <a:solidFill>
                  <a:srgbClr val="FFFF00"/>
                </a:solidFill>
              </a:rPr>
              <a:t> </a:t>
            </a:r>
            <a:r>
              <a:rPr lang="ru-RU" sz="1400" b="1" dirty="0" smtClean="0">
                <a:solidFill>
                  <a:srgbClr val="FFFF00"/>
                </a:solidFill>
              </a:rPr>
              <a:t>ОБ </a:t>
            </a:r>
            <a:r>
              <a:rPr lang="ru-RU" sz="1400" b="1" dirty="0">
                <a:solidFill>
                  <a:srgbClr val="FFFF00"/>
                </a:solidFill>
              </a:rPr>
              <a:t>УТВЕРЖДЕНИИ ИНФОРМАЦИОННО-ТЕХНИЧЕСКОГО СПРАВОЧНИКА</a:t>
            </a:r>
          </a:p>
          <a:p>
            <a:pPr algn="ctr"/>
            <a:r>
              <a:rPr lang="ru-RU" sz="1400" b="1" dirty="0">
                <a:solidFill>
                  <a:srgbClr val="FFFF00"/>
                </a:solidFill>
              </a:rPr>
              <a:t>ПО НАИЛУЧШИМ ДОСТУПНЫМ ТЕХНОЛОГИЯМ </a:t>
            </a:r>
            <a:r>
              <a:rPr lang="ru-RU" sz="1400" b="1" u="sng" dirty="0">
                <a:solidFill>
                  <a:srgbClr val="FFFF00"/>
                </a:solidFill>
              </a:rPr>
              <a:t>"ОЧИСТКА СТОЧНЫХ</a:t>
            </a:r>
          </a:p>
          <a:p>
            <a:pPr algn="ctr"/>
            <a:r>
              <a:rPr lang="ru-RU" sz="1400" b="1" u="sng" dirty="0">
                <a:solidFill>
                  <a:srgbClr val="FFFF00"/>
                </a:solidFill>
              </a:rPr>
              <a:t>ВОД С ИСПОЛЬЗОВАНИЕМ ЦЕНТРАЛИЗОВАННЫХ СИСТЕМ</a:t>
            </a:r>
          </a:p>
          <a:p>
            <a:pPr algn="ctr"/>
            <a:r>
              <a:rPr lang="ru-RU" sz="1400" b="1" u="sng" dirty="0">
                <a:solidFill>
                  <a:srgbClr val="FFFF00"/>
                </a:solidFill>
              </a:rPr>
              <a:t>ВОДООТВЕДЕНИЯ ПОСЕЛЕНИЙ, ГОРОДСКИХ </a:t>
            </a:r>
            <a:r>
              <a:rPr lang="ru-RU" sz="1400" b="1" u="sng" dirty="0" smtClean="0">
                <a:solidFill>
                  <a:srgbClr val="FFFF00"/>
                </a:solidFill>
              </a:rPr>
              <a:t>ОКРУГОВ»</a:t>
            </a:r>
          </a:p>
          <a:p>
            <a:pPr algn="ctr"/>
            <a:endParaRPr lang="ru-RU" sz="1400" b="1" dirty="0">
              <a:solidFill>
                <a:srgbClr val="FFFF00"/>
              </a:solidFill>
            </a:endParaRPr>
          </a:p>
          <a:p>
            <a:pPr algn="just"/>
            <a:r>
              <a:rPr lang="ru-RU" sz="1400" dirty="0"/>
              <a:t> </a:t>
            </a:r>
            <a:r>
              <a:rPr lang="ru-RU" sz="1400" b="1" dirty="0" smtClean="0"/>
              <a:t>В </a:t>
            </a:r>
            <a:r>
              <a:rPr lang="ru-RU" sz="1400" b="1" dirty="0"/>
              <a:t>соответствии с </a:t>
            </a:r>
            <a:r>
              <a:rPr lang="ru-RU" sz="1400" b="1" dirty="0" smtClean="0"/>
              <a:t>постановлением </a:t>
            </a:r>
            <a:r>
              <a:rPr lang="ru-RU" sz="1400" b="1" dirty="0"/>
              <a:t>Правительства </a:t>
            </a:r>
            <a:r>
              <a:rPr lang="ru-RU" sz="1400" b="1" dirty="0" smtClean="0"/>
              <a:t>РФ от 23.12.2014 N </a:t>
            </a:r>
            <a:r>
              <a:rPr lang="ru-RU" sz="1400" b="1" dirty="0"/>
              <a:t>1458 "О порядке определения технологии в качестве наилучшей доступной технологии, а также разработки, актуализации и опубликования информационно-технических справочников по наилучшим доступным технологиям" приказываю:</a:t>
            </a:r>
          </a:p>
          <a:p>
            <a:pPr algn="just"/>
            <a:r>
              <a:rPr lang="ru-RU" sz="1400" b="1" dirty="0"/>
              <a:t>1. Утвердить для добровольного применения в </a:t>
            </a:r>
            <a:r>
              <a:rPr lang="ru-RU" sz="1400" b="1" dirty="0" smtClean="0"/>
              <a:t>РФ информационно-технический </a:t>
            </a:r>
            <a:r>
              <a:rPr lang="ru-RU" sz="1400" b="1" dirty="0"/>
              <a:t>справочник по наилучшим доступным технологиям ИТС 10-2015 "Очистка сточных вод с использованием централизованных систем водоотведения поселений, городских округов" </a:t>
            </a:r>
            <a:r>
              <a:rPr lang="ru-RU" sz="1400" b="1" u="sng" dirty="0"/>
              <a:t>с датой введения в действие 1 июля 2016 г.</a:t>
            </a:r>
          </a:p>
          <a:p>
            <a:pPr algn="just"/>
            <a:r>
              <a:rPr lang="ru-RU" sz="1400" b="1" dirty="0"/>
              <a:t>Введен впервые.</a:t>
            </a:r>
          </a:p>
          <a:p>
            <a:pPr algn="just"/>
            <a:r>
              <a:rPr lang="ru-RU" sz="1400" b="1" dirty="0"/>
              <a:t>2. Закрепить утвержденный информационно-технический справочник по наилучшим доступным технологиям ИТС 10-2015 "Очистка сточных вод с использованием централизованных систем водоотведения поселений, городских округов" за Управлением технического регулирования и стандартизации.</a:t>
            </a:r>
          </a:p>
          <a:p>
            <a:pPr algn="just"/>
            <a:r>
              <a:rPr lang="ru-RU" sz="1400" b="1" dirty="0"/>
              <a:t>3. Управлению технического регулирования и стандартизации обеспечить опубликование информационно-технического справочника по наилучшим доступным технологиям ИТС 10-2015 "Очистка сточных вод с использованием централизованных систем водоотведения поселений, городских округов" на официальном сайте Федерального агентства по техническому регулированию и метрологии в информационно-телекоммуникационной сети "Интернет".</a:t>
            </a:r>
          </a:p>
          <a:p>
            <a:pPr algn="just"/>
            <a:r>
              <a:rPr lang="ru-RU" sz="1400" b="1" dirty="0" smtClean="0"/>
              <a:t> </a:t>
            </a:r>
          </a:p>
          <a:p>
            <a:pPr algn="r"/>
            <a:r>
              <a:rPr lang="ru-RU" sz="1400" b="1" dirty="0" smtClean="0"/>
              <a:t>Руководитель</a:t>
            </a:r>
            <a:endParaRPr lang="ru-RU" sz="1400" b="1" dirty="0"/>
          </a:p>
          <a:p>
            <a:pPr algn="r"/>
            <a:r>
              <a:rPr lang="ru-RU" sz="1400" b="1" dirty="0" smtClean="0"/>
              <a:t>Федерального агентства</a:t>
            </a:r>
          </a:p>
          <a:p>
            <a:pPr algn="r"/>
            <a:r>
              <a:rPr lang="ru-RU" sz="1400" b="1" dirty="0" smtClean="0"/>
              <a:t>А.В.АБРАМОВ</a:t>
            </a:r>
          </a:p>
          <a:p>
            <a:pPr algn="just"/>
            <a:r>
              <a:rPr lang="ru-RU" sz="1400" dirty="0"/>
              <a:t> </a:t>
            </a:r>
          </a:p>
          <a:p>
            <a:pPr algn="just"/>
            <a:endParaRPr lang="ru-RU" sz="1400"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637648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20</a:t>
            </a:fld>
            <a:endParaRPr lang="en-US" dirty="0">
              <a:solidFill>
                <a:srgbClr val="464653"/>
              </a:solidFill>
            </a:endParaRPr>
          </a:p>
        </p:txBody>
      </p:sp>
      <p:sp>
        <p:nvSpPr>
          <p:cNvPr id="2" name="Прямоугольник 1"/>
          <p:cNvSpPr/>
          <p:nvPr/>
        </p:nvSpPr>
        <p:spPr>
          <a:xfrm>
            <a:off x="1907704" y="142661"/>
            <a:ext cx="7056784" cy="430887"/>
          </a:xfrm>
          <a:prstGeom prst="rect">
            <a:avLst/>
          </a:prstGeom>
        </p:spPr>
        <p:txBody>
          <a:bodyPr wrap="square">
            <a:spAutoFit/>
          </a:bodyPr>
          <a:lstStyle/>
          <a:p>
            <a:pPr algn="ctr"/>
            <a:r>
              <a:rPr lang="ru-RU" sz="22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АДМИНИСТРАТИВНАЯ ОТВЕТСТВЕННОСТЬ АБОНЕНТОВ</a:t>
            </a:r>
            <a:endParaRPr lang="ru-RU" sz="22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20</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r>
              <a:rPr lang="ru-RU" b="1" dirty="0" smtClean="0">
                <a:solidFill>
                  <a:srgbClr val="FFFF00"/>
                </a:solidFill>
              </a:rPr>
              <a:t> </a:t>
            </a:r>
            <a:r>
              <a:rPr lang="ru-RU" b="1" dirty="0" smtClean="0">
                <a:solidFill>
                  <a:srgbClr val="002060"/>
                </a:solidFill>
              </a:rPr>
              <a:t> </a:t>
            </a:r>
            <a:r>
              <a:rPr lang="ru-RU" b="1" dirty="0">
                <a:solidFill>
                  <a:srgbClr val="FFFF00"/>
                </a:solidFill>
              </a:rPr>
              <a:t>Статья 8.15.1. Нарушение требований к сбросу сточных вод в централизованные системы </a:t>
            </a:r>
            <a:r>
              <a:rPr lang="ru-RU" b="1" dirty="0" smtClean="0">
                <a:solidFill>
                  <a:srgbClr val="FFFF00"/>
                </a:solidFill>
              </a:rPr>
              <a:t>водоотведения</a:t>
            </a:r>
          </a:p>
          <a:p>
            <a:pPr algn="just"/>
            <a:endParaRPr lang="ru-RU" b="1" dirty="0">
              <a:solidFill>
                <a:srgbClr val="FFFF00"/>
              </a:solidFill>
            </a:endParaRPr>
          </a:p>
          <a:p>
            <a:pPr algn="just"/>
            <a:r>
              <a:rPr lang="ru-RU" b="1" dirty="0"/>
              <a:t>1. Несоблюдение абонентами организаций, осуществляющих водоотведение, установленных нормативов водоотведения (сброса) по составу сточных вод -</a:t>
            </a:r>
          </a:p>
          <a:p>
            <a:pPr algn="just"/>
            <a:r>
              <a:rPr lang="ru-RU" b="1" dirty="0" smtClean="0"/>
              <a:t>…………………………………………………………………………………………………………………….</a:t>
            </a:r>
            <a:endParaRPr lang="ru-RU" b="1" dirty="0"/>
          </a:p>
          <a:p>
            <a:pPr algn="just"/>
            <a:r>
              <a:rPr lang="ru-RU" b="1" dirty="0"/>
              <a:t>2. Сброс абонентами организаций, осуществляющих водоотведение, или иными лицами в централизованную систему водоотведения веществ, запрещенных к сбросу, </a:t>
            </a:r>
            <a:r>
              <a:rPr lang="ru-RU" b="1" dirty="0" smtClean="0"/>
              <a:t>–  ……………………………………………………………………………………………………</a:t>
            </a:r>
          </a:p>
          <a:p>
            <a:pPr algn="just"/>
            <a:r>
              <a:rPr lang="ru-RU" b="1" dirty="0" smtClean="0"/>
              <a:t>3</a:t>
            </a:r>
            <a:r>
              <a:rPr lang="ru-RU" b="1" dirty="0"/>
              <a:t>. Отсутствие у абонентов разработанного и утвержденного в установленном порядке плана снижения сбросов, а также неисполнение абонентами плана снижения сбросов в установленные планом сроки - </a:t>
            </a:r>
            <a:r>
              <a:rPr lang="ru-RU" b="1" dirty="0" smtClean="0"/>
              <a:t>…………………………………………….</a:t>
            </a:r>
            <a:endParaRPr lang="ru-RU" b="1" dirty="0"/>
          </a:p>
          <a:p>
            <a:pPr algn="just"/>
            <a:r>
              <a:rPr lang="ru-RU" b="1" dirty="0"/>
              <a:t>4. </a:t>
            </a:r>
            <a:r>
              <a:rPr lang="ru-RU" b="1" dirty="0" err="1"/>
              <a:t>Недопуск</a:t>
            </a:r>
            <a:r>
              <a:rPr lang="ru-RU" b="1" dirty="0"/>
              <a:t> должностных лиц территориальных органов федерального органа исполнительной власти, осуществляющего государственный экологический надзор или органов исполнительной власти субъектов Российской Федерации, а также представителей организаций, осуществляющих водоотведение, к местам отбора проб сточных вод для проведения в установленном порядке контроля состава и свойств сточных вод, отводимых абонентами в централизованную систему водоотведения - </a:t>
            </a:r>
            <a:r>
              <a:rPr lang="ru-RU" b="1" dirty="0" smtClean="0"/>
              <a:t>……………………………………………………………………………………………………</a:t>
            </a:r>
            <a:endParaRPr lang="ru-RU" b="1" dirty="0"/>
          </a:p>
          <a:p>
            <a:pPr algn="just"/>
            <a:r>
              <a:rPr lang="ru-RU" b="1" dirty="0">
                <a:solidFill>
                  <a:srgbClr val="FF0000"/>
                </a:solidFill>
                <a:effectLst>
                  <a:outerShdw blurRad="38100" dist="38100" dir="2700000" algn="tl">
                    <a:srgbClr val="000000">
                      <a:alpha val="43137"/>
                    </a:srgbClr>
                  </a:outerShdw>
                </a:effectLst>
              </a:rPr>
              <a:t/>
            </a:r>
            <a:br>
              <a:rPr lang="ru-RU" b="1" dirty="0">
                <a:solidFill>
                  <a:srgbClr val="FF0000"/>
                </a:solidFill>
                <a:effectLst>
                  <a:outerShdw blurRad="38100" dist="38100" dir="2700000" algn="tl">
                    <a:srgbClr val="000000">
                      <a:alpha val="43137"/>
                    </a:srgbClr>
                  </a:outerShdw>
                </a:effectLst>
              </a:rPr>
            </a:br>
            <a:endParaRPr lang="ru-RU"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591278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21</a:t>
            </a:fld>
            <a:endParaRPr lang="en-US" dirty="0">
              <a:solidFill>
                <a:srgbClr val="464653"/>
              </a:solidFill>
            </a:endParaRPr>
          </a:p>
        </p:txBody>
      </p:sp>
      <p:sp>
        <p:nvSpPr>
          <p:cNvPr id="2" name="Прямоугольник 1"/>
          <p:cNvSpPr/>
          <p:nvPr/>
        </p:nvSpPr>
        <p:spPr>
          <a:xfrm>
            <a:off x="1907704" y="142661"/>
            <a:ext cx="7056784" cy="461665"/>
          </a:xfrm>
          <a:prstGeom prst="rect">
            <a:avLst/>
          </a:prstGeom>
        </p:spPr>
        <p:txBody>
          <a:bodyPr wrap="square">
            <a:spAutoFit/>
          </a:bodyPr>
          <a:lstStyle/>
          <a:p>
            <a:pPr algn="ctr"/>
            <a:r>
              <a:rPr lang="ru-RU" sz="2400" b="1" dirty="0">
                <a:solidFill>
                  <a:srgbClr val="002060"/>
                </a:solidFill>
                <a:effectLst>
                  <a:outerShdw blurRad="38100" dist="38100" dir="2700000" algn="tl">
                    <a:srgbClr val="000000">
                      <a:alpha val="43137"/>
                    </a:srgbClr>
                  </a:outerShdw>
                </a:effectLst>
                <a:ea typeface="ＭＳ Ｐゴシック" charset="0"/>
                <a:cs typeface="Calibri"/>
              </a:rPr>
              <a:t>ИЗМЕНЕНИЯ </a:t>
            </a:r>
            <a:r>
              <a:rPr lang="ru-RU" sz="2400" b="1" dirty="0" smtClean="0">
                <a:solidFill>
                  <a:srgbClr val="002060"/>
                </a:solidFill>
                <a:effectLst>
                  <a:outerShdw blurRad="38100" dist="38100" dir="2700000" algn="tl">
                    <a:srgbClr val="000000">
                      <a:alpha val="43137"/>
                    </a:srgbClr>
                  </a:outerShdw>
                </a:effectLst>
                <a:ea typeface="ＭＳ Ｐゴシック" charset="0"/>
                <a:cs typeface="Calibri"/>
              </a:rPr>
              <a:t>в </a:t>
            </a:r>
            <a:r>
              <a:rPr lang="ru-RU" sz="2400" b="1" dirty="0">
                <a:solidFill>
                  <a:srgbClr val="002060"/>
                </a:solidFill>
                <a:effectLst>
                  <a:outerShdw blurRad="38100" dist="38100" dir="2700000" algn="tl">
                    <a:srgbClr val="000000">
                      <a:alpha val="43137"/>
                    </a:srgbClr>
                  </a:outerShdw>
                </a:effectLst>
                <a:ea typeface="ＭＳ Ｐゴシック" charset="0"/>
                <a:cs typeface="Calibri"/>
              </a:rPr>
              <a:t>ИНЫЕ ФЕДЕРАЛЬНЫЕ ЗАКОНЫ</a:t>
            </a:r>
            <a:endParaRPr lang="ru-RU" sz="2400" b="1" dirty="0">
              <a:solidFill>
                <a:srgbClr val="00206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21</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b="1" dirty="0" smtClean="0">
                <a:solidFill>
                  <a:srgbClr val="002060"/>
                </a:solidFill>
              </a:rPr>
              <a:t> </a:t>
            </a:r>
            <a:r>
              <a:rPr lang="ru-RU" sz="2100" b="1" dirty="0">
                <a:solidFill>
                  <a:srgbClr val="FFFF00"/>
                </a:solidFill>
              </a:rPr>
              <a:t>ФЗ «Об охране окружающей среды»: </a:t>
            </a:r>
            <a:r>
              <a:rPr lang="ru-RU" sz="2100" b="1" dirty="0">
                <a:solidFill>
                  <a:schemeClr val="bg1"/>
                </a:solidFill>
              </a:rPr>
              <a:t>возвращение возможности установления особенностей взимания платы Водоканалов за негативное воздействие на окружающую среду; возможность учета особенностей возмещения вреда Водоканалами и абонентами </a:t>
            </a:r>
            <a:endParaRPr lang="ru-RU" sz="2100" b="1" dirty="0" smtClean="0">
              <a:solidFill>
                <a:schemeClr val="bg1"/>
              </a:solidFill>
            </a:endParaRPr>
          </a:p>
          <a:p>
            <a:pPr algn="just"/>
            <a:endParaRPr lang="ru-RU" sz="2100" b="1" dirty="0">
              <a:solidFill>
                <a:schemeClr val="bg1"/>
              </a:solidFill>
            </a:endParaRPr>
          </a:p>
          <a:p>
            <a:pPr algn="just"/>
            <a:r>
              <a:rPr lang="ru-RU" sz="2100" b="1" dirty="0" smtClean="0">
                <a:solidFill>
                  <a:srgbClr val="FFFF00"/>
                </a:solidFill>
              </a:rPr>
              <a:t>  ФЗ </a:t>
            </a:r>
            <a:r>
              <a:rPr lang="ru-RU" sz="2100" b="1" dirty="0">
                <a:solidFill>
                  <a:srgbClr val="FFFF00"/>
                </a:solidFill>
              </a:rPr>
              <a:t>«О рыболовстве и сохранении водных биологических ресурсов»:</a:t>
            </a:r>
          </a:p>
          <a:p>
            <a:pPr algn="just"/>
            <a:r>
              <a:rPr lang="ru-RU" sz="2100" b="1" dirty="0">
                <a:solidFill>
                  <a:schemeClr val="bg1"/>
                </a:solidFill>
              </a:rPr>
              <a:t>исключение возможности отнесения водных объектов к </a:t>
            </a:r>
            <a:r>
              <a:rPr lang="ru-RU" sz="2100" b="1" dirty="0" err="1">
                <a:solidFill>
                  <a:schemeClr val="bg1"/>
                </a:solidFill>
              </a:rPr>
              <a:t>рыбохозяйственным</a:t>
            </a:r>
            <a:r>
              <a:rPr lang="ru-RU" sz="2100" b="1" dirty="0">
                <a:solidFill>
                  <a:schemeClr val="bg1"/>
                </a:solidFill>
              </a:rPr>
              <a:t>, которые «используются </a:t>
            </a:r>
            <a:r>
              <a:rPr lang="ru-RU" sz="2100" b="1" u="sng" dirty="0">
                <a:solidFill>
                  <a:schemeClr val="bg1"/>
                </a:solidFill>
              </a:rPr>
              <a:t>или могут быть использованы</a:t>
            </a:r>
            <a:r>
              <a:rPr lang="ru-RU" sz="2100" b="1" dirty="0">
                <a:solidFill>
                  <a:schemeClr val="bg1"/>
                </a:solidFill>
              </a:rPr>
              <a:t>» для любого вида рыболовства;</a:t>
            </a:r>
          </a:p>
          <a:p>
            <a:pPr algn="just"/>
            <a:r>
              <a:rPr lang="ru-RU" sz="2100" dirty="0" smtClean="0"/>
              <a:t>   </a:t>
            </a:r>
            <a:r>
              <a:rPr lang="ru-RU" sz="2100" b="1" dirty="0" smtClean="0"/>
              <a:t>Часть 3 статьи 17:</a:t>
            </a:r>
          </a:p>
          <a:p>
            <a:pPr algn="just"/>
            <a:r>
              <a:rPr lang="ru-RU" sz="2100" b="1" dirty="0"/>
              <a:t> </a:t>
            </a:r>
            <a:r>
              <a:rPr lang="ru-RU" sz="2100" b="1" dirty="0" smtClean="0"/>
              <a:t>  «3</a:t>
            </a:r>
            <a:r>
              <a:rPr lang="ru-RU" sz="2100" b="1" dirty="0"/>
              <a:t>. Критерии и порядок отнесения водного объекта (части водного объекта) к водным объектам </a:t>
            </a:r>
            <a:r>
              <a:rPr lang="ru-RU" sz="2100" b="1" dirty="0" err="1"/>
              <a:t>рыбохозяйственного</a:t>
            </a:r>
            <a:r>
              <a:rPr lang="ru-RU" sz="2100" b="1" dirty="0"/>
              <a:t> значения, порядок определения категорий водных объектов </a:t>
            </a:r>
            <a:r>
              <a:rPr lang="ru-RU" sz="2100" b="1" dirty="0" err="1"/>
              <a:t>рыбохозяйственного</a:t>
            </a:r>
            <a:r>
              <a:rPr lang="ru-RU" sz="2100" b="1" dirty="0"/>
              <a:t> значения, порядок установления ограничений хозяйственной и иной деятельности в отношении водных объектов </a:t>
            </a:r>
            <a:r>
              <a:rPr lang="ru-RU" sz="2100" b="1" dirty="0" err="1"/>
              <a:t>рыбохозяйственного</a:t>
            </a:r>
            <a:r>
              <a:rPr lang="ru-RU" sz="2100" b="1" dirty="0"/>
              <a:t> значения устанавливаются Правительством Российской </a:t>
            </a:r>
            <a:r>
              <a:rPr lang="ru-RU" sz="2100" b="1" dirty="0" smtClean="0"/>
              <a:t>Федерации». </a:t>
            </a:r>
            <a:endParaRPr lang="ru-RU" sz="21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707525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22</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22</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b="1" dirty="0" smtClean="0">
                <a:solidFill>
                  <a:srgbClr val="002060"/>
                </a:solidFill>
              </a:rPr>
              <a:t> </a:t>
            </a:r>
            <a:r>
              <a:rPr lang="ru-RU" sz="2200" b="1" dirty="0">
                <a:solidFill>
                  <a:srgbClr val="FFFF00"/>
                </a:solidFill>
              </a:rPr>
              <a:t>1) Определения понятий «самовольное подключение» и «самовольное пользование»</a:t>
            </a:r>
          </a:p>
          <a:p>
            <a:pPr algn="just"/>
            <a:r>
              <a:rPr lang="ru-RU" sz="2200" b="1" dirty="0">
                <a:solidFill>
                  <a:srgbClr val="FFFF00"/>
                </a:solidFill>
              </a:rPr>
              <a:t>2) Аванс (предоплата) за водоснабжение и водоотведение:</a:t>
            </a:r>
            <a:r>
              <a:rPr lang="ru-RU" sz="2200" b="1" dirty="0">
                <a:solidFill>
                  <a:srgbClr val="FF0000"/>
                </a:solidFill>
              </a:rPr>
              <a:t> </a:t>
            </a:r>
            <a:r>
              <a:rPr lang="ru-RU" sz="2200" b="1" dirty="0">
                <a:solidFill>
                  <a:schemeClr val="bg1"/>
                </a:solidFill>
              </a:rPr>
              <a:t>50 % до 18 числа текущего месяца, остальное – до 10 числа следующего месяца</a:t>
            </a:r>
          </a:p>
          <a:p>
            <a:pPr algn="just"/>
            <a:r>
              <a:rPr lang="ru-RU" sz="2200" b="1" dirty="0" smtClean="0">
                <a:solidFill>
                  <a:srgbClr val="FF0000"/>
                </a:solidFill>
              </a:rPr>
              <a:t>  </a:t>
            </a:r>
            <a:r>
              <a:rPr lang="ru-RU" sz="2200" b="1" dirty="0" smtClean="0">
                <a:solidFill>
                  <a:srgbClr val="FFFF00"/>
                </a:solidFill>
              </a:rPr>
              <a:t>3</a:t>
            </a:r>
            <a:r>
              <a:rPr lang="ru-RU" sz="2200" b="1" dirty="0">
                <a:solidFill>
                  <a:srgbClr val="FFFF00"/>
                </a:solidFill>
              </a:rPr>
              <a:t>) Баланс водопотребления и водоотведения, в том числе с распределением по выпускам при условии:</a:t>
            </a:r>
          </a:p>
          <a:p>
            <a:pPr algn="just">
              <a:spcBef>
                <a:spcPts val="0"/>
              </a:spcBef>
            </a:pPr>
            <a:r>
              <a:rPr lang="ru-RU" sz="2200" b="1" dirty="0" smtClean="0">
                <a:solidFill>
                  <a:schemeClr val="tx2">
                    <a:lumMod val="75000"/>
                  </a:schemeClr>
                </a:solidFill>
              </a:rPr>
              <a:t>   </a:t>
            </a:r>
            <a:r>
              <a:rPr lang="ru-RU" sz="2200" b="1" dirty="0" smtClean="0">
                <a:solidFill>
                  <a:schemeClr val="bg1"/>
                </a:solidFill>
              </a:rPr>
              <a:t>установление </a:t>
            </a:r>
            <a:r>
              <a:rPr lang="ru-RU" sz="2200" b="1" dirty="0">
                <a:solidFill>
                  <a:schemeClr val="bg1"/>
                </a:solidFill>
              </a:rPr>
              <a:t>абонентом совместно с организацией ВКХ факта отсутствия технической возможности установки прибора учета сточных вод, либо отсутствие обязанности абонента по установке прибора учета сточных вод;</a:t>
            </a:r>
          </a:p>
          <a:p>
            <a:pPr algn="just">
              <a:spcBef>
                <a:spcPts val="0"/>
              </a:spcBef>
            </a:pPr>
            <a:r>
              <a:rPr lang="ru-RU" sz="2200" b="1" dirty="0" smtClean="0">
                <a:solidFill>
                  <a:schemeClr val="bg1"/>
                </a:solidFill>
              </a:rPr>
              <a:t>   использование </a:t>
            </a:r>
            <a:r>
              <a:rPr lang="ru-RU" sz="2200" b="1" dirty="0">
                <a:solidFill>
                  <a:schemeClr val="bg1"/>
                </a:solidFill>
              </a:rPr>
              <a:t>абонентом воды в составе выпускаемой продукции, производстве тепловой энергии </a:t>
            </a:r>
            <a:r>
              <a:rPr lang="ru-RU" sz="2200" b="1" u="sng" dirty="0">
                <a:solidFill>
                  <a:schemeClr val="bg1"/>
                </a:solidFill>
              </a:rPr>
              <a:t>или</a:t>
            </a:r>
            <a:r>
              <a:rPr lang="ru-RU" sz="2200" b="1" dirty="0">
                <a:solidFill>
                  <a:schemeClr val="bg1"/>
                </a:solidFill>
              </a:rPr>
              <a:t> наличие у абонента самостоятельных выпусков в водные объекты </a:t>
            </a:r>
            <a:r>
              <a:rPr lang="ru-RU" sz="2200" b="1" u="sng" dirty="0">
                <a:solidFill>
                  <a:schemeClr val="bg1"/>
                </a:solidFill>
              </a:rPr>
              <a:t>или</a:t>
            </a:r>
            <a:r>
              <a:rPr lang="ru-RU" sz="2200" b="1" dirty="0">
                <a:solidFill>
                  <a:schemeClr val="bg1"/>
                </a:solidFill>
              </a:rPr>
              <a:t> наличие у абонента нескольких канализационных выпусков в централизованную систему водоотведения.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578822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23</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23</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b="1" dirty="0" smtClean="0">
                <a:solidFill>
                  <a:srgbClr val="002060"/>
                </a:solidFill>
              </a:rPr>
              <a:t> </a:t>
            </a:r>
            <a:r>
              <a:rPr lang="ru-RU" sz="2300" b="1" dirty="0">
                <a:solidFill>
                  <a:schemeClr val="bg1"/>
                </a:solidFill>
                <a:effectLst>
                  <a:outerShdw blurRad="38100" dist="38100" dir="2700000" algn="tl">
                    <a:srgbClr val="000000">
                      <a:alpha val="43137"/>
                    </a:srgbClr>
                  </a:outerShdw>
                </a:effectLst>
              </a:rPr>
              <a:t>115. Организация, осуществляющая водоотведение или очистку сточных вод, и абонент вправе заключить договор водоотведения (единый договор холодного водоснабжения и водоотведения), предусматривающий </a:t>
            </a:r>
            <a:r>
              <a:rPr lang="ru-RU" sz="2300" b="1" dirty="0">
                <a:solidFill>
                  <a:srgbClr val="FFFF00"/>
                </a:solidFill>
                <a:effectLst>
                  <a:outerShdw blurRad="38100" dist="38100" dir="2700000" algn="tl">
                    <a:srgbClr val="000000">
                      <a:alpha val="43137"/>
                    </a:srgbClr>
                  </a:outerShdw>
                </a:effectLst>
              </a:rPr>
              <a:t>прием сточных вод с превышением требований, установленных приложением № 3 </a:t>
            </a:r>
            <a:r>
              <a:rPr lang="ru-RU" sz="2300" b="1" dirty="0">
                <a:solidFill>
                  <a:schemeClr val="bg1"/>
                </a:solidFill>
                <a:effectLst>
                  <a:outerShdw blurRad="38100" dist="38100" dir="2700000" algn="tl">
                    <a:srgbClr val="000000">
                      <a:alpha val="43137"/>
                    </a:srgbClr>
                  </a:outerShdw>
                </a:effectLst>
              </a:rPr>
              <a:t>(по показателям, относящимся к технологическим показателям работы данных очистных  сооружений, при условии, что согласно результатам  технического обследования очистные сооружения могут быть дополнительно нагружены без ухудшения качества очистки сточных вод и эффективности обработки осадка сточных вод, с сохранением существующей возможности утилизации осадка сточных вод) (за исключением требований, установленных в целях предотвращения негативного воздействия на канализационные сети). Стоимость услуг по такому договору определяется соглашением сторон.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337917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24</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24</a:t>
            </a:fld>
            <a:endParaRPr lang="en-US" dirty="0">
              <a:solidFill>
                <a:srgbClr val="464653"/>
              </a:solidFill>
            </a:endParaRPr>
          </a:p>
        </p:txBody>
      </p:sp>
      <p:sp>
        <p:nvSpPr>
          <p:cNvPr id="61" name="Прямоугольник 60"/>
          <p:cNvSpPr/>
          <p:nvPr/>
        </p:nvSpPr>
        <p:spPr>
          <a:xfrm>
            <a:off x="156034" y="1017914"/>
            <a:ext cx="8664438" cy="5579438"/>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b="1" dirty="0" smtClean="0">
                <a:solidFill>
                  <a:srgbClr val="002060"/>
                </a:solidFill>
              </a:rPr>
              <a:t> </a:t>
            </a:r>
            <a:r>
              <a:rPr lang="ru-RU" sz="2400" b="1" dirty="0">
                <a:solidFill>
                  <a:schemeClr val="bg1"/>
                </a:solidFill>
                <a:effectLst>
                  <a:outerShdw blurRad="38100" dist="38100" dir="2700000" algn="tl">
                    <a:srgbClr val="000000">
                      <a:alpha val="43137"/>
                    </a:srgbClr>
                  </a:outerShdw>
                </a:effectLst>
              </a:rPr>
              <a:t>116. Абоненты, допустившие неоднократное (два и более раза в течение календарного года) нарушение требований, установленных пунктом 113 настоящих Правил, или допустившие неоднократное грубое нарушение требований, установленных пунктом 114 настоящих Правил, а также указавшие в декларации о составе и свойствах сточных вод грубое нарушение требований, установленных пунктом 114 настоящих Правил, в целях обеспечения соблюдения указанных требований обязаны разработать </a:t>
            </a:r>
            <a:r>
              <a:rPr lang="ru-RU" sz="2400" b="1" u="sng" dirty="0">
                <a:solidFill>
                  <a:srgbClr val="FFFF00"/>
                </a:solidFill>
                <a:effectLst>
                  <a:outerShdw blurRad="38100" dist="38100" dir="2700000" algn="tl">
                    <a:srgbClr val="000000">
                      <a:alpha val="43137"/>
                    </a:srgbClr>
                  </a:outerShdw>
                </a:effectLst>
              </a:rPr>
              <a:t>план по достижению требований</a:t>
            </a:r>
            <a:r>
              <a:rPr lang="ru-RU" sz="2400" b="1" dirty="0">
                <a:solidFill>
                  <a:srgbClr val="FFFF00"/>
                </a:solidFill>
                <a:effectLst>
                  <a:outerShdw blurRad="38100" dist="38100" dir="2700000" algn="tl">
                    <a:srgbClr val="000000">
                      <a:alpha val="43137"/>
                    </a:srgbClr>
                  </a:outerShdw>
                </a:effectLst>
              </a:rPr>
              <a:t> </a:t>
            </a:r>
            <a:r>
              <a:rPr lang="ru-RU" sz="2400" b="1" dirty="0">
                <a:solidFill>
                  <a:schemeClr val="bg1"/>
                </a:solidFill>
                <a:effectLst>
                  <a:outerShdw blurRad="38100" dist="38100" dir="2700000" algn="tl">
                    <a:srgbClr val="000000">
                      <a:alpha val="43137"/>
                    </a:srgbClr>
                  </a:outerShdw>
                </a:effectLst>
              </a:rPr>
              <a:t>и утвердить его по согласованию с организацией, осуществляющей водоотведение.</a:t>
            </a:r>
          </a:p>
          <a:p>
            <a:pPr algn="just"/>
            <a:r>
              <a:rPr lang="ru-RU" sz="2400" b="1" dirty="0">
                <a:solidFill>
                  <a:schemeClr val="bg1"/>
                </a:solidFill>
                <a:effectLst>
                  <a:outerShdw blurRad="38100" dist="38100" dir="2700000" algn="tl">
                    <a:srgbClr val="000000">
                      <a:alpha val="43137"/>
                    </a:srgbClr>
                  </a:outerShdw>
                </a:effectLst>
              </a:rPr>
              <a:t>   Критерии грубого нарушения требований, установленных пунктом 114 настоящих Правил, установлены приложением № 3 к настоящим Правилам.</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237548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25</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25</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b="1" dirty="0" smtClean="0">
                <a:solidFill>
                  <a:srgbClr val="002060"/>
                </a:solidFill>
              </a:rPr>
              <a:t> </a:t>
            </a:r>
            <a:r>
              <a:rPr lang="ru-RU" sz="2400" dirty="0"/>
              <a:t> </a:t>
            </a:r>
            <a:r>
              <a:rPr lang="ru-RU" sz="2100" b="1" dirty="0">
                <a:solidFill>
                  <a:schemeClr val="bg1"/>
                </a:solidFill>
              </a:rPr>
              <a:t>План по достижению требований должен предусматривать реализацию мероприятий, обеспечивающих предотвращение нарушений абонентом требований к составу и свойствам сточных вод, отводимых в ЦСВ, устанавливаемых в целях предотвращения негативного воздействия на работу объектов централизованной системы водоотведения, посредством реализации </a:t>
            </a:r>
            <a:r>
              <a:rPr lang="ru-RU" sz="2100" b="1" dirty="0">
                <a:solidFill>
                  <a:srgbClr val="FFFF00"/>
                </a:solidFill>
              </a:rPr>
              <a:t>одного или нескольких из следующих мероприятий:</a:t>
            </a:r>
          </a:p>
          <a:p>
            <a:pPr algn="just"/>
            <a:r>
              <a:rPr lang="ru-RU" sz="2100" b="1" dirty="0">
                <a:solidFill>
                  <a:schemeClr val="bg1"/>
                </a:solidFill>
              </a:rPr>
              <a:t>а) строительства или модернизации локальных очистных сооружений, а также очистки сточных вод абонента с использованием локальных очистных сооружений, принадлежащих третьим лицам;</a:t>
            </a:r>
          </a:p>
          <a:p>
            <a:pPr algn="just"/>
            <a:r>
              <a:rPr lang="ru-RU" sz="2100" b="1" dirty="0">
                <a:solidFill>
                  <a:schemeClr val="bg1"/>
                </a:solidFill>
              </a:rPr>
              <a:t>б) создания систем оборотного водоснабжения; </a:t>
            </a:r>
          </a:p>
          <a:p>
            <a:pPr algn="just"/>
            <a:r>
              <a:rPr lang="ru-RU" sz="2100" b="1" dirty="0">
                <a:solidFill>
                  <a:schemeClr val="bg1"/>
                </a:solidFill>
              </a:rPr>
              <a:t>в) внедрения технологий производства продукции, оказания услуг, проведения работ, обеспечивающих снижение содержания загрязняющих веществ в составе сточных вод;</a:t>
            </a:r>
          </a:p>
          <a:p>
            <a:pPr algn="just"/>
            <a:r>
              <a:rPr lang="ru-RU" sz="2100" b="1" dirty="0">
                <a:solidFill>
                  <a:schemeClr val="bg1"/>
                </a:solidFill>
              </a:rPr>
              <a:t>г) передачи сточных вод для очистки специализированным организациям по договору;</a:t>
            </a:r>
          </a:p>
          <a:p>
            <a:pPr algn="just"/>
            <a:r>
              <a:rPr lang="ru-RU" sz="2100" b="1" dirty="0">
                <a:solidFill>
                  <a:schemeClr val="bg1"/>
                </a:solidFill>
              </a:rPr>
              <a:t>д) заключения договора, предусмотренного пунктом 115 </a:t>
            </a:r>
            <a:r>
              <a:rPr lang="ru-RU" sz="2100" b="1" dirty="0" smtClean="0">
                <a:solidFill>
                  <a:schemeClr val="bg1"/>
                </a:solidFill>
              </a:rPr>
              <a:t>Правил</a:t>
            </a:r>
            <a:r>
              <a:rPr lang="ru-RU" sz="2100" b="1" dirty="0">
                <a:solidFill>
                  <a:schemeClr val="bg1"/>
                </a:solidFill>
              </a:rPr>
              <a:t>.</a:t>
            </a:r>
            <a:endParaRPr lang="ru-RU" sz="2100" b="1" dirty="0">
              <a:solidFill>
                <a:schemeClr val="bg1"/>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4114515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26</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26</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b="1" dirty="0" smtClean="0">
                <a:solidFill>
                  <a:srgbClr val="002060"/>
                </a:solidFill>
              </a:rPr>
              <a:t> </a:t>
            </a:r>
            <a:r>
              <a:rPr lang="ru-RU" sz="2400" dirty="0"/>
              <a:t> </a:t>
            </a:r>
            <a:r>
              <a:rPr lang="ru-RU" sz="2600" b="1" dirty="0">
                <a:solidFill>
                  <a:schemeClr val="bg1"/>
                </a:solidFill>
              </a:rPr>
              <a:t>Абоненты обязаны утвердить план по достижению требований до 1 января 2019 года. </a:t>
            </a:r>
          </a:p>
          <a:p>
            <a:pPr algn="just"/>
            <a:r>
              <a:rPr lang="ru-RU" sz="2600" b="1" dirty="0">
                <a:solidFill>
                  <a:schemeClr val="bg1"/>
                </a:solidFill>
              </a:rPr>
              <a:t>   В случае, если абоненты не утвердили план по достижению требований до 1 января 2019 года, а также в случае невыполнения такими абонентами мероприятий утвержденного плана по достижению требований в предусмотренные планом сроки, начиная с  1 января 2019 года и до даты устранения нарушений, предусмотренных настоящим пунктом, к плате таких абонентов за негативное воздействие на работу централизованной системы водоотведения, рассчитанной в соответствии с настоящими Правилами, дополнительно применяется </a:t>
            </a:r>
            <a:r>
              <a:rPr lang="ru-RU" sz="2600" b="1" u="sng" dirty="0">
                <a:solidFill>
                  <a:srgbClr val="FFFF00"/>
                </a:solidFill>
              </a:rPr>
              <a:t>коэффициент 2</a:t>
            </a:r>
            <a:r>
              <a:rPr lang="ru-RU" sz="2600" b="1" dirty="0">
                <a:solidFill>
                  <a:schemeClr val="bg1"/>
                </a:solidFill>
              </a:rPr>
              <a:t>. </a:t>
            </a:r>
          </a:p>
          <a:p>
            <a:pPr algn="just"/>
            <a:endParaRPr lang="ru-RU" sz="26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174435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27</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27</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sz="2600" b="1" dirty="0" smtClean="0">
                <a:solidFill>
                  <a:schemeClr val="bg1"/>
                </a:solidFill>
              </a:rPr>
              <a:t>В </a:t>
            </a:r>
            <a:r>
              <a:rPr lang="ru-RU" sz="2600" b="1" dirty="0">
                <a:solidFill>
                  <a:schemeClr val="bg1"/>
                </a:solidFill>
              </a:rPr>
              <a:t>случае, если организация, осуществляющая водоотведение или очистку сточных вод, принимает сточные воды от другой организации, осуществляющей водоотведение, </a:t>
            </a:r>
            <a:r>
              <a:rPr lang="ru-RU" sz="2600" b="1" u="sng" dirty="0">
                <a:solidFill>
                  <a:srgbClr val="FFFF00"/>
                </a:solidFill>
              </a:rPr>
              <a:t>плата за негативное воздействие на работу централизованной системы водоотведения не взимается в части объемов хозяйственно-бытовых сточных вод</a:t>
            </a:r>
            <a:r>
              <a:rPr lang="ru-RU" sz="2600" b="1" dirty="0">
                <a:solidFill>
                  <a:srgbClr val="FFFF00"/>
                </a:solidFill>
              </a:rPr>
              <a:t>,</a:t>
            </a:r>
            <a:r>
              <a:rPr lang="ru-RU" sz="2600" b="1" dirty="0">
                <a:solidFill>
                  <a:schemeClr val="bg1"/>
                </a:solidFill>
              </a:rPr>
              <a:t> отводимых товариществами собственников жилья, жилищно-строительными, жилищными и иными специализированными потребительскими кооперативами, управляющими организациями, осуществляющими деятельность по управлению многоквартирными домами, собственниками и (или) пользователями жилых помещений в </a:t>
            </a:r>
            <a:r>
              <a:rPr lang="ru-RU" sz="2600" b="1" dirty="0" smtClean="0">
                <a:solidFill>
                  <a:schemeClr val="bg1"/>
                </a:solidFill>
              </a:rPr>
              <a:t>многоквартирных домах или жилых домов </a:t>
            </a:r>
            <a:r>
              <a:rPr lang="ru-RU" b="1" dirty="0">
                <a:solidFill>
                  <a:schemeClr val="accent1">
                    <a:lumMod val="75000"/>
                  </a:schemeClr>
                </a:solidFill>
              </a:rPr>
              <a:t>домах или жилых домов.</a:t>
            </a:r>
            <a:endParaRPr lang="ru-RU" sz="26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595712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28</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28</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2000" b="1" u="sng" dirty="0" smtClean="0">
                <a:solidFill>
                  <a:srgbClr val="FFFF00"/>
                </a:solidFill>
              </a:rPr>
              <a:t>ДЕЙСТВУЮЩАЯ ФОРМУЛА:</a:t>
            </a:r>
          </a:p>
          <a:p>
            <a:endParaRPr lang="ru-RU" b="1" u="sng" dirty="0">
              <a:solidFill>
                <a:srgbClr val="FFFF00"/>
              </a:solidFill>
            </a:endParaRPr>
          </a:p>
          <a:p>
            <a:endParaRPr lang="ru-RU" b="1" u="sng" dirty="0" smtClean="0">
              <a:solidFill>
                <a:srgbClr val="FFFF00"/>
              </a:solidFill>
            </a:endParaRPr>
          </a:p>
          <a:p>
            <a:endParaRPr lang="ru-RU" b="1" u="sng" dirty="0">
              <a:solidFill>
                <a:schemeClr val="bg1"/>
              </a:solidFill>
            </a:endParaRPr>
          </a:p>
          <a:p>
            <a:endParaRPr lang="ru-RU" b="1" u="sng" dirty="0" smtClean="0">
              <a:solidFill>
                <a:schemeClr val="bg1"/>
              </a:solidFill>
            </a:endParaRPr>
          </a:p>
          <a:p>
            <a:endParaRPr lang="ru-RU" b="1" u="sng" dirty="0">
              <a:solidFill>
                <a:schemeClr val="bg1"/>
              </a:solidFill>
            </a:endParaRPr>
          </a:p>
          <a:p>
            <a:endParaRPr lang="ru-RU" b="1" u="sng" dirty="0" smtClean="0">
              <a:solidFill>
                <a:schemeClr val="bg1"/>
              </a:solidFill>
            </a:endParaRPr>
          </a:p>
          <a:p>
            <a:endParaRPr lang="ru-RU" b="1" u="sng" dirty="0">
              <a:solidFill>
                <a:schemeClr val="bg1"/>
              </a:solidFill>
            </a:endParaRPr>
          </a:p>
          <a:p>
            <a:endParaRPr lang="ru-RU" dirty="0">
              <a:solidFill>
                <a:schemeClr val="bg1"/>
              </a:solidFill>
            </a:endParaRPr>
          </a:p>
          <a:p>
            <a:endParaRPr lang="ru-RU" dirty="0" smtClean="0">
              <a:solidFill>
                <a:schemeClr val="bg1"/>
              </a:solidFill>
            </a:endParaRPr>
          </a:p>
          <a:p>
            <a:endParaRPr lang="ru-RU" dirty="0">
              <a:solidFill>
                <a:schemeClr val="bg1"/>
              </a:solidFill>
            </a:endParaRPr>
          </a:p>
          <a:p>
            <a:r>
              <a:rPr lang="ru-RU" sz="2400" b="1" u="sng" dirty="0">
                <a:solidFill>
                  <a:srgbClr val="FFFF00"/>
                </a:solidFill>
              </a:rPr>
              <a:t>ПРЕДЛАГАЕМАЯ ПРОЕКТОМ ФОРМУЛА</a:t>
            </a:r>
            <a:r>
              <a:rPr lang="ru-RU" sz="2400" b="1" u="sng" dirty="0" smtClean="0">
                <a:solidFill>
                  <a:srgbClr val="FFFF00"/>
                </a:solidFill>
              </a:rPr>
              <a:t>:</a:t>
            </a:r>
          </a:p>
          <a:p>
            <a:endParaRPr lang="ru-RU" sz="2400" b="1" u="sng" dirty="0">
              <a:solidFill>
                <a:srgbClr val="FFFF00"/>
              </a:solidFill>
            </a:endParaRPr>
          </a:p>
          <a:p>
            <a:r>
              <a:rPr lang="ru-RU" sz="2500" b="1" dirty="0">
                <a:solidFill>
                  <a:schemeClr val="bg1"/>
                </a:solidFill>
              </a:rPr>
              <a:t>П = (Макс(К</a:t>
            </a:r>
            <a:r>
              <a:rPr lang="en-US" sz="2500" b="1" dirty="0" err="1">
                <a:solidFill>
                  <a:schemeClr val="bg1"/>
                </a:solidFill>
              </a:rPr>
              <a:t>i</a:t>
            </a:r>
            <a:r>
              <a:rPr lang="ru-RU" sz="2500" b="1" baseline="-25000" dirty="0">
                <a:solidFill>
                  <a:schemeClr val="bg1"/>
                </a:solidFill>
              </a:rPr>
              <a:t>1</a:t>
            </a:r>
            <a:r>
              <a:rPr lang="ru-RU" sz="2500" b="1" dirty="0">
                <a:solidFill>
                  <a:schemeClr val="bg1"/>
                </a:solidFill>
              </a:rPr>
              <a:t>) + Сумм(К</a:t>
            </a:r>
            <a:r>
              <a:rPr lang="en-US" sz="2500" b="1" dirty="0" err="1">
                <a:solidFill>
                  <a:schemeClr val="bg1"/>
                </a:solidFill>
              </a:rPr>
              <a:t>i</a:t>
            </a:r>
            <a:r>
              <a:rPr lang="ru-RU" sz="2500" b="1" baseline="-25000" dirty="0">
                <a:solidFill>
                  <a:schemeClr val="bg1"/>
                </a:solidFill>
              </a:rPr>
              <a:t>2</a:t>
            </a:r>
            <a:r>
              <a:rPr lang="ru-RU" sz="2500" b="1" dirty="0">
                <a:solidFill>
                  <a:schemeClr val="bg1"/>
                </a:solidFill>
              </a:rPr>
              <a:t>) + Макс(К</a:t>
            </a:r>
            <a:r>
              <a:rPr lang="en-US" sz="2500" b="1" dirty="0" err="1">
                <a:solidFill>
                  <a:schemeClr val="bg1"/>
                </a:solidFill>
              </a:rPr>
              <a:t>i</a:t>
            </a:r>
            <a:r>
              <a:rPr lang="ru-RU" sz="2500" b="1" baseline="-25000" dirty="0">
                <a:solidFill>
                  <a:schemeClr val="bg1"/>
                </a:solidFill>
              </a:rPr>
              <a:t>3</a:t>
            </a:r>
            <a:r>
              <a:rPr lang="ru-RU" sz="2500" b="1" dirty="0">
                <a:solidFill>
                  <a:schemeClr val="bg1"/>
                </a:solidFill>
              </a:rPr>
              <a:t>) + Сумм(К</a:t>
            </a:r>
            <a:r>
              <a:rPr lang="en-US" sz="2500" b="1" dirty="0" err="1">
                <a:solidFill>
                  <a:schemeClr val="bg1"/>
                </a:solidFill>
              </a:rPr>
              <a:t>i</a:t>
            </a:r>
            <a:r>
              <a:rPr lang="ru-RU" sz="2500" b="1" baseline="-25000" dirty="0">
                <a:solidFill>
                  <a:schemeClr val="bg1"/>
                </a:solidFill>
              </a:rPr>
              <a:t>4</a:t>
            </a:r>
            <a:r>
              <a:rPr lang="ru-RU" sz="2500" b="1" dirty="0">
                <a:solidFill>
                  <a:schemeClr val="bg1"/>
                </a:solidFill>
              </a:rPr>
              <a:t>) + К</a:t>
            </a:r>
            <a:r>
              <a:rPr lang="en-US" sz="2500" b="1" dirty="0" err="1">
                <a:solidFill>
                  <a:schemeClr val="bg1"/>
                </a:solidFill>
              </a:rPr>
              <a:t>i</a:t>
            </a:r>
            <a:r>
              <a:rPr lang="ru-RU" sz="2500" b="1" baseline="-25000" dirty="0">
                <a:solidFill>
                  <a:schemeClr val="bg1"/>
                </a:solidFill>
              </a:rPr>
              <a:t>рН </a:t>
            </a:r>
            <a:r>
              <a:rPr lang="ru-RU" sz="2500" b="1" dirty="0">
                <a:solidFill>
                  <a:schemeClr val="bg1"/>
                </a:solidFill>
              </a:rPr>
              <a:t>+ К</a:t>
            </a:r>
            <a:r>
              <a:rPr lang="en-US" sz="2500" b="1" dirty="0" err="1">
                <a:solidFill>
                  <a:schemeClr val="bg1"/>
                </a:solidFill>
              </a:rPr>
              <a:t>i</a:t>
            </a:r>
            <a:r>
              <a:rPr lang="ru-RU" sz="2500" b="1" baseline="-25000" dirty="0">
                <a:solidFill>
                  <a:schemeClr val="bg1"/>
                </a:solidFill>
              </a:rPr>
              <a:t>Т </a:t>
            </a:r>
            <a:r>
              <a:rPr lang="ru-RU" sz="2500" b="1" dirty="0">
                <a:solidFill>
                  <a:schemeClr val="bg1"/>
                </a:solidFill>
              </a:rPr>
              <a:t>+ К</a:t>
            </a:r>
            <a:r>
              <a:rPr lang="en-US" sz="2500" b="1" dirty="0" err="1">
                <a:solidFill>
                  <a:schemeClr val="bg1"/>
                </a:solidFill>
              </a:rPr>
              <a:t>i</a:t>
            </a:r>
            <a:r>
              <a:rPr lang="ru-RU" sz="2500" b="1" baseline="-25000" dirty="0" err="1">
                <a:solidFill>
                  <a:schemeClr val="bg1"/>
                </a:solidFill>
              </a:rPr>
              <a:t>лос</a:t>
            </a:r>
            <a:r>
              <a:rPr lang="ru-RU" sz="2500" b="1" dirty="0">
                <a:solidFill>
                  <a:schemeClr val="bg1"/>
                </a:solidFill>
              </a:rPr>
              <a:t> + К</a:t>
            </a:r>
            <a:r>
              <a:rPr lang="en-US" sz="2500" b="1" dirty="0" err="1">
                <a:solidFill>
                  <a:schemeClr val="bg1"/>
                </a:solidFill>
              </a:rPr>
              <a:t>i</a:t>
            </a:r>
            <a:r>
              <a:rPr lang="ru-RU" sz="2500" b="1" baseline="-25000" dirty="0">
                <a:solidFill>
                  <a:schemeClr val="bg1"/>
                </a:solidFill>
              </a:rPr>
              <a:t>жиры</a:t>
            </a:r>
            <a:r>
              <a:rPr lang="ru-RU" sz="2500" b="1" dirty="0">
                <a:solidFill>
                  <a:schemeClr val="bg1"/>
                </a:solidFill>
              </a:rPr>
              <a:t> + К</a:t>
            </a:r>
            <a:r>
              <a:rPr lang="en-US" sz="2500" b="1" dirty="0" err="1">
                <a:solidFill>
                  <a:schemeClr val="bg1"/>
                </a:solidFill>
              </a:rPr>
              <a:t>i</a:t>
            </a:r>
            <a:r>
              <a:rPr lang="ru-RU" sz="2500" b="1" baseline="-25000" dirty="0" err="1">
                <a:solidFill>
                  <a:schemeClr val="bg1"/>
                </a:solidFill>
              </a:rPr>
              <a:t>пхб</a:t>
            </a:r>
            <a:r>
              <a:rPr lang="ru-RU" sz="2500" b="1" dirty="0">
                <a:solidFill>
                  <a:schemeClr val="bg1"/>
                </a:solidFill>
              </a:rPr>
              <a:t> + Мах(К</a:t>
            </a:r>
            <a:r>
              <a:rPr lang="en-US" sz="2500" b="1" dirty="0" err="1">
                <a:solidFill>
                  <a:schemeClr val="bg1"/>
                </a:solidFill>
              </a:rPr>
              <a:t>i</a:t>
            </a:r>
            <a:r>
              <a:rPr lang="ru-RU" sz="2500" b="1" baseline="-25000" dirty="0" err="1">
                <a:solidFill>
                  <a:schemeClr val="bg1"/>
                </a:solidFill>
              </a:rPr>
              <a:t>СПАВа</a:t>
            </a:r>
            <a:r>
              <a:rPr lang="ru-RU" sz="2500" b="1" baseline="-25000" dirty="0">
                <a:solidFill>
                  <a:schemeClr val="bg1"/>
                </a:solidFill>
              </a:rPr>
              <a:t> </a:t>
            </a:r>
            <a:r>
              <a:rPr lang="ru-RU" sz="2500" b="1" dirty="0">
                <a:solidFill>
                  <a:schemeClr val="bg1"/>
                </a:solidFill>
              </a:rPr>
              <a:t>и К</a:t>
            </a:r>
            <a:r>
              <a:rPr lang="en-US" sz="2500" b="1" dirty="0" err="1">
                <a:solidFill>
                  <a:schemeClr val="bg1"/>
                </a:solidFill>
              </a:rPr>
              <a:t>i</a:t>
            </a:r>
            <a:r>
              <a:rPr lang="ru-RU" sz="2500" b="1" baseline="-25000" dirty="0" err="1">
                <a:solidFill>
                  <a:schemeClr val="bg1"/>
                </a:solidFill>
              </a:rPr>
              <a:t>СПАВн</a:t>
            </a:r>
            <a:r>
              <a:rPr lang="ru-RU" sz="2500" b="1" dirty="0">
                <a:solidFill>
                  <a:schemeClr val="bg1"/>
                </a:solidFill>
              </a:rPr>
              <a:t>)) х Т х </a:t>
            </a:r>
            <a:r>
              <a:rPr lang="en-US" sz="2500" b="1" dirty="0">
                <a:solidFill>
                  <a:schemeClr val="bg1"/>
                </a:solidFill>
              </a:rPr>
              <a:t>Q</a:t>
            </a:r>
            <a:r>
              <a:rPr lang="ru-RU" sz="2500" b="1" dirty="0">
                <a:solidFill>
                  <a:schemeClr val="bg1"/>
                </a:solidFill>
              </a:rPr>
              <a:t>, </a:t>
            </a:r>
          </a:p>
          <a:p>
            <a:r>
              <a:rPr lang="ru-RU" sz="2500" b="1" dirty="0">
                <a:solidFill>
                  <a:schemeClr val="bg1"/>
                </a:solidFill>
              </a:rPr>
              <a:t>где:</a:t>
            </a:r>
          </a:p>
          <a:p>
            <a:r>
              <a:rPr lang="ru-RU" sz="2500" b="1" dirty="0">
                <a:solidFill>
                  <a:schemeClr val="bg1"/>
                </a:solidFill>
              </a:rPr>
              <a:t>К</a:t>
            </a:r>
            <a:r>
              <a:rPr lang="en-US" sz="2500" b="1" dirty="0" err="1">
                <a:solidFill>
                  <a:schemeClr val="bg1"/>
                </a:solidFill>
              </a:rPr>
              <a:t>i</a:t>
            </a:r>
            <a:r>
              <a:rPr lang="ru-RU" sz="2500" b="1" dirty="0">
                <a:solidFill>
                  <a:schemeClr val="bg1"/>
                </a:solidFill>
              </a:rPr>
              <a:t> = ((</a:t>
            </a:r>
            <a:r>
              <a:rPr lang="ru-RU" sz="2500" b="1" dirty="0" err="1">
                <a:solidFill>
                  <a:schemeClr val="bg1"/>
                </a:solidFill>
              </a:rPr>
              <a:t>ФКi</a:t>
            </a:r>
            <a:r>
              <a:rPr lang="ru-RU" sz="2500" b="1" dirty="0">
                <a:solidFill>
                  <a:schemeClr val="bg1"/>
                </a:solidFill>
              </a:rPr>
              <a:t> – </a:t>
            </a:r>
            <a:r>
              <a:rPr lang="ru-RU" sz="2500" b="1" dirty="0" err="1">
                <a:solidFill>
                  <a:schemeClr val="bg1"/>
                </a:solidFill>
              </a:rPr>
              <a:t>ДКi</a:t>
            </a:r>
            <a:r>
              <a:rPr lang="ru-RU" sz="2500" b="1" dirty="0">
                <a:solidFill>
                  <a:schemeClr val="bg1"/>
                </a:solidFill>
              </a:rPr>
              <a:t>):</a:t>
            </a:r>
            <a:r>
              <a:rPr lang="ru-RU" sz="2500" b="1" dirty="0" err="1">
                <a:solidFill>
                  <a:schemeClr val="bg1"/>
                </a:solidFill>
              </a:rPr>
              <a:t>ДКi</a:t>
            </a:r>
            <a:r>
              <a:rPr lang="ru-RU" sz="2500" b="1" dirty="0">
                <a:solidFill>
                  <a:schemeClr val="bg1"/>
                </a:solidFill>
              </a:rPr>
              <a:t>) х </a:t>
            </a:r>
            <a:r>
              <a:rPr lang="ru-RU" sz="2500" b="1" dirty="0" smtClean="0">
                <a:solidFill>
                  <a:schemeClr val="bg1"/>
                </a:solidFill>
              </a:rPr>
              <a:t>КВ</a:t>
            </a:r>
            <a:endParaRPr lang="ru-RU" sz="25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45" y="1994396"/>
            <a:ext cx="6525370" cy="1074564"/>
          </a:xfrm>
          <a:prstGeom prst="rect">
            <a:avLst/>
          </a:prstGeom>
          <a:noFill/>
          <a:ln>
            <a:noFill/>
          </a:ln>
        </p:spPr>
      </p:pic>
    </p:spTree>
    <p:extLst>
      <p:ext uri="{BB962C8B-B14F-4D97-AF65-F5344CB8AC3E}">
        <p14:creationId xmlns:p14="http://schemas.microsoft.com/office/powerpoint/2010/main" val="2764816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29</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29</a:t>
            </a:fld>
            <a:endParaRPr lang="en-US" dirty="0">
              <a:solidFill>
                <a:srgbClr val="464653"/>
              </a:solidFill>
            </a:endParaRPr>
          </a:p>
        </p:txBody>
      </p:sp>
      <p:sp>
        <p:nvSpPr>
          <p:cNvPr id="61" name="Прямоугольник 60"/>
          <p:cNvSpPr/>
          <p:nvPr/>
        </p:nvSpPr>
        <p:spPr>
          <a:xfrm>
            <a:off x="156034" y="956359"/>
            <a:ext cx="8664438" cy="56409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chemeClr val="accent1">
                    <a:lumMod val="75000"/>
                  </a:schemeClr>
                </a:solidFill>
              </a:rPr>
              <a:t>жилых домов.</a:t>
            </a:r>
            <a:endParaRPr lang="ru-RU" sz="2600" b="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84105208"/>
              </p:ext>
            </p:extLst>
          </p:nvPr>
        </p:nvGraphicFramePr>
        <p:xfrm>
          <a:off x="156036" y="970193"/>
          <a:ext cx="8664435" cy="5790300"/>
        </p:xfrm>
        <a:graphic>
          <a:graphicData uri="http://schemas.openxmlformats.org/drawingml/2006/table">
            <a:tbl>
              <a:tblPr>
                <a:tableStyleId>{5C22544A-7EE6-4342-B048-85BDC9FD1C3A}</a:tableStyleId>
              </a:tblPr>
              <a:tblGrid>
                <a:gridCol w="294591"/>
                <a:gridCol w="1422701"/>
                <a:gridCol w="1660106"/>
                <a:gridCol w="1831660"/>
                <a:gridCol w="920162"/>
                <a:gridCol w="1206090"/>
                <a:gridCol w="1329125"/>
              </a:tblGrid>
              <a:tr h="1607149">
                <a:tc gridSpan="2">
                  <a:txBody>
                    <a:bodyPr/>
                    <a:lstStyle/>
                    <a:p>
                      <a:pPr>
                        <a:lnSpc>
                          <a:spcPct val="107000"/>
                        </a:lnSpc>
                        <a:spcAft>
                          <a:spcPts val="800"/>
                        </a:spcAft>
                      </a:pPr>
                      <a:r>
                        <a:rPr lang="ru-RU" sz="9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hMerge="1">
                  <a:txBody>
                    <a:bodyPr/>
                    <a:lstStyle/>
                    <a:p>
                      <a:endParaRPr lang="ru-RU"/>
                    </a:p>
                  </a:txBody>
                  <a:tcPr/>
                </a:tc>
                <a:tc>
                  <a:txBody>
                    <a:bodyPr/>
                    <a:lstStyle/>
                    <a:p>
                      <a:pPr>
                        <a:lnSpc>
                          <a:spcPct val="107000"/>
                        </a:lnSpc>
                        <a:spcAft>
                          <a:spcPts val="800"/>
                        </a:spcAft>
                      </a:pPr>
                      <a:r>
                        <a:rPr lang="ru-RU" sz="1300" b="1" dirty="0">
                          <a:effectLst/>
                        </a:rPr>
                        <a:t>Единица измерения</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dirty="0">
                          <a:effectLst/>
                        </a:rPr>
                        <a:t>Максимальное допустимое значение показателя и (или) концентрации (по валовому содержанию в натуральной пробе сточных вод</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a:effectLst/>
                        </a:rPr>
                        <a:t>Группа</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a:effectLst/>
                        </a:rPr>
                        <a:t>Коэффициент</a:t>
                      </a:r>
                    </a:p>
                    <a:p>
                      <a:pPr>
                        <a:lnSpc>
                          <a:spcPct val="107000"/>
                        </a:lnSpc>
                        <a:spcAft>
                          <a:spcPts val="800"/>
                        </a:spcAft>
                      </a:pPr>
                      <a:r>
                        <a:rPr lang="ru-RU" sz="1300" b="1">
                          <a:effectLst/>
                        </a:rPr>
                        <a:t>воздействия</a:t>
                      </a:r>
                    </a:p>
                    <a:p>
                      <a:pPr>
                        <a:lnSpc>
                          <a:spcPct val="107000"/>
                        </a:lnSpc>
                        <a:spcAft>
                          <a:spcPts val="800"/>
                        </a:spcAft>
                      </a:pPr>
                      <a:r>
                        <a:rPr lang="ru-RU" sz="1300" b="1">
                          <a:effectLst/>
                        </a:rPr>
                        <a:t>(КВ)</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dirty="0">
                          <a:effectLst/>
                        </a:rPr>
                        <a:t>Отношение </a:t>
                      </a:r>
                      <a:r>
                        <a:rPr lang="ru-RU" sz="1300" b="1" dirty="0" err="1">
                          <a:effectLst/>
                        </a:rPr>
                        <a:t>ФКi</a:t>
                      </a:r>
                      <a:r>
                        <a:rPr lang="ru-RU" sz="1300" b="1" dirty="0">
                          <a:effectLst/>
                        </a:rPr>
                        <a:t> к </a:t>
                      </a:r>
                      <a:r>
                        <a:rPr lang="ru-RU" sz="1300" b="1" dirty="0" err="1">
                          <a:effectLst/>
                        </a:rPr>
                        <a:t>ДКi</a:t>
                      </a:r>
                      <a:r>
                        <a:rPr lang="ru-RU" sz="1300" b="1" dirty="0">
                          <a:effectLst/>
                        </a:rPr>
                        <a:t> или значение показателя  при котором нарушение является </a:t>
                      </a:r>
                      <a:r>
                        <a:rPr lang="ru-RU" sz="1300" b="1" dirty="0" smtClean="0">
                          <a:effectLst/>
                        </a:rPr>
                        <a:t>грубым</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r>
              <a:tr h="1074574">
                <a:tc gridSpan="7">
                  <a:txBody>
                    <a:bodyPr/>
                    <a:lstStyle/>
                    <a:p>
                      <a:pPr>
                        <a:lnSpc>
                          <a:spcPct val="107000"/>
                        </a:lnSpc>
                        <a:spcAft>
                          <a:spcPts val="800"/>
                        </a:spcAft>
                      </a:pPr>
                      <a:r>
                        <a:rPr lang="ru-RU" sz="1300" b="1" dirty="0">
                          <a:effectLst/>
                        </a:rPr>
                        <a:t>Максимальные значения нормативных показателей общих свойств сточных вод и допустимых  концентраций загрязняющих веществ в сточных водах, устанавливаемые в целях предотвращения негативного воздействия сточных вод  на работу централизованных общесплавных и бытовых  систем водоотведения, а также централизованных комбинированных систем водоотведения (применительно к сбросу в общесплавные и бытовые  системы водоотведения)</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7355">
                <a:tc>
                  <a:txBody>
                    <a:bodyPr/>
                    <a:lstStyle/>
                    <a:p>
                      <a:pPr>
                        <a:lnSpc>
                          <a:spcPct val="107000"/>
                        </a:lnSpc>
                        <a:spcAft>
                          <a:spcPts val="800"/>
                        </a:spcAft>
                      </a:pPr>
                      <a:r>
                        <a:rPr lang="ru-RU" sz="1300" b="1" dirty="0">
                          <a:effectLst/>
                        </a:rPr>
                        <a:t>1.</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dirty="0">
                          <a:effectLst/>
                        </a:rPr>
                        <a:t>Взвешенные вещества</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dirty="0">
                          <a:effectLst/>
                        </a:rPr>
                        <a:t>мг/дм3</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dirty="0">
                          <a:effectLst/>
                        </a:rPr>
                        <a:t>300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a:effectLst/>
                        </a:rPr>
                        <a:t>1</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a:effectLst/>
                        </a:rPr>
                        <a:t>1</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nchor="ctr"/>
                </a:tc>
                <a:tc>
                  <a:txBody>
                    <a:bodyPr/>
                    <a:lstStyle/>
                    <a:p>
                      <a:pPr>
                        <a:lnSpc>
                          <a:spcPct val="107000"/>
                        </a:lnSpc>
                        <a:spcAft>
                          <a:spcPts val="800"/>
                        </a:spcAft>
                      </a:pPr>
                      <a:r>
                        <a:rPr lang="ru-RU" sz="1300" b="1" dirty="0">
                          <a:effectLst/>
                        </a:rPr>
                        <a:t>3</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nchor="ctr"/>
                </a:tc>
              </a:tr>
              <a:tr h="207825">
                <a:tc>
                  <a:txBody>
                    <a:bodyPr/>
                    <a:lstStyle/>
                    <a:p>
                      <a:pPr>
                        <a:lnSpc>
                          <a:spcPct val="107000"/>
                        </a:lnSpc>
                        <a:spcAft>
                          <a:spcPts val="800"/>
                        </a:spcAft>
                      </a:pPr>
                      <a:r>
                        <a:rPr lang="ru-RU" sz="1300" b="1" dirty="0">
                          <a:effectLst/>
                        </a:rPr>
                        <a:t>2.</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dirty="0">
                          <a:effectLst/>
                        </a:rPr>
                        <a:t>БПК5</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dirty="0">
                          <a:effectLst/>
                        </a:rPr>
                        <a:t>мг/дм3</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dirty="0">
                          <a:effectLst/>
                        </a:rPr>
                        <a:t>300 (500</a:t>
                      </a:r>
                      <a:r>
                        <a:rPr lang="ru-RU" sz="1300" b="1" baseline="30000" dirty="0">
                          <a:effectLst/>
                        </a:rPr>
                        <a:t>2</a:t>
                      </a:r>
                      <a:r>
                        <a:rPr lang="ru-RU" sz="1300" b="1" dirty="0">
                          <a:effectLst/>
                        </a:rPr>
                        <a:t>)</a:t>
                      </a:r>
                      <a:r>
                        <a:rPr lang="ru-RU" sz="1300" b="1" baseline="30000" dirty="0">
                          <a:effectLst/>
                        </a:rPr>
                        <a:t>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a:effectLst/>
                        </a:rPr>
                        <a:t>1</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a:effectLst/>
                        </a:rPr>
                        <a:t>1</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tc>
                <a:tc>
                  <a:txBody>
                    <a:bodyPr/>
                    <a:lstStyle/>
                    <a:p>
                      <a:pPr>
                        <a:lnSpc>
                          <a:spcPct val="107000"/>
                        </a:lnSpc>
                        <a:spcAft>
                          <a:spcPts val="800"/>
                        </a:spcAft>
                      </a:pPr>
                      <a:r>
                        <a:rPr lang="ru-RU" sz="1300" b="1" dirty="0">
                          <a:effectLst/>
                        </a:rPr>
                        <a:t>3</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320" marR="36320" marT="7673" marB="0" anchor="ctr"/>
                </a:tc>
              </a:tr>
              <a:tr h="542002">
                <a:tc>
                  <a:txBody>
                    <a:bodyPr/>
                    <a:lstStyle/>
                    <a:p>
                      <a:pPr>
                        <a:lnSpc>
                          <a:spcPct val="107000"/>
                        </a:lnSpc>
                        <a:spcAft>
                          <a:spcPts val="800"/>
                        </a:spcAft>
                      </a:pPr>
                      <a:r>
                        <a:rPr lang="ru-RU" sz="1300" b="1" dirty="0">
                          <a:effectLst/>
                        </a:rPr>
                        <a:t>13.</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Алюминий </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мг/дм3</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5</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4</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a:effectLst/>
                        </a:rPr>
                        <a:t>2</a:t>
                      </a:r>
                      <a:endParaRPr lang="ru-RU" sz="1300" b="1">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3</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r>
              <a:tr h="1884066">
                <a:tc>
                  <a:txBody>
                    <a:bodyPr/>
                    <a:lstStyle/>
                    <a:p>
                      <a:pPr>
                        <a:lnSpc>
                          <a:spcPct val="107000"/>
                        </a:lnSpc>
                        <a:spcAft>
                          <a:spcPts val="800"/>
                        </a:spcAft>
                      </a:pPr>
                      <a:r>
                        <a:rPr lang="ru-RU" sz="1300" b="1" dirty="0">
                          <a:effectLst/>
                        </a:rPr>
                        <a:t>25</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Водородный показатель (</a:t>
                      </a:r>
                      <a:r>
                        <a:rPr lang="ru-RU" sz="1300" b="1" dirty="0" err="1">
                          <a:effectLst/>
                        </a:rPr>
                        <a:t>pH</a:t>
                      </a:r>
                      <a:r>
                        <a:rPr lang="ru-RU" sz="1300" b="1" dirty="0">
                          <a:effectLst/>
                        </a:rPr>
                        <a:t>)</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ед.</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6,0 - 9,0</a:t>
                      </a:r>
                      <a:r>
                        <a:rPr lang="ru-RU" sz="1300" b="1" baseline="30000" dirty="0">
                          <a:effectLst/>
                        </a:rPr>
                        <a:t>1</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1 (при 5,5&lt;</a:t>
                      </a:r>
                      <a:r>
                        <a:rPr lang="ru-RU" sz="1300" b="1" dirty="0" err="1">
                          <a:effectLst/>
                        </a:rPr>
                        <a:t>pH</a:t>
                      </a:r>
                      <a:r>
                        <a:rPr lang="ru-RU" sz="1300" b="1" dirty="0">
                          <a:effectLst/>
                        </a:rPr>
                        <a:t>&lt;6 и 9&lt;</a:t>
                      </a:r>
                      <a:r>
                        <a:rPr lang="ru-RU" sz="1300" b="1" dirty="0" err="1">
                          <a:effectLst/>
                        </a:rPr>
                        <a:t>pH</a:t>
                      </a:r>
                      <a:r>
                        <a:rPr lang="ru-RU" sz="1300" b="1" dirty="0">
                          <a:effectLst/>
                        </a:rPr>
                        <a:t>&lt;10), 2 (при 10≤pH&lt;11),  3 (при 5&lt;pH≤5,5 и </a:t>
                      </a:r>
                      <a:br>
                        <a:rPr lang="ru-RU" sz="1300" b="1" dirty="0">
                          <a:effectLst/>
                        </a:rPr>
                      </a:br>
                      <a:r>
                        <a:rPr lang="ru-RU" sz="1300" b="1" dirty="0">
                          <a:effectLst/>
                        </a:rPr>
                        <a:t>11≤pH≤12),  5 (при 4,5≤pH≤5)</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c>
                  <a:txBody>
                    <a:bodyPr/>
                    <a:lstStyle/>
                    <a:p>
                      <a:pPr>
                        <a:lnSpc>
                          <a:spcPct val="107000"/>
                        </a:lnSpc>
                        <a:spcAft>
                          <a:spcPts val="800"/>
                        </a:spcAft>
                      </a:pPr>
                      <a:r>
                        <a:rPr lang="ru-RU" sz="1300" b="1" dirty="0">
                          <a:effectLst/>
                        </a:rPr>
                        <a:t>значения показателя менее 5 и более 11</a:t>
                      </a:r>
                      <a:endParaRPr lang="ru-RU"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366" marR="38366" marT="7673" marB="0"/>
                </a:tc>
              </a:tr>
            </a:tbl>
          </a:graphicData>
        </a:graphic>
      </p:graphicFrame>
    </p:spTree>
    <p:extLst>
      <p:ext uri="{BB962C8B-B14F-4D97-AF65-F5344CB8AC3E}">
        <p14:creationId xmlns:p14="http://schemas.microsoft.com/office/powerpoint/2010/main" val="3136314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a:t>
            </a:fld>
            <a:endParaRPr lang="en-US" dirty="0">
              <a:solidFill>
                <a:srgbClr val="464653"/>
              </a:solidFill>
            </a:endParaRPr>
          </a:p>
        </p:txBody>
      </p:sp>
      <p:sp>
        <p:nvSpPr>
          <p:cNvPr id="2" name="Прямоугольник 1"/>
          <p:cNvSpPr/>
          <p:nvPr/>
        </p:nvSpPr>
        <p:spPr>
          <a:xfrm>
            <a:off x="1806568" y="-10589"/>
            <a:ext cx="6941896" cy="954107"/>
          </a:xfrm>
          <a:prstGeom prst="rect">
            <a:avLst/>
          </a:prstGeom>
        </p:spPr>
        <p:txBody>
          <a:bodyPr wrap="square">
            <a:spAutoFit/>
          </a:bodyPr>
          <a:lstStyle/>
          <a:p>
            <a:pPr algn="ctr"/>
            <a:r>
              <a:rPr lang="ru-RU" b="1" dirty="0" smtClean="0">
                <a:solidFill>
                  <a:srgbClr val="0070C0"/>
                </a:solidFill>
                <a:effectLst>
                  <a:outerShdw blurRad="38100" dist="38100" dir="2700000" algn="tl">
                    <a:srgbClr val="000000">
                      <a:alpha val="43137"/>
                    </a:srgbClr>
                  </a:outerShdw>
                </a:effectLst>
              </a:rPr>
              <a:t>Федеральный </a:t>
            </a:r>
            <a:r>
              <a:rPr lang="ru-RU" b="1" dirty="0">
                <a:solidFill>
                  <a:srgbClr val="0070C0"/>
                </a:solidFill>
                <a:effectLst>
                  <a:outerShdw blurRad="38100" dist="38100" dir="2700000" algn="tl">
                    <a:srgbClr val="000000">
                      <a:alpha val="43137"/>
                    </a:srgbClr>
                  </a:outerShdw>
                </a:effectLst>
              </a:rPr>
              <a:t>закон от 10.01.2002 № 7-ФЗ </a:t>
            </a:r>
            <a:br>
              <a:rPr lang="ru-RU" b="1" dirty="0">
                <a:solidFill>
                  <a:srgbClr val="0070C0"/>
                </a:solidFill>
                <a:effectLst>
                  <a:outerShdw blurRad="38100" dist="38100" dir="2700000" algn="tl">
                    <a:srgbClr val="000000">
                      <a:alpha val="43137"/>
                    </a:srgbClr>
                  </a:outerShdw>
                </a:effectLst>
              </a:rPr>
            </a:br>
            <a:r>
              <a:rPr lang="ru-RU" b="1" dirty="0">
                <a:solidFill>
                  <a:srgbClr val="0070C0"/>
                </a:solidFill>
                <a:effectLst>
                  <a:outerShdw blurRad="38100" dist="38100" dir="2700000" algn="tl">
                    <a:srgbClr val="000000">
                      <a:alpha val="43137"/>
                    </a:srgbClr>
                  </a:outerShdw>
                </a:effectLst>
              </a:rPr>
              <a:t>«Об охране окружающей среды»  </a:t>
            </a:r>
            <a:r>
              <a:rPr lang="ru-RU" b="1" dirty="0" smtClean="0">
                <a:solidFill>
                  <a:srgbClr val="0070C0"/>
                </a:solidFill>
                <a:effectLst>
                  <a:outerShdw blurRad="38100" dist="38100" dir="2700000" algn="tl">
                    <a:srgbClr val="000000">
                      <a:alpha val="43137"/>
                    </a:srgbClr>
                  </a:outerShdw>
                </a:effectLst>
              </a:rPr>
              <a:t/>
            </a:r>
            <a:br>
              <a:rPr lang="ru-RU" b="1" dirty="0" smtClean="0">
                <a:solidFill>
                  <a:srgbClr val="0070C0"/>
                </a:solidFill>
                <a:effectLst>
                  <a:outerShdw blurRad="38100" dist="38100" dir="2700000" algn="tl">
                    <a:srgbClr val="000000">
                      <a:alpha val="43137"/>
                    </a:srgbClr>
                  </a:outerShdw>
                </a:effectLst>
              </a:rPr>
            </a:br>
            <a:r>
              <a:rPr lang="ru-RU" b="1" dirty="0" smtClean="0">
                <a:solidFill>
                  <a:srgbClr val="0070C0"/>
                </a:solidFill>
                <a:effectLst>
                  <a:outerShdw blurRad="38100" dist="38100" dir="2700000" algn="tl">
                    <a:srgbClr val="000000">
                      <a:alpha val="43137"/>
                    </a:srgbClr>
                  </a:outerShdw>
                </a:effectLst>
              </a:rPr>
              <a:t>(</a:t>
            </a:r>
            <a:r>
              <a:rPr lang="ru-RU" b="1" dirty="0">
                <a:solidFill>
                  <a:srgbClr val="0070C0"/>
                </a:solidFill>
                <a:effectLst>
                  <a:outerShdw blurRad="38100" dist="38100" dir="2700000" algn="tl">
                    <a:srgbClr val="000000">
                      <a:alpha val="43137"/>
                    </a:srgbClr>
                  </a:outerShdw>
                </a:effectLst>
              </a:rPr>
              <a:t>в редакции  Федерального закона от 21.07.2014 № 219-ФЗ</a:t>
            </a:r>
            <a:r>
              <a:rPr lang="ru-RU" b="1" dirty="0" smtClean="0">
                <a:solidFill>
                  <a:srgbClr val="0070C0"/>
                </a:solidFill>
                <a:effectLst>
                  <a:outerShdw blurRad="38100" dist="38100" dir="2700000" algn="tl">
                    <a:srgbClr val="000000">
                      <a:alpha val="43137"/>
                    </a:srgbClr>
                  </a:outerShdw>
                </a:effectLst>
              </a:rPr>
              <a:t>)</a:t>
            </a:r>
            <a:r>
              <a:rPr lang="ru-RU" sz="2000" b="1" dirty="0" smtClean="0">
                <a:solidFill>
                  <a:srgbClr val="256D84"/>
                </a:solidFill>
                <a:ea typeface="ＭＳ Ｐゴシック" charset="0"/>
                <a:cs typeface="Calibri"/>
              </a:rPr>
              <a:t>                </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a:t>
            </a:fld>
            <a:endParaRPr lang="en-US" dirty="0">
              <a:solidFill>
                <a:srgbClr val="464653"/>
              </a:solidFill>
            </a:endParaRPr>
          </a:p>
        </p:txBody>
      </p:sp>
      <p:sp>
        <p:nvSpPr>
          <p:cNvPr id="61" name="Прямоугольник 60"/>
          <p:cNvSpPr/>
          <p:nvPr/>
        </p:nvSpPr>
        <p:spPr>
          <a:xfrm>
            <a:off x="175995" y="943518"/>
            <a:ext cx="8736446" cy="5731126"/>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400" b="1" dirty="0" smtClean="0"/>
          </a:p>
          <a:p>
            <a:pPr algn="ctr"/>
            <a:endParaRPr lang="ru-RU" sz="1500" b="1" dirty="0" smtClean="0">
              <a:solidFill>
                <a:srgbClr val="FFFF00"/>
              </a:solidFill>
              <a:effectLst>
                <a:outerShdw blurRad="38100" dist="38100" dir="2700000" algn="tl">
                  <a:srgbClr val="000000">
                    <a:alpha val="43137"/>
                  </a:srgbClr>
                </a:outerShdw>
              </a:effectLst>
            </a:endParaRPr>
          </a:p>
          <a:p>
            <a:pPr algn="ctr"/>
            <a:r>
              <a:rPr lang="ru-RU" sz="1600" b="1" dirty="0" smtClean="0">
                <a:solidFill>
                  <a:srgbClr val="FFFF00"/>
                </a:solidFill>
              </a:rPr>
              <a:t>Статья </a:t>
            </a:r>
            <a:r>
              <a:rPr lang="ru-RU" sz="1600" b="1" dirty="0">
                <a:solidFill>
                  <a:srgbClr val="FFFF00"/>
                </a:solidFill>
              </a:rPr>
              <a:t>1. Основные понятия</a:t>
            </a:r>
          </a:p>
          <a:p>
            <a:pPr algn="just"/>
            <a:r>
              <a:rPr lang="ru-RU" sz="1600" b="1" dirty="0" smtClean="0"/>
              <a:t>      </a:t>
            </a:r>
            <a:r>
              <a:rPr lang="ru-RU" sz="1600" b="1" u="sng" dirty="0" smtClean="0"/>
              <a:t>технологические </a:t>
            </a:r>
            <a:r>
              <a:rPr lang="ru-RU" sz="1600" b="1" u="sng" dirty="0"/>
              <a:t>нормативы </a:t>
            </a:r>
            <a:r>
              <a:rPr lang="ru-RU" sz="1600" b="1" dirty="0"/>
              <a:t>- нормативы выбросов, сбросов загрязняющих веществ, нормативы допустимых физических воздействий, которые устанавливаются с применением </a:t>
            </a:r>
            <a:r>
              <a:rPr lang="ru-RU" sz="1600" b="1" u="sng" dirty="0"/>
              <a:t>технологических показателей</a:t>
            </a:r>
            <a:r>
              <a:rPr lang="ru-RU" sz="1600" b="1" dirty="0" smtClean="0"/>
              <a:t>;</a:t>
            </a:r>
          </a:p>
          <a:p>
            <a:pPr algn="just"/>
            <a:endParaRPr lang="ru-RU" sz="1600" b="1" dirty="0"/>
          </a:p>
          <a:p>
            <a:r>
              <a:rPr lang="ru-RU" sz="1600" b="1" dirty="0">
                <a:solidFill>
                  <a:srgbClr val="FFFF00"/>
                </a:solidFill>
              </a:rPr>
              <a:t>Статья 21. Нормативы допустимого воздействия на окружающую </a:t>
            </a:r>
            <a:r>
              <a:rPr lang="ru-RU" sz="1600" b="1" dirty="0" smtClean="0">
                <a:solidFill>
                  <a:srgbClr val="FFFF00"/>
                </a:solidFill>
              </a:rPr>
              <a:t>среду</a:t>
            </a:r>
          </a:p>
          <a:p>
            <a:r>
              <a:rPr lang="ru-RU" sz="1600" dirty="0" smtClean="0"/>
              <a:t>(</a:t>
            </a:r>
            <a:r>
              <a:rPr lang="ru-RU" sz="1600" b="1" i="1" dirty="0" smtClean="0"/>
              <a:t>вступает в силу с 01.01.2019)</a:t>
            </a:r>
            <a:endParaRPr lang="ru-RU" sz="1600" b="1" i="1" dirty="0"/>
          </a:p>
          <a:p>
            <a:endParaRPr lang="ru-RU" sz="1600" dirty="0"/>
          </a:p>
          <a:p>
            <a:pPr algn="just"/>
            <a:r>
              <a:rPr lang="ru-RU" sz="1600" b="1" dirty="0" smtClean="0"/>
              <a:t>   1</a:t>
            </a:r>
            <a:r>
              <a:rPr lang="ru-RU" sz="1600" b="1" dirty="0"/>
              <a:t>. В целях предотвращения негативного воздействия на окружающую среду хозяйственной и (или) иной деятельности устанавливаются следующие нормативы допустимого воздействия на окружающую среду:</a:t>
            </a:r>
          </a:p>
          <a:p>
            <a:pPr algn="just"/>
            <a:r>
              <a:rPr lang="ru-RU" sz="1600" b="1" dirty="0"/>
              <a:t>нормативы допустимых выбросов, нормативы допустимых сбросов;</a:t>
            </a:r>
          </a:p>
          <a:p>
            <a:pPr algn="just"/>
            <a:r>
              <a:rPr lang="ru-RU" sz="1600" b="1" u="sng" dirty="0">
                <a:solidFill>
                  <a:srgbClr val="FFFF00"/>
                </a:solidFill>
              </a:rPr>
              <a:t>технологические нормативы;</a:t>
            </a:r>
          </a:p>
          <a:p>
            <a:pPr algn="just"/>
            <a:r>
              <a:rPr lang="ru-RU" sz="1600" b="1" dirty="0"/>
              <a:t>технические нормативы;</a:t>
            </a:r>
          </a:p>
          <a:p>
            <a:pPr algn="just"/>
            <a:r>
              <a:rPr lang="ru-RU" sz="1600" b="1" dirty="0"/>
              <a:t>нормативы образования отходов и лимиты на их размещение;</a:t>
            </a:r>
          </a:p>
          <a:p>
            <a:pPr algn="just"/>
            <a:r>
              <a:rPr lang="ru-RU" sz="1600" b="1" dirty="0" smtClean="0"/>
              <a:t>нормативы </a:t>
            </a:r>
            <a:r>
              <a:rPr lang="ru-RU" sz="1600" b="1" dirty="0"/>
              <a:t>допустимых физических воздействий (уровни воздействия тепла, шума, вибрации и ионизирующего излучения, напряженности электромагнитных полей и иных физических воздействий);</a:t>
            </a:r>
          </a:p>
          <a:p>
            <a:pPr algn="just"/>
            <a:r>
              <a:rPr lang="ru-RU" sz="1600" b="1" dirty="0"/>
              <a:t>нормативы допустимого изъятия компонентов природной среды;</a:t>
            </a:r>
          </a:p>
          <a:p>
            <a:pPr algn="just"/>
            <a:r>
              <a:rPr lang="ru-RU" sz="1600" b="1" dirty="0"/>
              <a:t>нормативы допустимой антропогенной нагрузки на окружающую среду.</a:t>
            </a:r>
          </a:p>
          <a:p>
            <a:pPr algn="just"/>
            <a:r>
              <a:rPr lang="ru-RU" sz="1600" b="1" dirty="0" smtClean="0"/>
              <a:t>   </a:t>
            </a:r>
            <a:r>
              <a:rPr lang="ru-RU" sz="1600" b="1" dirty="0" smtClean="0">
                <a:solidFill>
                  <a:srgbClr val="FFFF00"/>
                </a:solidFill>
              </a:rPr>
              <a:t>2</a:t>
            </a:r>
            <a:r>
              <a:rPr lang="ru-RU" sz="1600" b="1" dirty="0">
                <a:solidFill>
                  <a:srgbClr val="FFFF00"/>
                </a:solidFill>
              </a:rPr>
              <a:t>. Соблюдение нормативов допустимого воздействия на окружающую среду, </a:t>
            </a:r>
            <a:r>
              <a:rPr lang="ru-RU" sz="1600" b="1" u="sng" dirty="0">
                <a:solidFill>
                  <a:srgbClr val="FFFF00"/>
                </a:solidFill>
              </a:rPr>
              <a:t>за исключением технологических нормативов и технических нормативов</a:t>
            </a:r>
            <a:r>
              <a:rPr lang="ru-RU" sz="1600" b="1" dirty="0">
                <a:solidFill>
                  <a:srgbClr val="FFFF00"/>
                </a:solidFill>
              </a:rPr>
              <a:t>, должно обеспечивать соблюдение нормативов качества окружающей среды.</a:t>
            </a:r>
          </a:p>
          <a:p>
            <a:pPr algn="ctr"/>
            <a:endParaRPr lang="ru-RU" sz="1500" dirty="0"/>
          </a:p>
          <a:p>
            <a:pPr algn="ctr"/>
            <a:endParaRPr lang="ru-RU" sz="1400" dirty="0"/>
          </a:p>
          <a:p>
            <a:pPr algn="just"/>
            <a:endParaRPr lang="ru-RU" sz="1400" dirty="0">
              <a:solidFill>
                <a:schemeClr val="bg1"/>
              </a:solidFill>
            </a:endParaRPr>
          </a:p>
        </p:txBody>
      </p:sp>
    </p:spTree>
    <p:extLst>
      <p:ext uri="{BB962C8B-B14F-4D97-AF65-F5344CB8AC3E}">
        <p14:creationId xmlns:p14="http://schemas.microsoft.com/office/powerpoint/2010/main" val="4208649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30</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30</a:t>
            </a:fld>
            <a:endParaRPr lang="en-US" dirty="0">
              <a:solidFill>
                <a:srgbClr val="464653"/>
              </a:solidFill>
            </a:endParaRPr>
          </a:p>
        </p:txBody>
      </p:sp>
      <p:sp>
        <p:nvSpPr>
          <p:cNvPr id="61" name="Прямоугольник 60"/>
          <p:cNvSpPr/>
          <p:nvPr/>
        </p:nvSpPr>
        <p:spPr>
          <a:xfrm>
            <a:off x="156034" y="956359"/>
            <a:ext cx="8664438" cy="5713001"/>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300" b="1" dirty="0">
                <a:solidFill>
                  <a:srgbClr val="FFFF00"/>
                </a:solidFill>
              </a:rPr>
              <a:t>СМЯГЧЕНИЕ ТРЕБОВАНИЙ по РЯДУ ПОКАЗАТЕЛЕЙ</a:t>
            </a:r>
            <a:r>
              <a:rPr lang="ru-RU" sz="2300" b="1" dirty="0" smtClean="0">
                <a:solidFill>
                  <a:srgbClr val="FFFF00"/>
                </a:solidFill>
              </a:rPr>
              <a:t>:</a:t>
            </a:r>
          </a:p>
          <a:p>
            <a:pPr algn="ctr"/>
            <a:endParaRPr lang="ru-RU" sz="2300" b="1" dirty="0">
              <a:solidFill>
                <a:srgbClr val="FFFF00"/>
              </a:solidFill>
            </a:endParaRPr>
          </a:p>
          <a:p>
            <a:pPr algn="just"/>
            <a:r>
              <a:rPr lang="ru-RU" sz="2300" b="1" dirty="0" smtClean="0">
                <a:solidFill>
                  <a:schemeClr val="bg1"/>
                </a:solidFill>
              </a:rPr>
              <a:t>1) </a:t>
            </a:r>
            <a:r>
              <a:rPr lang="ru-RU" sz="2300" b="1" dirty="0">
                <a:solidFill>
                  <a:schemeClr val="bg1"/>
                </a:solidFill>
              </a:rPr>
              <a:t>более мягкие нормативы по показателям: сульфаты, медь, мышьяк, алюминий, железо, для централизованных общесплавных систем водоотведения также по показателям "БПК5", "ХПК", при применении организацией, осуществляющей водоотведение, термических методов обезвреживания осадка сточных вод также по хрому, никелю, кадмию. </a:t>
            </a:r>
          </a:p>
          <a:p>
            <a:pPr algn="just"/>
            <a:r>
              <a:rPr lang="ru-RU" sz="2300" b="1" dirty="0">
                <a:solidFill>
                  <a:schemeClr val="bg1"/>
                </a:solidFill>
              </a:rPr>
              <a:t>   2) Исключается установление требований по показателю "индекс токсичности", "минерализация", "кратность разбавления", вместо требований по показателю "стронций" вводится норматив по показателю "</a:t>
            </a:r>
            <a:r>
              <a:rPr lang="ru-RU" sz="2300" b="1" dirty="0" err="1">
                <a:solidFill>
                  <a:schemeClr val="bg1"/>
                </a:solidFill>
              </a:rPr>
              <a:t>полихлорированные</a:t>
            </a:r>
            <a:r>
              <a:rPr lang="ru-RU" sz="2300" b="1" dirty="0">
                <a:solidFill>
                  <a:schemeClr val="bg1"/>
                </a:solidFill>
              </a:rPr>
              <a:t> </a:t>
            </a:r>
            <a:r>
              <a:rPr lang="ru-RU" sz="2300" b="1" dirty="0" err="1" smtClean="0">
                <a:solidFill>
                  <a:schemeClr val="bg1"/>
                </a:solidFill>
              </a:rPr>
              <a:t>бифенилы</a:t>
            </a:r>
            <a:r>
              <a:rPr lang="ru-RU" sz="2300" b="1" dirty="0" smtClean="0">
                <a:solidFill>
                  <a:schemeClr val="bg1"/>
                </a:solidFill>
              </a:rPr>
              <a:t>".</a:t>
            </a:r>
            <a:endParaRPr lang="ru-RU" sz="2300" b="1" dirty="0">
              <a:solidFill>
                <a:schemeClr val="bg1"/>
              </a:solidFill>
            </a:endParaRPr>
          </a:p>
          <a:p>
            <a:pPr algn="just"/>
            <a:r>
              <a:rPr lang="ru-RU" sz="2300" b="1" dirty="0">
                <a:solidFill>
                  <a:schemeClr val="bg1"/>
                </a:solidFill>
              </a:rPr>
              <a:t>   3) Также существенно смягчены требования по таким показателям как "нефтепродукты", "БПК5", сульфаты и хлориды (при сбросе в ливневые системы водоотведения).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848138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31</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31</a:t>
            </a:fld>
            <a:endParaRPr lang="en-US" dirty="0">
              <a:solidFill>
                <a:srgbClr val="464653"/>
              </a:solidFill>
            </a:endParaRPr>
          </a:p>
        </p:txBody>
      </p:sp>
      <p:sp>
        <p:nvSpPr>
          <p:cNvPr id="61" name="Прямоугольник 60"/>
          <p:cNvSpPr/>
          <p:nvPr/>
        </p:nvSpPr>
        <p:spPr>
          <a:xfrm>
            <a:off x="156034" y="956359"/>
            <a:ext cx="8664438" cy="5713001"/>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500" b="1" dirty="0">
                <a:solidFill>
                  <a:srgbClr val="FFFF00"/>
                </a:solidFill>
              </a:rPr>
              <a:t>ДЕКЛАРАЦИЯ</a:t>
            </a:r>
            <a:r>
              <a:rPr lang="ru-RU" sz="2500" b="1" dirty="0" smtClean="0">
                <a:solidFill>
                  <a:srgbClr val="FFFF00"/>
                </a:solidFill>
              </a:rPr>
              <a:t>:</a:t>
            </a:r>
          </a:p>
          <a:p>
            <a:pPr algn="just"/>
            <a:r>
              <a:rPr lang="ru-RU" sz="2500" dirty="0" smtClean="0">
                <a:solidFill>
                  <a:schemeClr val="bg1"/>
                </a:solidFill>
              </a:rPr>
              <a:t>1</a:t>
            </a:r>
            <a:r>
              <a:rPr lang="ru-RU" sz="2500" dirty="0">
                <a:solidFill>
                  <a:schemeClr val="bg1"/>
                </a:solidFill>
              </a:rPr>
              <a:t>) Результаты анализов контрольных проб сточных вод, отобранных организацией, осуществляющей водоотведение, должны быть учтены абонентом </a:t>
            </a:r>
            <a:r>
              <a:rPr lang="ru-RU" sz="2500" b="1" dirty="0">
                <a:solidFill>
                  <a:schemeClr val="bg1"/>
                </a:solidFill>
              </a:rPr>
              <a:t>при внесении</a:t>
            </a:r>
            <a:r>
              <a:rPr lang="ru-RU" sz="2500" dirty="0">
                <a:solidFill>
                  <a:schemeClr val="bg1"/>
                </a:solidFill>
              </a:rPr>
              <a:t> изменений в декларацию, а также при подаче декларации на очередной год. </a:t>
            </a:r>
          </a:p>
          <a:p>
            <a:pPr algn="just"/>
            <a:r>
              <a:rPr lang="ru-RU" sz="2500" dirty="0">
                <a:solidFill>
                  <a:schemeClr val="bg1"/>
                </a:solidFill>
              </a:rPr>
              <a:t>2) В случае если в контрольной пробе сточных вод, отобранной организацией, осуществляющей водоотведение, значение </a:t>
            </a:r>
            <a:r>
              <a:rPr lang="ru-RU" sz="2500" dirty="0" err="1">
                <a:solidFill>
                  <a:schemeClr val="bg1"/>
                </a:solidFill>
              </a:rPr>
              <a:t>ФКi</a:t>
            </a:r>
            <a:r>
              <a:rPr lang="ru-RU" sz="2500" dirty="0">
                <a:solidFill>
                  <a:schemeClr val="bg1"/>
                </a:solidFill>
              </a:rPr>
              <a:t> по какому-либо показателю в </a:t>
            </a:r>
            <a:r>
              <a:rPr lang="ru-RU" sz="2500" u="sng" dirty="0">
                <a:solidFill>
                  <a:schemeClr val="bg1"/>
                </a:solidFill>
              </a:rPr>
              <a:t>1,5</a:t>
            </a:r>
            <a:r>
              <a:rPr lang="ru-RU" sz="2500" dirty="0">
                <a:solidFill>
                  <a:schemeClr val="bg1"/>
                </a:solidFill>
              </a:rPr>
              <a:t> и более раза отличается от значения, заявленного абонентом в декларации, вместо указанного значения используются результаты анализа контрольных проб сточных вод. </a:t>
            </a:r>
            <a:endParaRPr lang="ru-RU" sz="2500" dirty="0" smtClean="0">
              <a:solidFill>
                <a:schemeClr val="bg1"/>
              </a:solidFill>
            </a:endParaRPr>
          </a:p>
          <a:p>
            <a:pPr algn="just"/>
            <a:endParaRPr lang="ru-RU" sz="2500" dirty="0">
              <a:solidFill>
                <a:schemeClr val="bg1"/>
              </a:solidFill>
            </a:endParaRPr>
          </a:p>
          <a:p>
            <a:pPr algn="ctr"/>
            <a:r>
              <a:rPr lang="ru-RU" sz="2500" b="1" dirty="0">
                <a:solidFill>
                  <a:srgbClr val="FFFF00"/>
                </a:solidFill>
              </a:rPr>
              <a:t>ТИПОВАЯ ФОРМА ДЕКЛАРАЦИИ</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764764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32</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32</a:t>
            </a:fld>
            <a:endParaRPr lang="en-US" dirty="0">
              <a:solidFill>
                <a:srgbClr val="464653"/>
              </a:solidFill>
            </a:endParaRPr>
          </a:p>
        </p:txBody>
      </p:sp>
      <p:sp>
        <p:nvSpPr>
          <p:cNvPr id="61" name="Прямоугольник 60"/>
          <p:cNvSpPr/>
          <p:nvPr/>
        </p:nvSpPr>
        <p:spPr>
          <a:xfrm>
            <a:off x="156034" y="850547"/>
            <a:ext cx="8664438" cy="581881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b="1" dirty="0">
                <a:solidFill>
                  <a:srgbClr val="FFFF00"/>
                </a:solidFill>
              </a:rPr>
              <a:t>ДЕКЛАРАЦИЯ:</a:t>
            </a:r>
          </a:p>
          <a:p>
            <a:pPr algn="just"/>
            <a:r>
              <a:rPr lang="ru-RU" sz="2000" dirty="0" smtClean="0">
                <a:solidFill>
                  <a:schemeClr val="tx2">
                    <a:lumMod val="75000"/>
                  </a:schemeClr>
                </a:solidFill>
              </a:rPr>
              <a:t>  </a:t>
            </a:r>
            <a:r>
              <a:rPr lang="ru-RU" sz="2000" dirty="0" smtClean="0">
                <a:solidFill>
                  <a:schemeClr val="bg1"/>
                </a:solidFill>
              </a:rPr>
              <a:t>1</a:t>
            </a:r>
            <a:r>
              <a:rPr lang="ru-RU" sz="2000" dirty="0">
                <a:solidFill>
                  <a:schemeClr val="bg1"/>
                </a:solidFill>
              </a:rPr>
              <a:t>) При выявлении 2 раза в течение календарного года в контрольной пробе сточных вод, отобранной организацией ВКХ, значения </a:t>
            </a:r>
            <a:r>
              <a:rPr lang="ru-RU" sz="2000" dirty="0" err="1">
                <a:solidFill>
                  <a:schemeClr val="bg1"/>
                </a:solidFill>
              </a:rPr>
              <a:t>ФКi</a:t>
            </a:r>
            <a:r>
              <a:rPr lang="ru-RU" sz="2000" dirty="0">
                <a:solidFill>
                  <a:schemeClr val="bg1"/>
                </a:solidFill>
              </a:rPr>
              <a:t> </a:t>
            </a:r>
            <a:r>
              <a:rPr lang="ru-RU" sz="2000" b="1" u="sng" dirty="0">
                <a:solidFill>
                  <a:schemeClr val="bg1"/>
                </a:solidFill>
              </a:rPr>
              <a:t>по одному и тому же показателю в 2 и более раза больше, чем заявлено абонентом в декларации,</a:t>
            </a:r>
            <a:r>
              <a:rPr lang="ru-RU" sz="2000" dirty="0">
                <a:solidFill>
                  <a:schemeClr val="bg1"/>
                </a:solidFill>
              </a:rPr>
              <a:t> коэффициент воздействия (КВ) по такому показателю, указанный в приложении № 3 к Правилам, увеличивается в 2 раза (до следующего отбора проб организацией, осуществляющей водоотведение, но не более 3 календарных месяцев). В течение этого срока абонент обязан внести изменения в декларацию с указанием нового значения ФК</a:t>
            </a:r>
            <a:r>
              <a:rPr lang="en-US" sz="2000" dirty="0" err="1">
                <a:solidFill>
                  <a:schemeClr val="bg1"/>
                </a:solidFill>
              </a:rPr>
              <a:t>i</a:t>
            </a:r>
            <a:r>
              <a:rPr lang="ru-RU" sz="2000" dirty="0">
                <a:solidFill>
                  <a:schemeClr val="bg1"/>
                </a:solidFill>
              </a:rPr>
              <a:t> по превышенному показателю с учетом анализов контрольных проб сточных вод, отобранных организацией, осуществляющей водоотведение, выявивших превышение значения </a:t>
            </a:r>
            <a:r>
              <a:rPr lang="ru-RU" sz="2000" dirty="0" err="1">
                <a:solidFill>
                  <a:schemeClr val="bg1"/>
                </a:solidFill>
              </a:rPr>
              <a:t>ФКi</a:t>
            </a:r>
            <a:r>
              <a:rPr lang="ru-RU" sz="2000" dirty="0">
                <a:solidFill>
                  <a:schemeClr val="bg1"/>
                </a:solidFill>
              </a:rPr>
              <a:t> в 2 и более раза больше, чем заявлено абонентом в декларации. </a:t>
            </a:r>
          </a:p>
          <a:p>
            <a:pPr algn="just"/>
            <a:r>
              <a:rPr lang="ru-RU" sz="2000" dirty="0" smtClean="0">
                <a:solidFill>
                  <a:schemeClr val="bg1"/>
                </a:solidFill>
              </a:rPr>
              <a:t>  2</a:t>
            </a:r>
            <a:r>
              <a:rPr lang="ru-RU" sz="2000" dirty="0">
                <a:solidFill>
                  <a:schemeClr val="bg1"/>
                </a:solidFill>
              </a:rPr>
              <a:t>) В случае </a:t>
            </a:r>
            <a:r>
              <a:rPr lang="ru-RU" sz="2000" b="1" u="sng" dirty="0">
                <a:solidFill>
                  <a:schemeClr val="bg1"/>
                </a:solidFill>
              </a:rPr>
              <a:t>отсутствия у абонентов, </a:t>
            </a:r>
            <a:r>
              <a:rPr lang="ru-RU" sz="2000" dirty="0">
                <a:solidFill>
                  <a:schemeClr val="bg1"/>
                </a:solidFill>
              </a:rPr>
              <a:t>указанных в пункте 124 Правил, поданной в установленном порядке </a:t>
            </a:r>
            <a:r>
              <a:rPr lang="ru-RU" sz="2000" b="1" u="sng" dirty="0">
                <a:solidFill>
                  <a:schemeClr val="bg1"/>
                </a:solidFill>
              </a:rPr>
              <a:t>декларации,</a:t>
            </a:r>
            <a:r>
              <a:rPr lang="ru-RU" sz="2000" dirty="0">
                <a:solidFill>
                  <a:schemeClr val="bg1"/>
                </a:solidFill>
              </a:rPr>
              <a:t> действующей на дату  отбора контрольных проб сточных вод, к плате данных абонентов за негативное воздействие на работу централизованной системы водоотведения, рассчитанной на основании результатов указанных контрольных проб, </a:t>
            </a:r>
            <a:r>
              <a:rPr lang="ru-RU" sz="2000" b="1" u="sng" dirty="0">
                <a:solidFill>
                  <a:schemeClr val="bg1"/>
                </a:solidFill>
              </a:rPr>
              <a:t>дополнительно применяется коэффициент </a:t>
            </a:r>
            <a:r>
              <a:rPr lang="ru-RU" sz="2000" dirty="0">
                <a:solidFill>
                  <a:schemeClr val="bg1"/>
                </a:solidFill>
              </a:rPr>
              <a:t>2.</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4097807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33</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33</a:t>
            </a:fld>
            <a:endParaRPr lang="en-US" dirty="0">
              <a:solidFill>
                <a:srgbClr val="464653"/>
              </a:solidFill>
            </a:endParaRPr>
          </a:p>
        </p:txBody>
      </p:sp>
      <p:sp>
        <p:nvSpPr>
          <p:cNvPr id="61" name="Прямоугольник 60"/>
          <p:cNvSpPr/>
          <p:nvPr/>
        </p:nvSpPr>
        <p:spPr>
          <a:xfrm>
            <a:off x="156034" y="850547"/>
            <a:ext cx="8664438" cy="581881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2800" b="1" dirty="0" smtClean="0">
                <a:solidFill>
                  <a:srgbClr val="FFFF00"/>
                </a:solidFill>
              </a:rPr>
              <a:t>  </a:t>
            </a:r>
            <a:r>
              <a:rPr lang="ru-RU" sz="2600" b="1" dirty="0" smtClean="0">
                <a:solidFill>
                  <a:srgbClr val="FFFF00"/>
                </a:solidFill>
              </a:rPr>
              <a:t>Декларация </a:t>
            </a:r>
            <a:r>
              <a:rPr lang="ru-RU" sz="2600" b="1" dirty="0">
                <a:solidFill>
                  <a:srgbClr val="FFFF00"/>
                </a:solidFill>
              </a:rPr>
              <a:t>утрачивает силу в следующих случаях:</a:t>
            </a:r>
          </a:p>
          <a:p>
            <a:pPr algn="just"/>
            <a:r>
              <a:rPr lang="ru-RU" sz="2600" b="1" dirty="0" smtClean="0">
                <a:solidFill>
                  <a:schemeClr val="bg1"/>
                </a:solidFill>
              </a:rPr>
              <a:t>  а</a:t>
            </a:r>
            <a:r>
              <a:rPr lang="ru-RU" sz="2600" b="1" dirty="0">
                <a:solidFill>
                  <a:schemeClr val="bg1"/>
                </a:solidFill>
              </a:rPr>
              <a:t>) выявление организацией водопроводно-канализационного хозяйства в ходе осуществления контроля состава и свойств сточных вод превышения требований, установленных приложением № 3, по веществам, не указанным абонентом в декларации;</a:t>
            </a:r>
          </a:p>
          <a:p>
            <a:pPr algn="just"/>
            <a:r>
              <a:rPr lang="ru-RU" sz="2600" b="1" dirty="0" smtClean="0">
                <a:solidFill>
                  <a:schemeClr val="bg1"/>
                </a:solidFill>
              </a:rPr>
              <a:t>  б</a:t>
            </a:r>
            <a:r>
              <a:rPr lang="ru-RU" sz="2600" b="1" dirty="0">
                <a:solidFill>
                  <a:schemeClr val="bg1"/>
                </a:solidFill>
              </a:rPr>
              <a:t>) выявление 2 раза в течение календарного года в контрольной пробе сточных вод, отобранной организацией, осуществляющей водоотведение, значения </a:t>
            </a:r>
            <a:r>
              <a:rPr lang="ru-RU" sz="2600" b="1" dirty="0" err="1">
                <a:solidFill>
                  <a:schemeClr val="bg1"/>
                </a:solidFill>
              </a:rPr>
              <a:t>ФКi</a:t>
            </a:r>
            <a:r>
              <a:rPr lang="ru-RU" sz="2600" b="1" dirty="0">
                <a:solidFill>
                  <a:schemeClr val="bg1"/>
                </a:solidFill>
              </a:rPr>
              <a:t> по одному и тому же показателю в 2 и более раза больше, чем заявлено абонентом в декларации </a:t>
            </a:r>
            <a:endParaRPr lang="ru-RU" sz="2600" b="1" dirty="0" smtClean="0">
              <a:solidFill>
                <a:schemeClr val="bg1"/>
              </a:solidFill>
            </a:endParaRPr>
          </a:p>
          <a:p>
            <a:pPr algn="just"/>
            <a:r>
              <a:rPr lang="ru-RU" sz="2600" b="1" dirty="0" smtClean="0">
                <a:solidFill>
                  <a:schemeClr val="bg1"/>
                </a:solidFill>
              </a:rPr>
              <a:t>   </a:t>
            </a:r>
            <a:r>
              <a:rPr lang="ru-RU" sz="2600" b="1" dirty="0" smtClean="0">
                <a:solidFill>
                  <a:srgbClr val="FFFF00"/>
                </a:solidFill>
              </a:rPr>
              <a:t>Абоненту дается 3 месяца на внесение изменений в декларацию</a:t>
            </a:r>
            <a:endParaRPr lang="ru-RU" sz="2600" b="1" dirty="0">
              <a:solidFill>
                <a:srgbClr val="FFFF00"/>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4116637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34</a:t>
            </a:fld>
            <a:endParaRPr lang="en-US" dirty="0">
              <a:solidFill>
                <a:srgbClr val="464653"/>
              </a:solidFill>
            </a:endParaRPr>
          </a:p>
        </p:txBody>
      </p:sp>
      <p:sp>
        <p:nvSpPr>
          <p:cNvPr id="2" name="Прямоугольник 1"/>
          <p:cNvSpPr/>
          <p:nvPr/>
        </p:nvSpPr>
        <p:spPr>
          <a:xfrm>
            <a:off x="1907704" y="142661"/>
            <a:ext cx="7056784" cy="707886"/>
          </a:xfrm>
          <a:prstGeom prst="rect">
            <a:avLst/>
          </a:prstGeom>
        </p:spPr>
        <p:txBody>
          <a:bodyPr wrap="square">
            <a:spAutoFit/>
          </a:bodyPr>
          <a:lstStyle/>
          <a:p>
            <a:pPr algn="ct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ИЗМЕНЕНИЯ в ПРАВИЛА ХОЛОДНОГО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ВОДОСНАБЖЕНИЯ </a:t>
            </a:r>
            <a:r>
              <a:rPr lang="ru-RU" sz="2000" b="1" dirty="0">
                <a:solidFill>
                  <a:schemeClr val="accent1">
                    <a:lumMod val="50000"/>
                  </a:schemeClr>
                </a:solidFill>
                <a:effectLst>
                  <a:outerShdw blurRad="38100" dist="38100" dir="2700000" algn="tl">
                    <a:srgbClr val="000000">
                      <a:alpha val="43137"/>
                    </a:srgbClr>
                  </a:outerShdw>
                </a:effectLst>
                <a:ea typeface="ＭＳ Ｐゴシック" charset="0"/>
                <a:cs typeface="Calibri"/>
              </a:rPr>
              <a:t>И </a:t>
            </a:r>
            <a:r>
              <a:rPr lang="ru-RU" sz="2000" b="1" dirty="0" smtClean="0">
                <a:solidFill>
                  <a:schemeClr val="accent1">
                    <a:lumMod val="50000"/>
                  </a:schemeClr>
                </a:solidFill>
                <a:effectLst>
                  <a:outerShdw blurRad="38100" dist="38100" dir="2700000" algn="tl">
                    <a:srgbClr val="000000">
                      <a:alpha val="43137"/>
                    </a:srgbClr>
                  </a:outerShdw>
                </a:effectLst>
                <a:ea typeface="ＭＳ Ｐゴシック" charset="0"/>
                <a:cs typeface="Calibri"/>
              </a:rPr>
              <a:t>ВОДООТВЕДЕНИЯ</a:t>
            </a:r>
            <a:endParaRPr lang="ru-RU" sz="2000" b="1" dirty="0">
              <a:solidFill>
                <a:schemeClr val="accent1">
                  <a:lumMod val="50000"/>
                </a:schemeClr>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34</a:t>
            </a:fld>
            <a:endParaRPr lang="en-US" dirty="0">
              <a:solidFill>
                <a:srgbClr val="464653"/>
              </a:solidFill>
            </a:endParaRPr>
          </a:p>
        </p:txBody>
      </p:sp>
      <p:sp>
        <p:nvSpPr>
          <p:cNvPr id="61" name="Прямоугольник 60"/>
          <p:cNvSpPr/>
          <p:nvPr/>
        </p:nvSpPr>
        <p:spPr>
          <a:xfrm>
            <a:off x="156034" y="850547"/>
            <a:ext cx="8664438" cy="581881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800" b="1" dirty="0" smtClean="0">
                <a:solidFill>
                  <a:srgbClr val="FFFF00"/>
                </a:solidFill>
              </a:rPr>
              <a:t>  </a:t>
            </a:r>
            <a:r>
              <a:rPr lang="ru-RU" sz="2800" b="1" dirty="0">
                <a:solidFill>
                  <a:srgbClr val="FFFF00"/>
                </a:solidFill>
              </a:rPr>
              <a:t>УЧЕТ КАЧЕСТВА ВХОДЯЩЕЙ ВОДЫ</a:t>
            </a:r>
          </a:p>
          <a:p>
            <a:pPr algn="just"/>
            <a:r>
              <a:rPr lang="ru-RU" sz="2800" dirty="0">
                <a:solidFill>
                  <a:schemeClr val="tx2">
                    <a:lumMod val="75000"/>
                  </a:schemeClr>
                </a:solidFill>
              </a:rPr>
              <a:t>    </a:t>
            </a:r>
            <a:r>
              <a:rPr lang="ru-RU" sz="2300" b="1" dirty="0">
                <a:solidFill>
                  <a:schemeClr val="bg1"/>
                </a:solidFill>
              </a:rPr>
              <a:t>В случае, если в соответствии со сведениями о качестве питьевой воды, подаваемой абонентам с использованием централизованных систем водоснабжения на территории поселения, городского округа, размещенными в средствах массовой информации и на официальном сайте муниципального образования в сети "Интернет" (в случае отсутствия такого сайта на сайте субъекта Российской Федерации в сети "Интернет"), показатели состава и свойств питьевой воды, подаваемой организацией, осуществляющей в отношении абонента одновременно водоснабжение и водоотведение, </a:t>
            </a:r>
            <a:r>
              <a:rPr lang="ru-RU" sz="2300" b="1" u="sng" dirty="0">
                <a:solidFill>
                  <a:srgbClr val="FFFF00"/>
                </a:solidFill>
              </a:rPr>
              <a:t>превышают соответствующие значения, установленные приложением № 3 к настоящим Правилам, </a:t>
            </a:r>
            <a:r>
              <a:rPr lang="ru-RU" sz="2300" b="1" dirty="0">
                <a:solidFill>
                  <a:schemeClr val="bg1"/>
                </a:solidFill>
              </a:rPr>
              <a:t>при расчете платы такого абонента за негативное воздействие на работу централизованной системы водоотведения за величину </a:t>
            </a:r>
            <a:r>
              <a:rPr lang="ru-RU" sz="2300" b="1" dirty="0" err="1">
                <a:solidFill>
                  <a:schemeClr val="bg1"/>
                </a:solidFill>
              </a:rPr>
              <a:t>ДКi</a:t>
            </a:r>
            <a:r>
              <a:rPr lang="ru-RU" sz="2300" b="1" dirty="0">
                <a:solidFill>
                  <a:schemeClr val="bg1"/>
                </a:solidFill>
              </a:rPr>
              <a:t> принимаются  значения указанных показателей питьевой воды, увеличенные в 1,1 раза. </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166906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51"/>
            <a:ext cx="1897138"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Прямая соединительная линия 41"/>
          <p:cNvCxnSpPr/>
          <p:nvPr/>
        </p:nvCxnSpPr>
        <p:spPr>
          <a:xfrm>
            <a:off x="0" y="6021288"/>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4"/>
            <a:ext cx="9144000"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56068" y="1777284"/>
            <a:ext cx="6868732" cy="4185761"/>
          </a:xfrm>
          <a:prstGeom prst="rect">
            <a:avLst/>
          </a:prstGeom>
          <a:noFill/>
        </p:spPr>
        <p:txBody>
          <a:bodyPr wrap="square" rtlCol="0">
            <a:spAutoFit/>
          </a:bodyPr>
          <a:lstStyle/>
          <a:p>
            <a:pPr algn="ctr"/>
            <a:r>
              <a:rPr lang="ru-RU" sz="6600" b="1" dirty="0" smtClean="0">
                <a:solidFill>
                  <a:schemeClr val="accent5">
                    <a:lumMod val="50000"/>
                  </a:schemeClr>
                </a:solidFill>
                <a:latin typeface="Tahoma" pitchFamily="34" charset="0"/>
                <a:ea typeface="Tahoma" pitchFamily="34" charset="0"/>
                <a:cs typeface="Tahoma" pitchFamily="34" charset="0"/>
              </a:rPr>
              <a:t>СПАСИБО ЗА ВНИМАНИЕ!</a:t>
            </a:r>
          </a:p>
          <a:p>
            <a:pPr algn="ctr"/>
            <a:endParaRPr lang="ru-RU" sz="1400" b="1" dirty="0" smtClean="0">
              <a:solidFill>
                <a:schemeClr val="accent5">
                  <a:lumMod val="50000"/>
                </a:schemeClr>
              </a:solidFill>
              <a:ea typeface="Tahoma" pitchFamily="34" charset="0"/>
              <a:cs typeface="Tahoma" pitchFamily="34" charset="0"/>
            </a:endParaRPr>
          </a:p>
          <a:p>
            <a:pPr algn="ctr"/>
            <a:r>
              <a:rPr lang="ru-RU" b="1" dirty="0" smtClean="0">
                <a:solidFill>
                  <a:schemeClr val="accent5">
                    <a:lumMod val="50000"/>
                  </a:schemeClr>
                </a:solidFill>
                <a:ea typeface="Tahoma" pitchFamily="34" charset="0"/>
                <a:cs typeface="Tahoma" pitchFamily="34" charset="0"/>
              </a:rPr>
              <a:t>АССОЦИАЦИЯ ЖКХ «Развитие»</a:t>
            </a:r>
          </a:p>
          <a:p>
            <a:pPr algn="ctr"/>
            <a:r>
              <a:rPr lang="ru-RU" b="1" dirty="0" smtClean="0">
                <a:solidFill>
                  <a:schemeClr val="accent5">
                    <a:lumMod val="50000"/>
                  </a:schemeClr>
                </a:solidFill>
              </a:rPr>
              <a:t>Адрес: 119435</a:t>
            </a:r>
            <a:r>
              <a:rPr lang="ru-RU" b="1" dirty="0">
                <a:solidFill>
                  <a:schemeClr val="accent5">
                    <a:lumMod val="50000"/>
                  </a:schemeClr>
                </a:solidFill>
              </a:rPr>
              <a:t>, </a:t>
            </a:r>
            <a:r>
              <a:rPr lang="ru-RU" b="1" dirty="0" smtClean="0">
                <a:solidFill>
                  <a:schemeClr val="accent5">
                    <a:lumMod val="50000"/>
                  </a:schemeClr>
                </a:solidFill>
              </a:rPr>
              <a:t>г. </a:t>
            </a:r>
            <a:r>
              <a:rPr lang="ru-RU" b="1" dirty="0">
                <a:solidFill>
                  <a:schemeClr val="accent5">
                    <a:lumMod val="50000"/>
                  </a:schemeClr>
                </a:solidFill>
              </a:rPr>
              <a:t>Москва, </a:t>
            </a:r>
            <a:r>
              <a:rPr lang="ru-RU" b="1" dirty="0" smtClean="0">
                <a:solidFill>
                  <a:schemeClr val="accent5">
                    <a:lumMod val="50000"/>
                  </a:schemeClr>
                </a:solidFill>
              </a:rPr>
              <a:t>ул. </a:t>
            </a:r>
            <a:r>
              <a:rPr lang="ru-RU" b="1" dirty="0">
                <a:solidFill>
                  <a:schemeClr val="accent5">
                    <a:lumMod val="50000"/>
                  </a:schemeClr>
                </a:solidFill>
              </a:rPr>
              <a:t>Малая </a:t>
            </a:r>
            <a:r>
              <a:rPr lang="ru-RU" b="1" dirty="0" err="1">
                <a:solidFill>
                  <a:schemeClr val="accent5">
                    <a:lumMod val="50000"/>
                  </a:schemeClr>
                </a:solidFill>
              </a:rPr>
              <a:t>Пироговская</a:t>
            </a:r>
            <a:r>
              <a:rPr lang="ru-RU" b="1" dirty="0">
                <a:solidFill>
                  <a:schemeClr val="accent5">
                    <a:lumMod val="50000"/>
                  </a:schemeClr>
                </a:solidFill>
              </a:rPr>
              <a:t>, дом 13, строение 1, БЦ «П13», 4 </a:t>
            </a:r>
            <a:r>
              <a:rPr lang="ru-RU" b="1" dirty="0" smtClean="0">
                <a:solidFill>
                  <a:schemeClr val="accent5">
                    <a:lumMod val="50000"/>
                  </a:schemeClr>
                </a:solidFill>
              </a:rPr>
              <a:t>этаж Тел.: +7 </a:t>
            </a:r>
            <a:r>
              <a:rPr lang="ru-RU" b="1" dirty="0">
                <a:solidFill>
                  <a:schemeClr val="accent5">
                    <a:lumMod val="50000"/>
                  </a:schemeClr>
                </a:solidFill>
              </a:rPr>
              <a:t>(499) 558-38-32</a:t>
            </a:r>
            <a:endParaRPr lang="ru-RU" b="1" dirty="0" smtClean="0">
              <a:solidFill>
                <a:schemeClr val="accent5">
                  <a:lumMod val="50000"/>
                </a:schemeClr>
              </a:solidFill>
            </a:endParaRPr>
          </a:p>
          <a:p>
            <a:pPr algn="ctr"/>
            <a:endParaRPr lang="ru-RU" sz="6600" b="1" dirty="0">
              <a:solidFill>
                <a:schemeClr val="accent5">
                  <a:lumMod val="50000"/>
                </a:schemeClr>
              </a:solidFill>
            </a:endParaRPr>
          </a:p>
        </p:txBody>
      </p:sp>
    </p:spTree>
    <p:extLst>
      <p:ext uri="{BB962C8B-B14F-4D97-AF65-F5344CB8AC3E}">
        <p14:creationId xmlns:p14="http://schemas.microsoft.com/office/powerpoint/2010/main" val="3291362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1035801"/>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4</a:t>
            </a:fld>
            <a:endParaRPr lang="en-US" dirty="0">
              <a:solidFill>
                <a:srgbClr val="464653"/>
              </a:solidFill>
            </a:endParaRPr>
          </a:p>
        </p:txBody>
      </p:sp>
      <p:sp>
        <p:nvSpPr>
          <p:cNvPr id="2" name="Прямоугольник 1"/>
          <p:cNvSpPr/>
          <p:nvPr/>
        </p:nvSpPr>
        <p:spPr>
          <a:xfrm>
            <a:off x="1806568" y="-10589"/>
            <a:ext cx="7229928" cy="1046440"/>
          </a:xfrm>
          <a:prstGeom prst="rect">
            <a:avLst/>
          </a:prstGeom>
        </p:spPr>
        <p:txBody>
          <a:bodyPr wrap="square">
            <a:spAutoFit/>
          </a:bodyPr>
          <a:lstStyle/>
          <a:p>
            <a:pPr algn="ctr"/>
            <a:r>
              <a:rPr lang="ru-RU" sz="2400" b="1" dirty="0" smtClean="0">
                <a:solidFill>
                  <a:srgbClr val="0070C0"/>
                </a:solidFill>
              </a:rPr>
              <a:t> </a:t>
            </a:r>
            <a:r>
              <a:rPr lang="ru-RU" b="1" dirty="0" smtClean="0">
                <a:solidFill>
                  <a:srgbClr val="0070C0"/>
                </a:solidFill>
                <a:effectLst>
                  <a:outerShdw blurRad="38100" dist="38100" dir="2700000" algn="tl">
                    <a:srgbClr val="000000">
                      <a:alpha val="43137"/>
                    </a:srgbClr>
                  </a:outerShdw>
                </a:effectLst>
              </a:rPr>
              <a:t>Федеральный </a:t>
            </a:r>
            <a:r>
              <a:rPr lang="ru-RU" b="1" dirty="0">
                <a:solidFill>
                  <a:srgbClr val="0070C0"/>
                </a:solidFill>
                <a:effectLst>
                  <a:outerShdw blurRad="38100" dist="38100" dir="2700000" algn="tl">
                    <a:srgbClr val="000000">
                      <a:alpha val="43137"/>
                    </a:srgbClr>
                  </a:outerShdw>
                </a:effectLst>
              </a:rPr>
              <a:t>закон от 10.01.2002 № 7-ФЗ </a:t>
            </a:r>
            <a:br>
              <a:rPr lang="ru-RU" b="1" dirty="0">
                <a:solidFill>
                  <a:srgbClr val="0070C0"/>
                </a:solidFill>
                <a:effectLst>
                  <a:outerShdw blurRad="38100" dist="38100" dir="2700000" algn="tl">
                    <a:srgbClr val="000000">
                      <a:alpha val="43137"/>
                    </a:srgbClr>
                  </a:outerShdw>
                </a:effectLst>
              </a:rPr>
            </a:br>
            <a:r>
              <a:rPr lang="ru-RU" b="1" dirty="0">
                <a:solidFill>
                  <a:srgbClr val="0070C0"/>
                </a:solidFill>
                <a:effectLst>
                  <a:outerShdw blurRad="38100" dist="38100" dir="2700000" algn="tl">
                    <a:srgbClr val="000000">
                      <a:alpha val="43137"/>
                    </a:srgbClr>
                  </a:outerShdw>
                </a:effectLst>
              </a:rPr>
              <a:t>«Об охране окружающей среды»  </a:t>
            </a:r>
            <a:r>
              <a:rPr lang="ru-RU" b="1" dirty="0" smtClean="0">
                <a:solidFill>
                  <a:srgbClr val="0070C0"/>
                </a:solidFill>
                <a:effectLst>
                  <a:outerShdw blurRad="38100" dist="38100" dir="2700000" algn="tl">
                    <a:srgbClr val="000000">
                      <a:alpha val="43137"/>
                    </a:srgbClr>
                  </a:outerShdw>
                </a:effectLst>
              </a:rPr>
              <a:t/>
            </a:r>
            <a:br>
              <a:rPr lang="ru-RU" b="1" dirty="0" smtClean="0">
                <a:solidFill>
                  <a:srgbClr val="0070C0"/>
                </a:solidFill>
                <a:effectLst>
                  <a:outerShdw blurRad="38100" dist="38100" dir="2700000" algn="tl">
                    <a:srgbClr val="000000">
                      <a:alpha val="43137"/>
                    </a:srgbClr>
                  </a:outerShdw>
                </a:effectLst>
              </a:rPr>
            </a:br>
            <a:r>
              <a:rPr lang="ru-RU" b="1" dirty="0" smtClean="0">
                <a:solidFill>
                  <a:srgbClr val="0070C0"/>
                </a:solidFill>
                <a:effectLst>
                  <a:outerShdw blurRad="38100" dist="38100" dir="2700000" algn="tl">
                    <a:srgbClr val="000000">
                      <a:alpha val="43137"/>
                    </a:srgbClr>
                  </a:outerShdw>
                </a:effectLst>
              </a:rPr>
              <a:t>(</a:t>
            </a:r>
            <a:r>
              <a:rPr lang="ru-RU" b="1" dirty="0">
                <a:solidFill>
                  <a:srgbClr val="0070C0"/>
                </a:solidFill>
                <a:effectLst>
                  <a:outerShdw blurRad="38100" dist="38100" dir="2700000" algn="tl">
                    <a:srgbClr val="000000">
                      <a:alpha val="43137"/>
                    </a:srgbClr>
                  </a:outerShdw>
                </a:effectLst>
              </a:rPr>
              <a:t>в редакции  Федерального закона от 21.07.2014 № 219-ФЗ</a:t>
            </a:r>
            <a:r>
              <a:rPr lang="ru-RU" b="1" dirty="0" smtClean="0">
                <a:solidFill>
                  <a:srgbClr val="0070C0"/>
                </a:solidFill>
                <a:effectLst>
                  <a:outerShdw blurRad="38100" dist="38100" dir="2700000" algn="tl">
                    <a:srgbClr val="000000">
                      <a:alpha val="43137"/>
                    </a:srgbClr>
                  </a:outerShdw>
                </a:effectLst>
              </a:rPr>
              <a:t>)</a:t>
            </a:r>
            <a:r>
              <a:rPr lang="ru-RU" b="1" dirty="0" smtClean="0">
                <a:solidFill>
                  <a:srgbClr val="256D84"/>
                </a:solidFill>
                <a:ea typeface="ＭＳ Ｐゴシック" charset="0"/>
                <a:cs typeface="Calibri"/>
              </a:rPr>
              <a:t>   </a:t>
            </a:r>
            <a:r>
              <a:rPr lang="ru-RU" sz="2000" b="1" dirty="0" smtClean="0">
                <a:solidFill>
                  <a:srgbClr val="256D84"/>
                </a:solidFill>
                <a:ea typeface="ＭＳ Ｐゴシック" charset="0"/>
                <a:cs typeface="Calibri"/>
              </a:rPr>
              <a:t>                 </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4</a:t>
            </a:fld>
            <a:endParaRPr lang="en-US" dirty="0">
              <a:solidFill>
                <a:srgbClr val="464653"/>
              </a:solidFill>
            </a:endParaRPr>
          </a:p>
        </p:txBody>
      </p:sp>
      <p:sp>
        <p:nvSpPr>
          <p:cNvPr id="61" name="Прямоугольник 60"/>
          <p:cNvSpPr/>
          <p:nvPr/>
        </p:nvSpPr>
        <p:spPr>
          <a:xfrm>
            <a:off x="156034" y="1035851"/>
            <a:ext cx="8736446" cy="563879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400" b="1" dirty="0" smtClean="0"/>
          </a:p>
          <a:p>
            <a:pPr algn="ctr"/>
            <a:endParaRPr lang="ru-RU" sz="1400" b="1" dirty="0">
              <a:solidFill>
                <a:srgbClr val="FFFF00"/>
              </a:solidFill>
              <a:effectLst>
                <a:outerShdw blurRad="38100" dist="38100" dir="2700000" algn="tl">
                  <a:srgbClr val="000000">
                    <a:alpha val="43137"/>
                  </a:srgbClr>
                </a:outerShdw>
              </a:effectLst>
            </a:endParaRPr>
          </a:p>
          <a:p>
            <a:pPr algn="just"/>
            <a:r>
              <a:rPr lang="ru-RU" sz="1700" b="1" dirty="0" smtClean="0">
                <a:solidFill>
                  <a:srgbClr val="FFFF00"/>
                </a:solidFill>
                <a:effectLst>
                  <a:outerShdw blurRad="38100" dist="38100" dir="2700000" algn="tl">
                    <a:srgbClr val="000000">
                      <a:alpha val="43137"/>
                    </a:srgbClr>
                  </a:outerShdw>
                </a:effectLst>
              </a:rPr>
              <a:t>    Статья </a:t>
            </a:r>
            <a:r>
              <a:rPr lang="ru-RU" sz="1700" b="1" dirty="0">
                <a:solidFill>
                  <a:srgbClr val="FFFF00"/>
                </a:solidFill>
                <a:effectLst>
                  <a:outerShdw blurRad="38100" dist="38100" dir="2700000" algn="tl">
                    <a:srgbClr val="000000">
                      <a:alpha val="43137"/>
                    </a:srgbClr>
                  </a:outerShdw>
                </a:effectLst>
              </a:rPr>
              <a:t>23. Технологические нормативы и технические нормативы</a:t>
            </a:r>
          </a:p>
          <a:p>
            <a:pPr algn="just"/>
            <a:r>
              <a:rPr lang="ru-RU" sz="1700" b="1" i="1" dirty="0" smtClean="0"/>
              <a:t>    (вступает </a:t>
            </a:r>
            <a:r>
              <a:rPr lang="ru-RU" sz="1700" b="1" i="1" dirty="0"/>
              <a:t>в силу с 01.01.2019)</a:t>
            </a:r>
          </a:p>
          <a:p>
            <a:pPr algn="just"/>
            <a:r>
              <a:rPr lang="ru-RU" sz="1700" dirty="0" smtClean="0"/>
              <a:t>      </a:t>
            </a:r>
            <a:r>
              <a:rPr lang="ru-RU" sz="1700" b="1" dirty="0" smtClean="0"/>
              <a:t>1</a:t>
            </a:r>
            <a:r>
              <a:rPr lang="ru-RU" sz="1700" b="1" dirty="0"/>
              <a:t>. Технологические нормативы разрабатываются юридическими лицами и индивидуальными предпринимателями, осуществляющими хозяйственную и (или) иную деятельность </a:t>
            </a:r>
            <a:r>
              <a:rPr lang="ru-RU" sz="1700" b="1" u="sng" dirty="0"/>
              <a:t>на объектах I категории</a:t>
            </a:r>
            <a:r>
              <a:rPr lang="ru-RU" sz="1700" b="1" dirty="0"/>
              <a:t>.</a:t>
            </a:r>
          </a:p>
          <a:p>
            <a:pPr algn="just"/>
            <a:r>
              <a:rPr lang="ru-RU" sz="1700" dirty="0" smtClean="0"/>
              <a:t>     2</a:t>
            </a:r>
            <a:r>
              <a:rPr lang="ru-RU" sz="1700" dirty="0"/>
              <a:t>. Технологические нормативы устанавливаются на основе </a:t>
            </a:r>
            <a:r>
              <a:rPr lang="ru-RU" sz="1700" b="1" u="sng" dirty="0"/>
              <a:t>технологических показателей, не превышающих технологических показателей наилучших доступных технологий</a:t>
            </a:r>
            <a:r>
              <a:rPr lang="ru-RU" sz="1700" dirty="0"/>
              <a:t>, комплексным экологическим разрешением, выдаваемым в соответствии со статьей 31.1 настоящего Федерального закона.</a:t>
            </a:r>
          </a:p>
          <a:p>
            <a:pPr algn="just"/>
            <a:r>
              <a:rPr lang="ru-RU" sz="1700" b="1" dirty="0" smtClean="0"/>
              <a:t>      3</a:t>
            </a:r>
            <a:r>
              <a:rPr lang="ru-RU" sz="1700" b="1" dirty="0"/>
              <a:t>. Технологические показатели наилучших доступных технологий устанавливаются </a:t>
            </a:r>
            <a:r>
              <a:rPr lang="ru-RU" sz="1700" b="1" u="sng" dirty="0"/>
              <a:t>нормативными документами в области охраны окружающей среды </a:t>
            </a:r>
            <a:r>
              <a:rPr lang="ru-RU" sz="1700" b="1" dirty="0"/>
              <a:t>в соответствии со статьей 29 настоящего Федерального закона </a:t>
            </a:r>
            <a:r>
              <a:rPr lang="ru-RU" sz="1700" b="1" u="sng" dirty="0"/>
              <a:t>не позднее шести месяцев </a:t>
            </a:r>
            <a:r>
              <a:rPr lang="ru-RU" sz="1700" b="1" dirty="0"/>
              <a:t>после опубликования или актуализации информационно-технических справочников по наилучшим доступным технологиям, предусмотренным статьей 28.1 настоящего Федерального закона.</a:t>
            </a:r>
          </a:p>
          <a:p>
            <a:pPr algn="just"/>
            <a:r>
              <a:rPr lang="ru-RU" sz="1700" i="1" dirty="0" smtClean="0"/>
              <a:t>     </a:t>
            </a:r>
            <a:r>
              <a:rPr lang="ru-RU" sz="1700" b="1" i="1" dirty="0" smtClean="0"/>
              <a:t>4</a:t>
            </a:r>
            <a:r>
              <a:rPr lang="ru-RU" sz="1700" b="1" i="1" dirty="0"/>
              <a:t>. Правила разработки технологических нормативов устанавливаются уполномоченным Правительством Российской Федерации федеральным органом исполнительной власти.</a:t>
            </a:r>
          </a:p>
          <a:p>
            <a:pPr algn="just"/>
            <a:r>
              <a:rPr lang="ru-RU" sz="1700" b="1" dirty="0" smtClean="0">
                <a:solidFill>
                  <a:srgbClr val="FFFF00"/>
                </a:solidFill>
              </a:rPr>
              <a:t>     5</a:t>
            </a:r>
            <a:r>
              <a:rPr lang="ru-RU" sz="1700" b="1" dirty="0">
                <a:solidFill>
                  <a:srgbClr val="FFFF00"/>
                </a:solidFill>
              </a:rPr>
              <a:t>. Особенности установления технологических нормативов для организаций, осуществляющих водоотведение, и их абонентов устанавливаются законодательством Российской Федерации в сфере водоснабжения и водоотведения.</a:t>
            </a:r>
          </a:p>
          <a:p>
            <a:pPr algn="just"/>
            <a:endParaRPr lang="ru-RU" sz="1600" dirty="0"/>
          </a:p>
          <a:p>
            <a:pPr algn="just"/>
            <a:endParaRPr lang="ru-RU" sz="1600" dirty="0"/>
          </a:p>
          <a:p>
            <a:pPr algn="just"/>
            <a:endParaRPr lang="ru-RU" sz="1400"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09249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5</a:t>
            </a:fld>
            <a:endParaRPr lang="en-US" dirty="0">
              <a:solidFill>
                <a:srgbClr val="464653"/>
              </a:solidFill>
            </a:endParaRPr>
          </a:p>
        </p:txBody>
      </p:sp>
      <p:sp>
        <p:nvSpPr>
          <p:cNvPr id="2" name="Прямоугольник 1"/>
          <p:cNvSpPr/>
          <p:nvPr/>
        </p:nvSpPr>
        <p:spPr>
          <a:xfrm>
            <a:off x="1806568" y="-10589"/>
            <a:ext cx="6581856" cy="923330"/>
          </a:xfrm>
          <a:prstGeom prst="rect">
            <a:avLst/>
          </a:prstGeom>
        </p:spPr>
        <p:txBody>
          <a:bodyPr wrap="square">
            <a:spAutoFit/>
          </a:bodyPr>
          <a:lstStyle/>
          <a:p>
            <a:pPr algn="ctr"/>
            <a:r>
              <a:rPr lang="ru-RU" b="1" dirty="0" smtClean="0">
                <a:solidFill>
                  <a:srgbClr val="0070C0"/>
                </a:solidFill>
                <a:effectLst>
                  <a:outerShdw blurRad="38100" dist="38100" dir="2700000" algn="tl">
                    <a:srgbClr val="000000">
                      <a:alpha val="43137"/>
                    </a:srgbClr>
                  </a:outerShdw>
                </a:effectLst>
              </a:rPr>
              <a:t>Федеральный </a:t>
            </a:r>
            <a:r>
              <a:rPr lang="ru-RU" b="1" dirty="0">
                <a:solidFill>
                  <a:srgbClr val="0070C0"/>
                </a:solidFill>
                <a:effectLst>
                  <a:outerShdw blurRad="38100" dist="38100" dir="2700000" algn="tl">
                    <a:srgbClr val="000000">
                      <a:alpha val="43137"/>
                    </a:srgbClr>
                  </a:outerShdw>
                </a:effectLst>
              </a:rPr>
              <a:t>закон от 10.01.2002 № 7-ФЗ </a:t>
            </a:r>
            <a:br>
              <a:rPr lang="ru-RU" b="1" dirty="0">
                <a:solidFill>
                  <a:srgbClr val="0070C0"/>
                </a:solidFill>
                <a:effectLst>
                  <a:outerShdw blurRad="38100" dist="38100" dir="2700000" algn="tl">
                    <a:srgbClr val="000000">
                      <a:alpha val="43137"/>
                    </a:srgbClr>
                  </a:outerShdw>
                </a:effectLst>
              </a:rPr>
            </a:br>
            <a:r>
              <a:rPr lang="ru-RU" b="1" dirty="0">
                <a:solidFill>
                  <a:srgbClr val="0070C0"/>
                </a:solidFill>
                <a:effectLst>
                  <a:outerShdw blurRad="38100" dist="38100" dir="2700000" algn="tl">
                    <a:srgbClr val="000000">
                      <a:alpha val="43137"/>
                    </a:srgbClr>
                  </a:outerShdw>
                </a:effectLst>
              </a:rPr>
              <a:t>«Об охране окружающей среды»  </a:t>
            </a:r>
            <a:endParaRPr lang="ru-RU" b="1" dirty="0" smtClean="0">
              <a:solidFill>
                <a:srgbClr val="0070C0"/>
              </a:solidFill>
              <a:effectLst>
                <a:outerShdw blurRad="38100" dist="38100" dir="2700000" algn="tl">
                  <a:srgbClr val="000000">
                    <a:alpha val="43137"/>
                  </a:srgbClr>
                </a:outerShdw>
              </a:effectLst>
            </a:endParaRPr>
          </a:p>
          <a:p>
            <a:pPr algn="ctr"/>
            <a:r>
              <a:rPr lang="ru-RU" b="1" dirty="0" smtClean="0">
                <a:solidFill>
                  <a:srgbClr val="0070C0"/>
                </a:solidFill>
                <a:effectLst>
                  <a:outerShdw blurRad="38100" dist="38100" dir="2700000" algn="tl">
                    <a:srgbClr val="000000">
                      <a:alpha val="43137"/>
                    </a:srgbClr>
                  </a:outerShdw>
                </a:effectLst>
              </a:rPr>
              <a:t>(</a:t>
            </a:r>
            <a:r>
              <a:rPr lang="ru-RU" b="1" dirty="0">
                <a:solidFill>
                  <a:srgbClr val="0070C0"/>
                </a:solidFill>
                <a:effectLst>
                  <a:outerShdw blurRad="38100" dist="38100" dir="2700000" algn="tl">
                    <a:srgbClr val="000000">
                      <a:alpha val="43137"/>
                    </a:srgbClr>
                  </a:outerShdw>
                </a:effectLst>
              </a:rPr>
              <a:t>в редакции  Федерального закона от 21.07.2014 № 219-ФЗ)</a:t>
            </a:r>
            <a:r>
              <a:rPr lang="ru-RU" b="1" dirty="0" smtClean="0">
                <a:solidFill>
                  <a:srgbClr val="256D84"/>
                </a:solidFill>
                <a:ea typeface="ＭＳ Ｐゴシック" charset="0"/>
                <a:cs typeface="Calibri"/>
              </a:rPr>
              <a:t>                 </a:t>
            </a:r>
            <a:endParaRPr lang="ru-RU"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5</a:t>
            </a:fld>
            <a:endParaRPr lang="en-US" dirty="0">
              <a:solidFill>
                <a:srgbClr val="464653"/>
              </a:solidFill>
            </a:endParaRPr>
          </a:p>
        </p:txBody>
      </p:sp>
      <p:sp>
        <p:nvSpPr>
          <p:cNvPr id="61" name="Прямоугольник 60"/>
          <p:cNvSpPr/>
          <p:nvPr/>
        </p:nvSpPr>
        <p:spPr>
          <a:xfrm>
            <a:off x="156034" y="912741"/>
            <a:ext cx="8736446" cy="5761903"/>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400" b="1" dirty="0" smtClean="0"/>
          </a:p>
          <a:p>
            <a:endParaRPr lang="ru-RU" sz="2000" dirty="0" smtClean="0"/>
          </a:p>
          <a:p>
            <a:endParaRPr lang="ru-RU" sz="2000" dirty="0"/>
          </a:p>
          <a:p>
            <a:endParaRPr lang="ru-RU" sz="2000" dirty="0" smtClean="0"/>
          </a:p>
          <a:p>
            <a:endParaRPr lang="ru-RU" sz="2000" dirty="0"/>
          </a:p>
          <a:p>
            <a:endParaRPr lang="ru-RU" sz="2000" dirty="0" smtClean="0"/>
          </a:p>
          <a:p>
            <a:endParaRPr lang="ru-RU" sz="2000" dirty="0"/>
          </a:p>
          <a:p>
            <a:endParaRPr lang="ru-RU" sz="2000" dirty="0" smtClean="0"/>
          </a:p>
          <a:p>
            <a:pPr algn="just"/>
            <a:r>
              <a:rPr lang="ru-RU" sz="2000" b="1" dirty="0" smtClean="0">
                <a:solidFill>
                  <a:srgbClr val="FFFF00"/>
                </a:solidFill>
              </a:rPr>
              <a:t>    </a:t>
            </a:r>
            <a:r>
              <a:rPr lang="ru-RU" sz="1950" b="1" dirty="0" smtClean="0">
                <a:solidFill>
                  <a:srgbClr val="FFFF00"/>
                </a:solidFill>
              </a:rPr>
              <a:t>Статья </a:t>
            </a:r>
            <a:r>
              <a:rPr lang="ru-RU" sz="1950" b="1" dirty="0">
                <a:solidFill>
                  <a:srgbClr val="FFFF00"/>
                </a:solidFill>
              </a:rPr>
              <a:t>29. Нормативные документы, федеральные нормы и правила в области охраны окружающей </a:t>
            </a:r>
            <a:r>
              <a:rPr lang="ru-RU" sz="1950" b="1" dirty="0" smtClean="0">
                <a:solidFill>
                  <a:srgbClr val="FFFF00"/>
                </a:solidFill>
              </a:rPr>
              <a:t>среды</a:t>
            </a:r>
          </a:p>
          <a:p>
            <a:pPr algn="just"/>
            <a:r>
              <a:rPr lang="ru-RU" sz="1950" b="1" i="1" dirty="0"/>
              <a:t>(вступает в силу с 01.01.2019)</a:t>
            </a:r>
          </a:p>
          <a:p>
            <a:pPr algn="just"/>
            <a:r>
              <a:rPr lang="ru-RU" sz="1950" b="1" dirty="0" smtClean="0"/>
              <a:t>    1</a:t>
            </a:r>
            <a:r>
              <a:rPr lang="ru-RU" sz="1950" b="1" dirty="0"/>
              <a:t>. Нормативными документами, федеральными нормами и правилами в области охраны окружающей среды устанавливаются обязательные для соблюдения при осуществлении хозяйственной и иной деятельности:</a:t>
            </a:r>
          </a:p>
          <a:p>
            <a:pPr algn="just"/>
            <a:r>
              <a:rPr lang="ru-RU" sz="1950" b="1" dirty="0" smtClean="0"/>
              <a:t>    требования </a:t>
            </a:r>
            <a:r>
              <a:rPr lang="ru-RU" sz="1950" b="1" dirty="0"/>
              <a:t>в области охраны окружающей среды к работам, услугам и соответствующим методам контроля;</a:t>
            </a:r>
          </a:p>
          <a:p>
            <a:pPr algn="just"/>
            <a:r>
              <a:rPr lang="ru-RU" sz="1950" b="1" dirty="0" smtClean="0"/>
              <a:t>   ограничения </a:t>
            </a:r>
            <a:r>
              <a:rPr lang="ru-RU" sz="1950" b="1" dirty="0"/>
              <a:t>и условия хозяйственной и иной деятельности, оказывающей </a:t>
            </a:r>
            <a:r>
              <a:rPr lang="ru-RU" sz="1950" b="1" dirty="0" smtClean="0"/>
              <a:t> негативное </a:t>
            </a:r>
            <a:r>
              <a:rPr lang="ru-RU" sz="1950" b="1" dirty="0"/>
              <a:t>воздействие на окружающую среду;</a:t>
            </a:r>
          </a:p>
          <a:p>
            <a:pPr algn="just"/>
            <a:r>
              <a:rPr lang="ru-RU" sz="1950" b="1" dirty="0"/>
              <a:t>порядок организации деятельности в области охраны окружающей среды и управления такой деятельностью;</a:t>
            </a:r>
          </a:p>
          <a:p>
            <a:pPr algn="just"/>
            <a:r>
              <a:rPr lang="ru-RU" sz="1950" b="1" dirty="0" smtClean="0"/>
              <a:t>     </a:t>
            </a:r>
            <a:r>
              <a:rPr lang="ru-RU" sz="1950" b="1" u="sng" dirty="0" smtClean="0"/>
              <a:t>технологические </a:t>
            </a:r>
            <a:r>
              <a:rPr lang="ru-RU" sz="1950" b="1" u="sng" dirty="0"/>
              <a:t>показатели наилучших доступных технологий.</a:t>
            </a:r>
          </a:p>
          <a:p>
            <a:pPr algn="just"/>
            <a:r>
              <a:rPr lang="ru-RU" sz="1950" b="1" dirty="0" smtClean="0"/>
              <a:t>    2</a:t>
            </a:r>
            <a:r>
              <a:rPr lang="ru-RU" sz="1950" b="1" dirty="0"/>
              <a:t>. Нормативные документы, федеральные нормы и правила в области охраны окружающей среды разрабатываются с учетом научно-технических достижений и требований международных правил и стандартов.</a:t>
            </a:r>
            <a:endParaRPr lang="ru-RU" sz="1950" b="1" dirty="0">
              <a:hlinkClick r:id="rId3"/>
            </a:endParaRPr>
          </a:p>
          <a:p>
            <a:pPr algn="just"/>
            <a:r>
              <a:rPr lang="ru-RU" sz="1950" b="1" dirty="0" smtClean="0"/>
              <a:t>    3</a:t>
            </a:r>
            <a:r>
              <a:rPr lang="ru-RU" sz="1950" b="1" dirty="0"/>
              <a:t>. Нормативные документы, федеральные нормы и правила в области охраны окружающей среды утверждаются </a:t>
            </a:r>
            <a:r>
              <a:rPr lang="ru-RU" sz="1950" b="1" i="1" dirty="0"/>
              <a:t>в порядке, установленном Правительством Российской Федерации</a:t>
            </a:r>
            <a:r>
              <a:rPr lang="ru-RU" sz="1950" b="1" dirty="0"/>
              <a:t>.</a:t>
            </a:r>
          </a:p>
          <a:p>
            <a:pPr algn="just"/>
            <a:endParaRPr lang="ru-RU" sz="2000" dirty="0">
              <a:hlinkClick r:id="rId4"/>
            </a:endParaRPr>
          </a:p>
          <a:p>
            <a:pPr algn="just"/>
            <a:endParaRPr lang="ru-RU" sz="2000" dirty="0" smtClean="0"/>
          </a:p>
          <a:p>
            <a:endParaRPr lang="ru-RU" sz="2000" dirty="0"/>
          </a:p>
          <a:p>
            <a:endParaRPr lang="ru-RU" sz="2000" dirty="0" smtClean="0"/>
          </a:p>
          <a:p>
            <a:endParaRPr lang="ru-RU" sz="2000" dirty="0"/>
          </a:p>
          <a:p>
            <a:endParaRPr lang="ru-RU" sz="1400" dirty="0" smtClean="0"/>
          </a:p>
          <a:p>
            <a:endParaRPr lang="ru-RU" sz="1400" dirty="0"/>
          </a:p>
          <a:p>
            <a:endParaRPr lang="ru-RU" sz="1400" dirty="0" smtClean="0"/>
          </a:p>
          <a:p>
            <a:endParaRPr lang="ru-RU" sz="1400" dirty="0"/>
          </a:p>
          <a:p>
            <a:endParaRPr lang="ru-RU" sz="1400" dirty="0" smtClean="0"/>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2177243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268760"/>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6</a:t>
            </a:fld>
            <a:endParaRPr lang="en-US" dirty="0">
              <a:solidFill>
                <a:srgbClr val="464653"/>
              </a:solidFill>
            </a:endParaRPr>
          </a:p>
        </p:txBody>
      </p:sp>
      <p:sp>
        <p:nvSpPr>
          <p:cNvPr id="2" name="Прямоугольник 1"/>
          <p:cNvSpPr/>
          <p:nvPr/>
        </p:nvSpPr>
        <p:spPr>
          <a:xfrm>
            <a:off x="1806568" y="15290"/>
            <a:ext cx="7128792" cy="969496"/>
          </a:xfrm>
          <a:prstGeom prst="rect">
            <a:avLst/>
          </a:prstGeom>
        </p:spPr>
        <p:txBody>
          <a:bodyPr wrap="square">
            <a:spAutoFit/>
          </a:bodyPr>
          <a:lstStyle/>
          <a:p>
            <a:pPr algn="ctr"/>
            <a:r>
              <a:rPr lang="ru-RU" sz="1900" b="1" dirty="0">
                <a:solidFill>
                  <a:srgbClr val="0070C0"/>
                </a:solidFill>
                <a:effectLst>
                  <a:outerShdw blurRad="38100" dist="38100" dir="2700000" algn="tl">
                    <a:srgbClr val="000000">
                      <a:alpha val="43137"/>
                    </a:srgbClr>
                  </a:outerShdw>
                </a:effectLst>
              </a:rPr>
              <a:t>Федеральный закон от 10.01.2002 № 7-ФЗ </a:t>
            </a:r>
            <a:br>
              <a:rPr lang="ru-RU" sz="1900" b="1" dirty="0">
                <a:solidFill>
                  <a:srgbClr val="0070C0"/>
                </a:solidFill>
                <a:effectLst>
                  <a:outerShdw blurRad="38100" dist="38100" dir="2700000" algn="tl">
                    <a:srgbClr val="000000">
                      <a:alpha val="43137"/>
                    </a:srgbClr>
                  </a:outerShdw>
                </a:effectLst>
              </a:rPr>
            </a:br>
            <a:r>
              <a:rPr lang="ru-RU" sz="1900" b="1" dirty="0">
                <a:solidFill>
                  <a:srgbClr val="0070C0"/>
                </a:solidFill>
                <a:effectLst>
                  <a:outerShdw blurRad="38100" dist="38100" dir="2700000" algn="tl">
                    <a:srgbClr val="000000">
                      <a:alpha val="43137"/>
                    </a:srgbClr>
                  </a:outerShdw>
                </a:effectLst>
              </a:rPr>
              <a:t>«Об охране окружающей среды»  </a:t>
            </a:r>
            <a:endParaRPr lang="en-US" sz="1900" b="1" dirty="0" smtClean="0">
              <a:solidFill>
                <a:srgbClr val="0070C0"/>
              </a:solidFill>
              <a:effectLst>
                <a:outerShdw blurRad="38100" dist="38100" dir="2700000" algn="tl">
                  <a:srgbClr val="000000">
                    <a:alpha val="43137"/>
                  </a:srgbClr>
                </a:outerShdw>
              </a:effectLst>
            </a:endParaRPr>
          </a:p>
          <a:p>
            <a:pPr algn="ctr"/>
            <a:r>
              <a:rPr lang="ru-RU" sz="1900" b="1" dirty="0" smtClean="0">
                <a:solidFill>
                  <a:srgbClr val="0070C0"/>
                </a:solidFill>
                <a:effectLst>
                  <a:outerShdw blurRad="38100" dist="38100" dir="2700000" algn="tl">
                    <a:srgbClr val="000000">
                      <a:alpha val="43137"/>
                    </a:srgbClr>
                  </a:outerShdw>
                </a:effectLst>
              </a:rPr>
              <a:t>(</a:t>
            </a:r>
            <a:r>
              <a:rPr lang="ru-RU" sz="1900" b="1" dirty="0">
                <a:solidFill>
                  <a:srgbClr val="0070C0"/>
                </a:solidFill>
                <a:effectLst>
                  <a:outerShdw blurRad="38100" dist="38100" dir="2700000" algn="tl">
                    <a:srgbClr val="000000">
                      <a:alpha val="43137"/>
                    </a:srgbClr>
                  </a:outerShdw>
                </a:effectLst>
              </a:rPr>
              <a:t>в редакции  Федерального закона от 21.07.2014 № 219-ФЗ)</a:t>
            </a:r>
            <a:r>
              <a:rPr lang="ru-RU" sz="1900" b="1" dirty="0">
                <a:solidFill>
                  <a:srgbClr val="256D84"/>
                </a:solidFill>
                <a:ea typeface="ＭＳ Ｐゴシック" charset="0"/>
                <a:cs typeface="Calibri"/>
              </a:rPr>
              <a:t>                </a:t>
            </a:r>
            <a:endParaRPr lang="ru-RU" sz="19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6</a:t>
            </a:fld>
            <a:endParaRPr lang="en-US" dirty="0">
              <a:solidFill>
                <a:srgbClr val="464653"/>
              </a:solidFill>
            </a:endParaRPr>
          </a:p>
        </p:txBody>
      </p:sp>
      <p:sp>
        <p:nvSpPr>
          <p:cNvPr id="61" name="Прямоугольник 60"/>
          <p:cNvSpPr/>
          <p:nvPr/>
        </p:nvSpPr>
        <p:spPr>
          <a:xfrm>
            <a:off x="156034" y="980728"/>
            <a:ext cx="8736446" cy="5693916"/>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2100" b="1" dirty="0" smtClean="0">
                <a:solidFill>
                  <a:srgbClr val="FFFF00"/>
                </a:solidFill>
              </a:rPr>
              <a:t>Статья </a:t>
            </a:r>
            <a:r>
              <a:rPr lang="ru-RU" sz="2100" b="1" dirty="0">
                <a:solidFill>
                  <a:srgbClr val="FFFF00"/>
                </a:solidFill>
              </a:rPr>
              <a:t>22. Нормативы допустимых выбросов, нормативы допустимых сбросов</a:t>
            </a:r>
          </a:p>
          <a:p>
            <a:pPr algn="just"/>
            <a:r>
              <a:rPr lang="ru-RU" sz="2100" dirty="0"/>
              <a:t>10. Особенности установления нормативов допустимых сбросов для организаций, осуществляющих водоотведение, и их абонентов устанавливаются законодательством Российской Федерации в сфере водоснабжения и водоотведения.</a:t>
            </a:r>
          </a:p>
          <a:p>
            <a:pPr algn="just"/>
            <a:r>
              <a:rPr lang="ru-RU" sz="2100" b="1" dirty="0">
                <a:solidFill>
                  <a:srgbClr val="FFFF00"/>
                </a:solidFill>
              </a:rPr>
              <a:t>Статья 23. Технологические нормативы и технические нормативы</a:t>
            </a:r>
          </a:p>
          <a:p>
            <a:pPr algn="just"/>
            <a:r>
              <a:rPr lang="ru-RU" sz="2100" b="1" dirty="0"/>
              <a:t>5. Особенности установления </a:t>
            </a:r>
            <a:r>
              <a:rPr lang="ru-RU" sz="2100" b="1" u="sng" dirty="0"/>
              <a:t>технологических нормативов </a:t>
            </a:r>
            <a:r>
              <a:rPr lang="ru-RU" sz="2100" b="1" dirty="0"/>
              <a:t>для организаций, осуществляющих водоотведение, и их абонентов устанавливаются законодательством Российской Федерации в сфере водоснабжения и водоотведения.</a:t>
            </a:r>
          </a:p>
          <a:p>
            <a:pPr algn="just"/>
            <a:r>
              <a:rPr lang="ru-RU" sz="2100" b="1" dirty="0">
                <a:solidFill>
                  <a:srgbClr val="FFFF00"/>
                </a:solidFill>
              </a:rPr>
              <a:t>Статья 23.1. Временно разрешенные выбросы, временно разрешенные сбросы</a:t>
            </a:r>
          </a:p>
          <a:p>
            <a:pPr algn="just"/>
            <a:r>
              <a:rPr lang="ru-RU" sz="2100" dirty="0"/>
              <a:t>7. Особенности установления временно разрешенных сбросов для организаций, осуществляющих водоотведение, и их абонентов устанавливаются законодательством Российской Федерации в сфере водоснабжения и водоотведения.</a:t>
            </a: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3836247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11211" y="1052736"/>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7</a:t>
            </a:fld>
            <a:endParaRPr lang="en-US" dirty="0">
              <a:solidFill>
                <a:srgbClr val="464653"/>
              </a:solidFill>
            </a:endParaRPr>
          </a:p>
        </p:txBody>
      </p:sp>
      <p:sp>
        <p:nvSpPr>
          <p:cNvPr id="2" name="Прямоугольник 1"/>
          <p:cNvSpPr/>
          <p:nvPr/>
        </p:nvSpPr>
        <p:spPr>
          <a:xfrm>
            <a:off x="1907704" y="142661"/>
            <a:ext cx="7056784" cy="1015663"/>
          </a:xfrm>
          <a:prstGeom prst="rect">
            <a:avLst/>
          </a:prstGeom>
        </p:spPr>
        <p:txBody>
          <a:bodyPr wrap="square">
            <a:spAutoFit/>
          </a:bodyPr>
          <a:lstStyle/>
          <a:p>
            <a:pPr algn="just"/>
            <a:r>
              <a:rPr lang="ru-RU" sz="1900" b="1" dirty="0" smtClean="0">
                <a:solidFill>
                  <a:srgbClr val="256D84"/>
                </a:solidFill>
                <a:ea typeface="ＭＳ Ｐゴシック" charset="0"/>
                <a:cs typeface="Calibri"/>
              </a:rPr>
              <a:t>ИЗМЕНЕНИЯ в ФЗ «О ВОДОСНАБЖЕНИИ и ВОДООТВЕДЕНИИ»</a:t>
            </a:r>
          </a:p>
          <a:p>
            <a:pPr algn="ctr"/>
            <a:r>
              <a:rPr lang="ru-RU" sz="1900" b="1" dirty="0" smtClean="0">
                <a:solidFill>
                  <a:srgbClr val="256D84"/>
                </a:solidFill>
                <a:ea typeface="ＭＳ Ｐゴシック" charset="0"/>
                <a:cs typeface="Calibri"/>
              </a:rPr>
              <a:t>(доработка законопроекта № 386179-6)</a:t>
            </a:r>
          </a:p>
          <a:p>
            <a:pPr algn="just"/>
            <a:r>
              <a:rPr lang="ru-RU" sz="2000" b="1" dirty="0">
                <a:solidFill>
                  <a:srgbClr val="256D84"/>
                </a:solidFill>
                <a:ea typeface="ＭＳ Ｐゴシック" charset="0"/>
                <a:cs typeface="Calibri"/>
              </a:rPr>
              <a:t> </a:t>
            </a:r>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ТЕРМИНОЛОГИЯ</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7</a:t>
            </a:fld>
            <a:endParaRPr lang="en-US" dirty="0">
              <a:solidFill>
                <a:srgbClr val="464653"/>
              </a:solidFill>
            </a:endParaRPr>
          </a:p>
        </p:txBody>
      </p:sp>
      <p:sp>
        <p:nvSpPr>
          <p:cNvPr id="61" name="Прямоугольник 60"/>
          <p:cNvSpPr/>
          <p:nvPr/>
        </p:nvSpPr>
        <p:spPr>
          <a:xfrm>
            <a:off x="323528" y="1158324"/>
            <a:ext cx="8568952" cy="5511036"/>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b="1" dirty="0" smtClean="0">
                <a:solidFill>
                  <a:srgbClr val="FFFF00"/>
                </a:solidFill>
              </a:rPr>
              <a:t>   </a:t>
            </a:r>
            <a:r>
              <a:rPr lang="ru-RU" sz="1700" b="1" dirty="0" smtClean="0">
                <a:solidFill>
                  <a:srgbClr val="FFFF00"/>
                </a:solidFill>
              </a:rPr>
              <a:t>Очистное </a:t>
            </a:r>
            <a:r>
              <a:rPr lang="ru-RU" sz="1700" b="1" dirty="0">
                <a:solidFill>
                  <a:srgbClr val="FFFF00"/>
                </a:solidFill>
              </a:rPr>
              <a:t>сооружение поселения, городского округа </a:t>
            </a:r>
            <a:r>
              <a:rPr lang="ru-RU" sz="1700" b="1" dirty="0">
                <a:solidFill>
                  <a:schemeClr val="bg1"/>
                </a:solidFill>
              </a:rPr>
              <a:t>– </a:t>
            </a:r>
            <a:r>
              <a:rPr lang="ru-RU" sz="1700" b="1" dirty="0"/>
              <a:t>объект централизованной системы водоотведения, проектная и (или) техническая  документация которого предусматривает возможность очистки сточных вод поселения, городского округа от загрязняющих веществ, входящих в перечень загрязняющих веществ, для которых устанавливаются технологические показатели наилучших доступных технологий в сфере очистки сточных вод с использованием централизованных систем водоотведения поселений, городских округов. Указанные объекты не являются очистными сооружениями поселения, городского округа, если они созданы для очистки сточных вод организаций, осуществляющих деятельность в сфере промышленности и транспортировки, и на таких объектах для очистки сточных вод (в том числе сточных вод поселения, городского округа) применяются технологии, не отнесенные к наилучшим доступным технологиям в сфере очистки сточных вод с использованием централизованных систем водоотведения поселений, городских </a:t>
            </a:r>
            <a:r>
              <a:rPr lang="ru-RU" sz="1700" b="1" dirty="0" smtClean="0"/>
              <a:t>округов.</a:t>
            </a:r>
            <a:endParaRPr lang="ru-RU" sz="1700" b="1" strike="sngStrike" dirty="0">
              <a:solidFill>
                <a:schemeClr val="bg1"/>
              </a:solidFill>
            </a:endParaRPr>
          </a:p>
          <a:p>
            <a:pPr algn="just"/>
            <a:r>
              <a:rPr lang="ru-RU" sz="1700" b="1" dirty="0">
                <a:solidFill>
                  <a:srgbClr val="FFFF00"/>
                </a:solidFill>
              </a:rPr>
              <a:t>      Нормативы водоотведения по составу сточных вод </a:t>
            </a:r>
            <a:r>
              <a:rPr lang="ru-RU" sz="1700" dirty="0">
                <a:solidFill>
                  <a:schemeClr val="bg1"/>
                </a:solidFill>
              </a:rPr>
              <a:t>– </a:t>
            </a:r>
            <a:r>
              <a:rPr lang="ru-RU" sz="1700" b="1" dirty="0">
                <a:solidFill>
                  <a:schemeClr val="bg1"/>
                </a:solidFill>
              </a:rPr>
              <a:t>показатели состава сточных вод абонентов, сбрасываемых в централизованную систему водоотведения, устанавливаемые в целях охраны водных объектов от загрязнения</a:t>
            </a:r>
          </a:p>
          <a:p>
            <a:pPr algn="just"/>
            <a:r>
              <a:rPr lang="ru-RU" sz="1700" b="1" dirty="0">
                <a:solidFill>
                  <a:srgbClr val="FFFF00"/>
                </a:solidFill>
              </a:rPr>
              <a:t>      Нормируемые вещества </a:t>
            </a:r>
            <a:r>
              <a:rPr lang="ru-RU" sz="1700" dirty="0">
                <a:solidFill>
                  <a:schemeClr val="bg1"/>
                </a:solidFill>
              </a:rPr>
              <a:t>– </a:t>
            </a:r>
            <a:r>
              <a:rPr lang="ru-RU" sz="1700" b="1" dirty="0">
                <a:solidFill>
                  <a:schemeClr val="bg1"/>
                </a:solidFill>
              </a:rPr>
              <a:t>вещества, в отношении которых устанавливаются технологические нормативы на основе технологических показателей наилучших доступных технологий в сфере очистки сточных вод с использованием очистных сооружений поселений, городских округов</a:t>
            </a:r>
            <a:endParaRPr lang="ru-RU" sz="1700" b="1" i="1" dirty="0">
              <a:solidFill>
                <a:schemeClr val="bg1"/>
              </a:solidFill>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117167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8</a:t>
            </a:fld>
            <a:endParaRPr lang="en-US" dirty="0">
              <a:solidFill>
                <a:srgbClr val="464653"/>
              </a:solidFill>
            </a:endParaRPr>
          </a:p>
        </p:txBody>
      </p:sp>
      <p:sp>
        <p:nvSpPr>
          <p:cNvPr id="2" name="Прямоугольник 1"/>
          <p:cNvSpPr/>
          <p:nvPr/>
        </p:nvSpPr>
        <p:spPr>
          <a:xfrm>
            <a:off x="1904580" y="134709"/>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НОРМИРОВАНИЕ ВОДОКАНАЛОВ (статья 26)</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8</a:t>
            </a:fld>
            <a:endParaRPr lang="en-US" dirty="0">
              <a:solidFill>
                <a:srgbClr val="464653"/>
              </a:solidFill>
            </a:endParaRPr>
          </a:p>
        </p:txBody>
      </p:sp>
      <p:sp>
        <p:nvSpPr>
          <p:cNvPr id="61" name="Прямоугольник 60"/>
          <p:cNvSpPr/>
          <p:nvPr/>
        </p:nvSpPr>
        <p:spPr>
          <a:xfrm>
            <a:off x="251520" y="980728"/>
            <a:ext cx="8640960" cy="5616624"/>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endParaRPr lang="ru-RU" b="1" dirty="0" smtClean="0">
              <a:solidFill>
                <a:srgbClr val="FFFF00"/>
              </a:solidFill>
            </a:endParaRPr>
          </a:p>
          <a:p>
            <a:pPr algn="just"/>
            <a:r>
              <a:rPr lang="ru-RU" b="1" dirty="0" smtClean="0">
                <a:solidFill>
                  <a:srgbClr val="FFFF00"/>
                </a:solidFill>
              </a:rPr>
              <a:t> Для </a:t>
            </a:r>
            <a:r>
              <a:rPr lang="ru-RU" b="1" dirty="0">
                <a:solidFill>
                  <a:srgbClr val="FFFF00"/>
                </a:solidFill>
              </a:rPr>
              <a:t>очистных сооружений поселений, городских округов (</a:t>
            </a:r>
            <a:r>
              <a:rPr lang="en-US" b="1" u="sng" dirty="0">
                <a:solidFill>
                  <a:srgbClr val="FFFF00"/>
                </a:solidFill>
              </a:rPr>
              <a:t>I </a:t>
            </a:r>
            <a:r>
              <a:rPr lang="ru-RU" b="1" u="sng" dirty="0">
                <a:solidFill>
                  <a:srgbClr val="FFFF00"/>
                </a:solidFill>
              </a:rPr>
              <a:t>категория</a:t>
            </a:r>
            <a:r>
              <a:rPr lang="ru-RU" b="1" dirty="0">
                <a:solidFill>
                  <a:srgbClr val="FFFF00"/>
                </a:solidFill>
              </a:rPr>
              <a:t>):</a:t>
            </a:r>
          </a:p>
          <a:p>
            <a:pPr algn="just"/>
            <a:r>
              <a:rPr lang="ru-RU" b="1" dirty="0">
                <a:solidFill>
                  <a:schemeClr val="bg1"/>
                </a:solidFill>
              </a:rPr>
              <a:t>по </a:t>
            </a:r>
            <a:r>
              <a:rPr lang="ru-RU" b="1" dirty="0" smtClean="0">
                <a:solidFill>
                  <a:schemeClr val="bg1"/>
                </a:solidFill>
              </a:rPr>
              <a:t>нормируемым веществам </a:t>
            </a:r>
            <a:r>
              <a:rPr lang="ru-RU" b="1" dirty="0">
                <a:solidFill>
                  <a:schemeClr val="bg1"/>
                </a:solidFill>
              </a:rPr>
              <a:t>(азот, фосфор, взвешенные вещества, БПК, ХПК, микроорганизмы) технологические нормативы;</a:t>
            </a:r>
          </a:p>
          <a:p>
            <a:pPr algn="just"/>
            <a:r>
              <a:rPr lang="ru-RU" b="1" dirty="0">
                <a:solidFill>
                  <a:schemeClr val="bg1"/>
                </a:solidFill>
              </a:rPr>
              <a:t>по остальным показателям («специфическим») – НДС (</a:t>
            </a:r>
            <a:r>
              <a:rPr lang="ru-RU" b="1" u="sng" dirty="0">
                <a:solidFill>
                  <a:schemeClr val="bg1"/>
                </a:solidFill>
              </a:rPr>
              <a:t>в целях нормирования абонентов</a:t>
            </a:r>
            <a:r>
              <a:rPr lang="ru-RU" b="1" dirty="0">
                <a:solidFill>
                  <a:schemeClr val="bg1"/>
                </a:solidFill>
              </a:rPr>
              <a:t>)</a:t>
            </a:r>
          </a:p>
          <a:p>
            <a:pPr algn="just"/>
            <a:r>
              <a:rPr lang="ru-RU" b="1" dirty="0" smtClean="0">
                <a:solidFill>
                  <a:srgbClr val="FFFF00"/>
                </a:solidFill>
              </a:rPr>
              <a:t>  Для </a:t>
            </a:r>
            <a:r>
              <a:rPr lang="ru-RU" b="1" dirty="0">
                <a:solidFill>
                  <a:srgbClr val="FFFF00"/>
                </a:solidFill>
              </a:rPr>
              <a:t>очистных сооружений поселений, городских округов (</a:t>
            </a:r>
            <a:r>
              <a:rPr lang="en-US" b="1" u="sng" dirty="0">
                <a:solidFill>
                  <a:srgbClr val="FFFF00"/>
                </a:solidFill>
              </a:rPr>
              <a:t>II </a:t>
            </a:r>
            <a:r>
              <a:rPr lang="ru-RU" b="1" u="sng" dirty="0">
                <a:solidFill>
                  <a:srgbClr val="FFFF00"/>
                </a:solidFill>
              </a:rPr>
              <a:t>категория</a:t>
            </a:r>
            <a:r>
              <a:rPr lang="ru-RU" b="1" dirty="0">
                <a:solidFill>
                  <a:srgbClr val="FFFF00"/>
                </a:solidFill>
              </a:rPr>
              <a:t>): </a:t>
            </a:r>
            <a:br>
              <a:rPr lang="ru-RU" b="1" dirty="0">
                <a:solidFill>
                  <a:srgbClr val="FFFF00"/>
                </a:solidFill>
              </a:rPr>
            </a:br>
            <a:r>
              <a:rPr lang="ru-RU" b="1" dirty="0">
                <a:solidFill>
                  <a:schemeClr val="bg1"/>
                </a:solidFill>
              </a:rPr>
              <a:t>- по нормируемым веществам – </a:t>
            </a:r>
            <a:r>
              <a:rPr lang="ru-RU" b="1" dirty="0" smtClean="0">
                <a:solidFill>
                  <a:schemeClr val="bg1"/>
                </a:solidFill>
              </a:rPr>
              <a:t>НДС, </a:t>
            </a:r>
            <a:r>
              <a:rPr lang="ru-RU" b="1" dirty="0">
                <a:solidFill>
                  <a:schemeClr val="bg1"/>
                </a:solidFill>
              </a:rPr>
              <a:t>равные соответствующим значениям технологических нормативов;</a:t>
            </a:r>
          </a:p>
          <a:p>
            <a:pPr algn="just"/>
            <a:r>
              <a:rPr lang="ru-RU" b="1" dirty="0">
                <a:solidFill>
                  <a:schemeClr val="bg1"/>
                </a:solidFill>
              </a:rPr>
              <a:t>- по «специфическим» показателям – НДС (</a:t>
            </a:r>
            <a:r>
              <a:rPr lang="ru-RU" b="1" u="sng" dirty="0">
                <a:solidFill>
                  <a:schemeClr val="bg1"/>
                </a:solidFill>
              </a:rPr>
              <a:t>в целях нормирования абонентов</a:t>
            </a:r>
            <a:r>
              <a:rPr lang="ru-RU" b="1" dirty="0">
                <a:solidFill>
                  <a:schemeClr val="bg1"/>
                </a:solidFill>
              </a:rPr>
              <a:t>)</a:t>
            </a:r>
          </a:p>
          <a:p>
            <a:pPr algn="just"/>
            <a:r>
              <a:rPr lang="ru-RU" b="1" dirty="0" smtClean="0">
                <a:solidFill>
                  <a:srgbClr val="FFFF00"/>
                </a:solidFill>
              </a:rPr>
              <a:t> НДС </a:t>
            </a:r>
            <a:r>
              <a:rPr lang="ru-RU" b="1" dirty="0">
                <a:solidFill>
                  <a:srgbClr val="FFFF00"/>
                </a:solidFill>
              </a:rPr>
              <a:t>по «специфическим» показателям: </a:t>
            </a:r>
            <a:r>
              <a:rPr lang="ru-RU" b="1" dirty="0">
                <a:solidFill>
                  <a:schemeClr val="bg1"/>
                </a:solidFill>
              </a:rPr>
              <a:t>только по веществам, содержание которых в сточных водах Водоканалов </a:t>
            </a:r>
            <a:r>
              <a:rPr lang="ru-RU" b="1" dirty="0" smtClean="0">
                <a:solidFill>
                  <a:schemeClr val="bg1"/>
                </a:solidFill>
              </a:rPr>
              <a:t>превышает </a:t>
            </a:r>
            <a:r>
              <a:rPr lang="ru-RU" b="1" dirty="0">
                <a:solidFill>
                  <a:schemeClr val="bg1"/>
                </a:solidFill>
              </a:rPr>
              <a:t>нормативы качества воды в водном объекте </a:t>
            </a:r>
            <a:r>
              <a:rPr lang="ru-RU" b="1" dirty="0" smtClean="0">
                <a:solidFill>
                  <a:schemeClr val="bg1"/>
                </a:solidFill>
              </a:rPr>
              <a:t>(участке), </a:t>
            </a:r>
            <a:r>
              <a:rPr lang="ru-RU" b="1" dirty="0">
                <a:solidFill>
                  <a:schemeClr val="bg1"/>
                </a:solidFill>
              </a:rPr>
              <a:t>определенные по данным государственного мониторинга водных </a:t>
            </a:r>
            <a:r>
              <a:rPr lang="ru-RU" b="1" dirty="0" smtClean="0">
                <a:solidFill>
                  <a:schemeClr val="bg1"/>
                </a:solidFill>
              </a:rPr>
              <a:t>объектов </a:t>
            </a:r>
            <a:r>
              <a:rPr lang="ru-RU" b="1" dirty="0" smtClean="0"/>
              <a:t>при </a:t>
            </a:r>
            <a:r>
              <a:rPr lang="ru-RU" b="1" dirty="0"/>
              <a:t>условии, что фоновая концентрация загрязняющего вещества больше предельно допустимой концентрации данного загрязняющего вещества</a:t>
            </a:r>
            <a:endParaRPr lang="ru-RU" b="1" dirty="0">
              <a:solidFill>
                <a:schemeClr val="bg1"/>
              </a:solidFill>
            </a:endParaRPr>
          </a:p>
          <a:p>
            <a:pPr algn="just"/>
            <a:r>
              <a:rPr lang="ru-RU" b="1" dirty="0">
                <a:solidFill>
                  <a:srgbClr val="FFFF00"/>
                </a:solidFill>
              </a:rPr>
              <a:t>При невозможности соблюдения технологических нормативов  или НДС </a:t>
            </a:r>
            <a:r>
              <a:rPr lang="ru-RU" b="1" u="sng" dirty="0">
                <a:solidFill>
                  <a:srgbClr val="FFFF00"/>
                </a:solidFill>
              </a:rPr>
              <a:t>по нормируемым веществам</a:t>
            </a:r>
            <a:r>
              <a:rPr lang="ru-RU" dirty="0">
                <a:solidFill>
                  <a:srgbClr val="FFFF00"/>
                </a:solidFill>
              </a:rPr>
              <a:t>: </a:t>
            </a:r>
            <a:r>
              <a:rPr lang="ru-RU" b="1" dirty="0">
                <a:solidFill>
                  <a:schemeClr val="bg1"/>
                </a:solidFill>
              </a:rPr>
              <a:t>установление </a:t>
            </a:r>
            <a:r>
              <a:rPr lang="ru-RU" b="1" u="sng" dirty="0">
                <a:solidFill>
                  <a:schemeClr val="bg1"/>
                </a:solidFill>
              </a:rPr>
              <a:t>лимитов</a:t>
            </a:r>
            <a:r>
              <a:rPr lang="ru-RU" b="1" dirty="0">
                <a:solidFill>
                  <a:schemeClr val="bg1"/>
                </a:solidFill>
              </a:rPr>
              <a:t> (временно разрешенных сбросов) и разработка </a:t>
            </a:r>
            <a:r>
              <a:rPr lang="ru-RU" b="1" u="sng" dirty="0">
                <a:solidFill>
                  <a:schemeClr val="bg1"/>
                </a:solidFill>
              </a:rPr>
              <a:t>плана снижения сбросов</a:t>
            </a:r>
            <a:r>
              <a:rPr lang="ru-RU" b="1" dirty="0">
                <a:solidFill>
                  <a:schemeClr val="bg1"/>
                </a:solidFill>
              </a:rPr>
              <a:t> (согласовывается с </a:t>
            </a:r>
            <a:r>
              <a:rPr lang="ru-RU" b="1" dirty="0" err="1">
                <a:solidFill>
                  <a:schemeClr val="bg1"/>
                </a:solidFill>
              </a:rPr>
              <a:t>Росприроднадзором</a:t>
            </a:r>
            <a:r>
              <a:rPr lang="ru-RU" b="1" dirty="0">
                <a:solidFill>
                  <a:schemeClr val="bg1"/>
                </a:solidFill>
              </a:rPr>
              <a:t> и органом власти субъекта РФ)</a:t>
            </a:r>
          </a:p>
          <a:p>
            <a:pPr algn="just"/>
            <a:r>
              <a:rPr lang="ru-RU" sz="2000" b="1" dirty="0" smtClean="0">
                <a:solidFill>
                  <a:srgbClr val="FFFF00"/>
                </a:solidFill>
                <a:effectLst>
                  <a:outerShdw blurRad="38100" dist="38100" dir="2700000" algn="tl">
                    <a:srgbClr val="000000">
                      <a:alpha val="43137"/>
                    </a:srgbClr>
                  </a:outerShdw>
                </a:effectLst>
              </a:rPr>
              <a:t>Требования </a:t>
            </a:r>
            <a:r>
              <a:rPr lang="ru-RU" sz="2000" b="1" dirty="0">
                <a:solidFill>
                  <a:srgbClr val="FFFF00"/>
                </a:solidFill>
                <a:effectLst>
                  <a:outerShdw blurRad="38100" dist="38100" dir="2700000" algn="tl">
                    <a:srgbClr val="000000">
                      <a:alpha val="43137"/>
                    </a:srgbClr>
                  </a:outerShdw>
                </a:effectLst>
              </a:rPr>
              <a:t>о достижении НДС </a:t>
            </a:r>
            <a:r>
              <a:rPr lang="ru-RU" sz="2000" b="1" dirty="0" smtClean="0">
                <a:solidFill>
                  <a:srgbClr val="FFFF00"/>
                </a:solidFill>
                <a:effectLst>
                  <a:outerShdw blurRad="38100" dist="38100" dir="2700000" algn="tl">
                    <a:srgbClr val="000000">
                      <a:alpha val="43137"/>
                    </a:srgbClr>
                  </a:outerShdw>
                </a:effectLst>
              </a:rPr>
              <a:t>и разработки планов снижения сбросов по </a:t>
            </a:r>
            <a:r>
              <a:rPr lang="ru-RU" sz="2000" b="1" dirty="0">
                <a:solidFill>
                  <a:srgbClr val="FFFF00"/>
                </a:solidFill>
                <a:effectLst>
                  <a:outerShdw blurRad="38100" dist="38100" dir="2700000" algn="tl">
                    <a:srgbClr val="000000">
                      <a:alpha val="43137"/>
                    </a:srgbClr>
                  </a:outerShdw>
                </a:effectLst>
              </a:rPr>
              <a:t>«специфическим» показателям </a:t>
            </a:r>
            <a:r>
              <a:rPr lang="ru-RU" sz="2000" b="1" dirty="0" smtClean="0">
                <a:solidFill>
                  <a:srgbClr val="FFFF00"/>
                </a:solidFill>
                <a:effectLst>
                  <a:outerShdw blurRad="38100" dist="38100" dir="2700000" algn="tl">
                    <a:srgbClr val="000000">
                      <a:alpha val="43137"/>
                    </a:srgbClr>
                  </a:outerShdw>
                </a:effectLst>
              </a:rPr>
              <a:t>к организациям ВКХ не </a:t>
            </a:r>
            <a:r>
              <a:rPr lang="ru-RU" sz="2000" b="1" dirty="0">
                <a:solidFill>
                  <a:srgbClr val="FFFF00"/>
                </a:solidFill>
                <a:effectLst>
                  <a:outerShdw blurRad="38100" dist="38100" dir="2700000" algn="tl">
                    <a:srgbClr val="000000">
                      <a:alpha val="43137"/>
                    </a:srgbClr>
                  </a:outerShdw>
                </a:effectLst>
              </a:rPr>
              <a:t>предъявляются!</a:t>
            </a:r>
          </a:p>
          <a:p>
            <a:pPr algn="ctr"/>
            <a:r>
              <a:rPr lang="ru-RU" sz="1600" b="1" dirty="0">
                <a:solidFill>
                  <a:srgbClr val="FF0000"/>
                </a:solidFill>
                <a:effectLst>
                  <a:outerShdw blurRad="38100" dist="38100" dir="2700000" algn="tl">
                    <a:srgbClr val="000000">
                      <a:alpha val="43137"/>
                    </a:srgbClr>
                  </a:outerShdw>
                </a:effectLst>
              </a:rPr>
              <a:t/>
            </a:r>
            <a:br>
              <a:rPr lang="ru-RU" sz="1600" b="1" dirty="0">
                <a:solidFill>
                  <a:srgbClr val="FF0000"/>
                </a:solidFill>
                <a:effectLst>
                  <a:outerShdw blurRad="38100" dist="38100" dir="2700000" algn="tl">
                    <a:srgbClr val="000000">
                      <a:alpha val="43137"/>
                    </a:srgbClr>
                  </a:outerShdw>
                </a:effectLst>
              </a:rPr>
            </a:br>
            <a:endParaRPr lang="ru-RU" sz="16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788024" y="2852936"/>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774337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midova\Desktop\лого_жкх_р_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03" b="13762"/>
          <a:stretch/>
        </p:blipFill>
        <p:spPr bwMode="auto">
          <a:xfrm>
            <a:off x="11211" y="36849"/>
            <a:ext cx="2040510" cy="7998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836712"/>
            <a:ext cx="9144000" cy="0"/>
          </a:xfrm>
          <a:prstGeom prst="line">
            <a:avLst/>
          </a:prstGeom>
          <a:ln w="12700">
            <a:solidFill>
              <a:srgbClr val="256D84"/>
            </a:solidFill>
          </a:ln>
          <a:effectLst/>
        </p:spPr>
        <p:style>
          <a:lnRef idx="2">
            <a:schemeClr val="accent1"/>
          </a:lnRef>
          <a:fillRef idx="0">
            <a:schemeClr val="accent1"/>
          </a:fillRef>
          <a:effectRef idx="1">
            <a:schemeClr val="accent1"/>
          </a:effectRef>
          <a:fontRef idx="minor">
            <a:schemeClr val="tx1"/>
          </a:fontRef>
        </p:style>
      </p:cxnSp>
      <p:sp>
        <p:nvSpPr>
          <p:cNvPr id="6" name="Номер слайда 13"/>
          <p:cNvSpPr>
            <a:spLocks noGrp="1"/>
          </p:cNvSpPr>
          <p:nvPr>
            <p:ph type="sldNum" sz="quarter" idx="12"/>
          </p:nvPr>
        </p:nvSpPr>
        <p:spPr>
          <a:xfrm>
            <a:off x="7924800" y="6491288"/>
            <a:ext cx="1219200" cy="366712"/>
          </a:xfrm>
        </p:spPr>
        <p:txBody>
          <a:bodyPr/>
          <a:lstStyle/>
          <a:p>
            <a:pPr>
              <a:defRPr/>
            </a:pPr>
            <a:fld id="{804A88A7-2DD6-8B4E-9583-A8260EF5A7DF}" type="slidenum">
              <a:rPr lang="en-US" smtClean="0">
                <a:solidFill>
                  <a:srgbClr val="464653"/>
                </a:solidFill>
              </a:rPr>
              <a:pPr>
                <a:defRPr/>
              </a:pPr>
              <a:t>9</a:t>
            </a:fld>
            <a:endParaRPr lang="en-US" dirty="0">
              <a:solidFill>
                <a:srgbClr val="464653"/>
              </a:solidFill>
            </a:endParaRPr>
          </a:p>
        </p:txBody>
      </p:sp>
      <p:sp>
        <p:nvSpPr>
          <p:cNvPr id="2" name="Прямоугольник 1"/>
          <p:cNvSpPr/>
          <p:nvPr/>
        </p:nvSpPr>
        <p:spPr>
          <a:xfrm>
            <a:off x="1904580" y="134709"/>
            <a:ext cx="7056784" cy="707886"/>
          </a:xfrm>
          <a:prstGeom prst="rect">
            <a:avLst/>
          </a:prstGeom>
        </p:spPr>
        <p:txBody>
          <a:bodyPr wrap="square">
            <a:spAutoFit/>
          </a:bodyPr>
          <a:lstStyle/>
          <a:p>
            <a:pPr algn="just"/>
            <a:r>
              <a:rPr lang="ru-RU" sz="2000" b="1" dirty="0" smtClean="0">
                <a:solidFill>
                  <a:srgbClr val="256D84"/>
                </a:solidFill>
                <a:ea typeface="ＭＳ Ｐゴシック" charset="0"/>
                <a:cs typeface="Calibri"/>
              </a:rPr>
              <a:t>ИЗМЕНЕНИЯ в ФЗ «О ВОДОСНАБЖЕНИИ и ВОДООТВЕДЕНИИ»</a:t>
            </a:r>
          </a:p>
          <a:p>
            <a:pPr algn="just"/>
            <a:r>
              <a:rPr lang="ru-RU" sz="2000" b="1" dirty="0" smtClean="0">
                <a:solidFill>
                  <a:srgbClr val="256D84"/>
                </a:solidFill>
                <a:ea typeface="ＭＳ Ｐゴシック" charset="0"/>
                <a:cs typeface="Calibri"/>
              </a:rPr>
              <a:t>                  </a:t>
            </a:r>
            <a:r>
              <a:rPr lang="ru-RU" sz="2000" b="1" dirty="0" smtClean="0">
                <a:solidFill>
                  <a:srgbClr val="FF0000"/>
                </a:solidFill>
                <a:ea typeface="ＭＳ Ｐゴシック" charset="0"/>
                <a:cs typeface="Calibri"/>
              </a:rPr>
              <a:t>НОРМИРОВАНИЕ ВОДОКАНАЛОВ (статья 26)</a:t>
            </a:r>
            <a:endParaRPr lang="ru-RU" sz="2000" b="1" dirty="0">
              <a:solidFill>
                <a:srgbClr val="FF0000"/>
              </a:solidFill>
              <a:ea typeface="ＭＳ Ｐゴシック" charset="0"/>
              <a:cs typeface="Calibri"/>
            </a:endParaRPr>
          </a:p>
        </p:txBody>
      </p:sp>
      <p:sp>
        <p:nvSpPr>
          <p:cNvPr id="15" name="Номер слайда 13"/>
          <p:cNvSpPr txBox="1">
            <a:spLocks/>
          </p:cNvSpPr>
          <p:nvPr/>
        </p:nvSpPr>
        <p:spPr>
          <a:xfrm>
            <a:off x="7924800" y="6491288"/>
            <a:ext cx="1219200" cy="36671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4A88A7-2DD6-8B4E-9583-A8260EF5A7DF}" type="slidenum">
              <a:rPr lang="en-US" smtClean="0">
                <a:solidFill>
                  <a:srgbClr val="464653"/>
                </a:solidFill>
              </a:rPr>
              <a:pPr>
                <a:defRPr/>
              </a:pPr>
              <a:t>9</a:t>
            </a:fld>
            <a:endParaRPr lang="en-US" dirty="0">
              <a:solidFill>
                <a:srgbClr val="464653"/>
              </a:solidFill>
            </a:endParaRPr>
          </a:p>
        </p:txBody>
      </p:sp>
      <p:sp>
        <p:nvSpPr>
          <p:cNvPr id="61" name="Прямоугольник 60"/>
          <p:cNvSpPr/>
          <p:nvPr/>
        </p:nvSpPr>
        <p:spPr>
          <a:xfrm>
            <a:off x="325118" y="842595"/>
            <a:ext cx="8640960" cy="5754757"/>
          </a:xfrm>
          <a:prstGeom prst="rect">
            <a:avLst/>
          </a:prstGeom>
          <a:solidFill>
            <a:srgbClr val="256D84"/>
          </a:solidFill>
          <a:ln>
            <a:solidFill>
              <a:schemeClr val="bg1">
                <a:lumMod val="9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b="1" dirty="0" smtClean="0">
              <a:solidFill>
                <a:srgbClr val="FFFF00"/>
              </a:solidFill>
            </a:endParaRPr>
          </a:p>
          <a:p>
            <a:pPr algn="just"/>
            <a:r>
              <a:rPr lang="ru-RU" sz="2000" dirty="0" smtClean="0"/>
              <a:t>  </a:t>
            </a:r>
          </a:p>
          <a:p>
            <a:pPr algn="just"/>
            <a:r>
              <a:rPr lang="ru-RU" sz="2000" b="1" dirty="0">
                <a:solidFill>
                  <a:srgbClr val="FFFF00"/>
                </a:solidFill>
              </a:rPr>
              <a:t> </a:t>
            </a:r>
            <a:r>
              <a:rPr lang="ru-RU" sz="2000" b="1" dirty="0" smtClean="0">
                <a:solidFill>
                  <a:srgbClr val="FFFF00"/>
                </a:solidFill>
              </a:rPr>
              <a:t>    </a:t>
            </a:r>
            <a:r>
              <a:rPr lang="ru-RU" sz="2100" b="1" dirty="0" smtClean="0">
                <a:solidFill>
                  <a:srgbClr val="FFFF00"/>
                </a:solidFill>
              </a:rPr>
              <a:t>Статья </a:t>
            </a:r>
            <a:r>
              <a:rPr lang="ru-RU" sz="2100" b="1" dirty="0">
                <a:solidFill>
                  <a:srgbClr val="FFFF00"/>
                </a:solidFill>
              </a:rPr>
              <a:t>26. Предотвращение негативного воздействия на окружающую среду при осуществлении </a:t>
            </a:r>
            <a:r>
              <a:rPr lang="ru-RU" sz="2100" b="1" dirty="0" smtClean="0">
                <a:solidFill>
                  <a:srgbClr val="FFFF00"/>
                </a:solidFill>
              </a:rPr>
              <a:t>водоотведения</a:t>
            </a:r>
          </a:p>
          <a:p>
            <a:pPr algn="just"/>
            <a:r>
              <a:rPr lang="ru-RU" sz="2100" b="1" dirty="0" smtClean="0">
                <a:solidFill>
                  <a:schemeClr val="bg1"/>
                </a:solidFill>
              </a:rPr>
              <a:t>................................................................................................</a:t>
            </a:r>
            <a:endParaRPr lang="ru-RU" sz="2100" b="1" dirty="0">
              <a:solidFill>
                <a:schemeClr val="bg1"/>
              </a:solidFill>
            </a:endParaRPr>
          </a:p>
          <a:p>
            <a:pPr algn="just"/>
            <a:r>
              <a:rPr lang="ru-RU" sz="2100" dirty="0" smtClean="0"/>
              <a:t>     2</a:t>
            </a:r>
            <a:r>
              <a:rPr lang="ru-RU" sz="2100" dirty="0"/>
              <a:t>.</a:t>
            </a:r>
            <a:r>
              <a:rPr lang="en-US" sz="2100" dirty="0"/>
              <a:t> </a:t>
            </a:r>
            <a:r>
              <a:rPr lang="ru-RU" sz="2100" dirty="0"/>
              <a:t>Для очистных сооружений поселений, городских округов, отнесенных в соответствии с законодательством об охране окружающей среды к </a:t>
            </a:r>
            <a:r>
              <a:rPr lang="en-US" sz="2100" dirty="0"/>
              <a:t>I</a:t>
            </a:r>
            <a:r>
              <a:rPr lang="ru-RU" sz="2100" dirty="0"/>
              <a:t> категории, комплексным экологическим разрешением устанавливаются </a:t>
            </a:r>
            <a:r>
              <a:rPr lang="ru-RU" sz="2100" b="1" u="sng" dirty="0"/>
              <a:t>технологические нормативы на основе технологических показателей наилучших доступных технологий </a:t>
            </a:r>
            <a:r>
              <a:rPr lang="ru-RU" sz="2100" dirty="0"/>
              <a:t>в сфере очистки сточных вод с использованием очистных сооружений поселений, городских округов, установленных Правительством Российской Федерации (далее – технологические показатели) в соответствии с информационно-техническим справочником по наилучшим доступным технологиям в сфере очистки сточных вод с использованием централизованных систем водоотведения поселений, городских округов, </a:t>
            </a:r>
            <a:r>
              <a:rPr lang="ru-RU" sz="2200" b="1" u="sng" dirty="0"/>
              <a:t>с учетом мощности очистных сооружений поселений, городских округов и категорий водных объектов (участков водных объектов), в которые осуществляется сброс сточных вод</a:t>
            </a:r>
            <a:r>
              <a:rPr lang="ru-RU" sz="2200" b="1" dirty="0"/>
              <a:t>. </a:t>
            </a:r>
          </a:p>
          <a:p>
            <a:pPr algn="ctr"/>
            <a:r>
              <a:rPr lang="ru-RU" sz="1600" b="1" dirty="0">
                <a:solidFill>
                  <a:srgbClr val="FF0000"/>
                </a:solidFill>
                <a:effectLst>
                  <a:outerShdw blurRad="38100" dist="38100" dir="2700000" algn="tl">
                    <a:srgbClr val="000000">
                      <a:alpha val="43137"/>
                    </a:srgbClr>
                  </a:outerShdw>
                </a:effectLst>
              </a:rPr>
              <a:t/>
            </a:r>
            <a:br>
              <a:rPr lang="ru-RU" sz="1600" b="1" dirty="0">
                <a:solidFill>
                  <a:srgbClr val="FF0000"/>
                </a:solidFill>
                <a:effectLst>
                  <a:outerShdw blurRad="38100" dist="38100" dir="2700000" algn="tl">
                    <a:srgbClr val="000000">
                      <a:alpha val="43137"/>
                    </a:srgbClr>
                  </a:outerShdw>
                </a:effectLst>
              </a:rPr>
            </a:br>
            <a:endParaRPr lang="ru-RU" sz="1600" b="1" i="1" dirty="0">
              <a:solidFill>
                <a:srgbClr val="FF0000"/>
              </a:solidFill>
              <a:effectLst>
                <a:outerShdw blurRad="38100" dist="38100" dir="2700000" algn="tl">
                  <a:srgbClr val="000000">
                    <a:alpha val="43137"/>
                  </a:srgbClr>
                </a:outerShdw>
              </a:effectLst>
            </a:endParaRPr>
          </a:p>
        </p:txBody>
      </p:sp>
      <p:sp>
        <p:nvSpPr>
          <p:cNvPr id="66" name="Прямоугольник 65"/>
          <p:cNvSpPr/>
          <p:nvPr/>
        </p:nvSpPr>
        <p:spPr>
          <a:xfrm>
            <a:off x="4283968" y="2249062"/>
            <a:ext cx="4271996" cy="1395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300" dirty="0" smtClean="0">
              <a:solidFill>
                <a:srgbClr val="256D84"/>
              </a:solidFill>
            </a:endParaRPr>
          </a:p>
        </p:txBody>
      </p:sp>
    </p:spTree>
    <p:extLst>
      <p:ext uri="{BB962C8B-B14F-4D97-AF65-F5344CB8AC3E}">
        <p14:creationId xmlns:p14="http://schemas.microsoft.com/office/powerpoint/2010/main" val="4072671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256D8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6811</TotalTime>
  <Words>4087</Words>
  <Application>Microsoft Office PowerPoint</Application>
  <PresentationFormat>Экран (4:3)</PresentationFormat>
  <Paragraphs>414</Paragraphs>
  <Slides>35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ＭＳ Ｐゴシック</vt:lpstr>
      <vt:lpstr>Arial</vt:lpstr>
      <vt:lpstr>Calibri</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Будницкий Дмитрий</cp:lastModifiedBy>
  <cp:revision>594</cp:revision>
  <cp:lastPrinted>2015-07-07T11:02:21Z</cp:lastPrinted>
  <dcterms:created xsi:type="dcterms:W3CDTF">2014-04-17T12:37:47Z</dcterms:created>
  <dcterms:modified xsi:type="dcterms:W3CDTF">2016-05-24T23:00:35Z</dcterms:modified>
</cp:coreProperties>
</file>