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648" r:id="rId1"/>
  </p:sldMasterIdLst>
  <p:sldIdLst>
    <p:sldId id="256" r:id="rId2"/>
    <p:sldId id="257" r:id="rId3"/>
    <p:sldId id="261" r:id="rId4"/>
    <p:sldId id="258" r:id="rId5"/>
    <p:sldId id="279" r:id="rId6"/>
    <p:sldId id="267" r:id="rId7"/>
    <p:sldId id="268" r:id="rId8"/>
    <p:sldId id="259" r:id="rId9"/>
    <p:sldId id="269" r:id="rId10"/>
    <p:sldId id="280" r:id="rId11"/>
    <p:sldId id="282" r:id="rId12"/>
    <p:sldId id="285" r:id="rId13"/>
    <p:sldId id="260" r:id="rId14"/>
    <p:sldId id="262" r:id="rId15"/>
    <p:sldId id="263" r:id="rId16"/>
    <p:sldId id="266" r:id="rId17"/>
    <p:sldId id="264" r:id="rId18"/>
    <p:sldId id="265" r:id="rId19"/>
    <p:sldId id="284" r:id="rId20"/>
    <p:sldId id="286" r:id="rId21"/>
    <p:sldId id="270" r:id="rId22"/>
    <p:sldId id="271" r:id="rId23"/>
    <p:sldId id="272" r:id="rId24"/>
    <p:sldId id="287" r:id="rId25"/>
    <p:sldId id="283" r:id="rId26"/>
    <p:sldId id="273" r:id="rId27"/>
    <p:sldId id="274" r:id="rId28"/>
    <p:sldId id="275" r:id="rId29"/>
    <p:sldId id="276" r:id="rId30"/>
    <p:sldId id="277" r:id="rId31"/>
    <p:sldId id="278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84" d="100"/>
          <a:sy n="84" d="100"/>
        </p:scale>
        <p:origin x="4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16532" y="1788898"/>
            <a:ext cx="7766936" cy="1646302"/>
          </a:xfrm>
        </p:spPr>
        <p:txBody>
          <a:bodyPr/>
          <a:lstStyle/>
          <a:p>
            <a:pPr algn="ctr"/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Тема: </a:t>
            </a:r>
            <a:r>
              <a:rPr lang="ru-RU" sz="3200" u="sng" dirty="0" smtClean="0">
                <a:solidFill>
                  <a:schemeClr val="tx2">
                    <a:lumMod val="75000"/>
                  </a:schemeClr>
                </a:solidFill>
              </a:rPr>
              <a:t>Эколог на предприятии, документация, отчетность</a:t>
            </a:r>
            <a:r>
              <a:rPr lang="ru-RU" sz="3200" u="sng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200" u="sng" dirty="0">
                <a:solidFill>
                  <a:schemeClr val="tx2">
                    <a:lumMod val="75000"/>
                  </a:schemeClr>
                </a:solidFill>
              </a:rPr>
            </a:br>
            <a:endParaRPr lang="ru-RU" sz="3200" u="sng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chemeClr val="accent5">
                    <a:lumMod val="75000"/>
                  </a:schemeClr>
                </a:solidFill>
              </a:rPr>
              <a:t>Начальник отдела  экологического консалтинга</a:t>
            </a:r>
          </a:p>
          <a:p>
            <a:r>
              <a:rPr lang="ru-RU" sz="2400" dirty="0">
                <a:solidFill>
                  <a:schemeClr val="accent5">
                    <a:lumMod val="75000"/>
                  </a:schemeClr>
                </a:solidFill>
              </a:rPr>
              <a:t>Белоус Виктор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</a:rPr>
              <a:t>Ульянович</a:t>
            </a:r>
            <a:endParaRPr lang="ru-RU" sz="2400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ru-RU" sz="2400" dirty="0"/>
          </a:p>
        </p:txBody>
      </p:sp>
      <p:pic>
        <p:nvPicPr>
          <p:cNvPr id="1026" name="Picture 2" descr="http://explotex.com/ru/img/feimg/Logo_fond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91" y="5654726"/>
            <a:ext cx="3098302" cy="899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307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24688" y="190123"/>
            <a:ext cx="8827129" cy="61811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1000"/>
              </a:spcBef>
              <a:buClr>
                <a:srgbClr val="90C226"/>
              </a:buClr>
              <a:buSzPct val="80000"/>
            </a:pPr>
            <a:endParaRPr lang="ru-RU" b="1" i="1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</a:rPr>
              <a:t>Форма </a:t>
            </a:r>
            <a:r>
              <a:rPr lang="ru-RU" sz="2000" b="1" i="1" dirty="0">
                <a:solidFill>
                  <a:schemeClr val="accent2">
                    <a:lumMod val="75000"/>
                  </a:schemeClr>
                </a:solidFill>
              </a:rPr>
              <a:t>2-ТП (отходы) </a:t>
            </a:r>
            <a:endParaRPr lang="ru-RU" sz="20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0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ru-RU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Форма отчета 2–ТП (отходы) и порядок ее заполнения утверждены Приказом Министерства экономического развития РФ ФС государственной статистики от 28.01.2011 г. №17.</a:t>
            </a:r>
          </a:p>
          <a:p>
            <a:pPr lvl="0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ru-RU" sz="19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 </a:t>
            </a:r>
            <a:r>
              <a:rPr lang="ru-RU" sz="1900" b="1" u="sng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Кто сдает отчеты по форме 2-ТП отходы</a:t>
            </a:r>
          </a:p>
          <a:p>
            <a:pPr marL="342900" lvl="0" indent="-342900"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ru-RU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dirty="0">
                <a:solidFill>
                  <a:prstClr val="black">
                    <a:lumMod val="75000"/>
                    <a:lumOff val="25000"/>
                  </a:prstClr>
                </a:solidFill>
              </a:rPr>
              <a:t>Отчет по форме 2-ТП (отходы) </a:t>
            </a:r>
            <a:r>
              <a:rPr lang="ru-RU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представляют </a:t>
            </a:r>
            <a:r>
              <a:rPr lang="ru-RU" dirty="0">
                <a:solidFill>
                  <a:prstClr val="black">
                    <a:lumMod val="75000"/>
                    <a:lumOff val="25000"/>
                  </a:prstClr>
                </a:solidFill>
              </a:rPr>
              <a:t>все предприятия и организации, в процессе деятельности которых образуются (поступают), используются, обезвреживаются и размещаются (включая хранение и захоронение) отходы производства и потребления, а также осуществляющие деятельность по сбору отходов, их транспортированию. </a:t>
            </a:r>
          </a:p>
          <a:p>
            <a:pPr lvl="0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ru-RU" sz="1900" u="sng" dirty="0">
                <a:solidFill>
                  <a:prstClr val="black">
                    <a:lumMod val="75000"/>
                    <a:lumOff val="25000"/>
                  </a:prstClr>
                </a:solidFill>
              </a:rPr>
              <a:t> </a:t>
            </a:r>
            <a:r>
              <a:rPr lang="ru-RU" sz="1900" b="1" u="sng" dirty="0">
                <a:solidFill>
                  <a:prstClr val="black">
                    <a:lumMod val="75000"/>
                    <a:lumOff val="25000"/>
                  </a:prstClr>
                </a:solidFill>
              </a:rPr>
              <a:t>Куда сдают отчеты по форме 2-ТП отходы</a:t>
            </a:r>
          </a:p>
          <a:p>
            <a:pPr marL="342900" lvl="0" indent="-342900"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ru-RU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 Юридические лица</a:t>
            </a:r>
            <a:r>
              <a:rPr lang="ru-RU" dirty="0">
                <a:solidFill>
                  <a:prstClr val="black">
                    <a:lumMod val="75000"/>
                    <a:lumOff val="25000"/>
                  </a:prstClr>
                </a:solidFill>
              </a:rPr>
              <a:t> и индивидуальные предприниматели отчет формы 2-ТП (отходы) предоставляют в территориальные органы </a:t>
            </a:r>
            <a:r>
              <a:rPr lang="ru-RU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Росприроднадзора</a:t>
            </a:r>
            <a:r>
              <a:rPr lang="ru-RU" dirty="0">
                <a:solidFill>
                  <a:prstClr val="black">
                    <a:lumMod val="75000"/>
                    <a:lumOff val="25000"/>
                  </a:prstClr>
                </a:solidFill>
              </a:rPr>
              <a:t> по месту своего нахождения.</a:t>
            </a:r>
          </a:p>
          <a:p>
            <a:pPr lvl="0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ru-RU" sz="1900" b="1" u="sng" dirty="0">
                <a:solidFill>
                  <a:prstClr val="black">
                    <a:lumMod val="75000"/>
                    <a:lumOff val="25000"/>
                  </a:prstClr>
                </a:solidFill>
              </a:rPr>
              <a:t> Срок сдачи отчета по форме 2-ТП отходы</a:t>
            </a:r>
          </a:p>
          <a:p>
            <a:pPr marL="342900" lvl="0" indent="-342900"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ru-RU" dirty="0">
                <a:solidFill>
                  <a:prstClr val="black">
                    <a:lumMod val="75000"/>
                    <a:lumOff val="25000"/>
                  </a:prstClr>
                </a:solidFill>
              </a:rPr>
              <a:t> Срок сдачи статистической отчетности по форме 2-ТП (отходы) – </a:t>
            </a:r>
            <a:r>
              <a:rPr lang="ru-RU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до 1 февраля года, следующего за отчетным.</a:t>
            </a:r>
            <a:endParaRPr lang="ru-RU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09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5513" y="408862"/>
            <a:ext cx="924358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</a:rPr>
              <a:t>Форма 2-ТП (воздух) </a:t>
            </a:r>
            <a:endParaRPr lang="ru-RU" sz="20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dirty="0"/>
              <a:t> </a:t>
            </a:r>
            <a:r>
              <a:rPr lang="ru-RU" dirty="0" smtClean="0"/>
              <a:t>Приказ </a:t>
            </a:r>
            <a:r>
              <a:rPr lang="ru-RU" dirty="0"/>
              <a:t>Росстата от 28.07.2015 N 344 </a:t>
            </a:r>
            <a:r>
              <a:rPr lang="ru-RU" dirty="0" smtClean="0"/>
              <a:t>«Об </a:t>
            </a:r>
            <a:r>
              <a:rPr lang="ru-RU" dirty="0"/>
              <a:t>утверждении статистического инструментария для организации федерального статистического наблюдения за сельским хозяйством и окружающей природной </a:t>
            </a:r>
            <a:r>
              <a:rPr lang="ru-RU" dirty="0" smtClean="0"/>
              <a:t>средой»</a:t>
            </a:r>
          </a:p>
          <a:p>
            <a:endParaRPr lang="ru-RU" dirty="0"/>
          </a:p>
          <a:p>
            <a:r>
              <a:rPr lang="ru-RU" b="1" u="sng" dirty="0" smtClean="0"/>
              <a:t>Предоставляют:</a:t>
            </a:r>
          </a:p>
          <a:p>
            <a:r>
              <a:rPr lang="ru-RU" dirty="0" smtClean="0"/>
              <a:t>юридические </a:t>
            </a:r>
            <a:r>
              <a:rPr lang="ru-RU" dirty="0"/>
              <a:t>лица, </a:t>
            </a:r>
            <a:r>
              <a:rPr lang="ru-RU" dirty="0" smtClean="0"/>
              <a:t>индивидуальные предприниматели, </a:t>
            </a:r>
            <a:r>
              <a:rPr lang="ru-RU" dirty="0"/>
              <a:t>имеющие стационарные источники загрязнения атмосферного </a:t>
            </a:r>
            <a:r>
              <a:rPr lang="ru-RU" dirty="0" smtClean="0"/>
              <a:t>воздуха.</a:t>
            </a:r>
          </a:p>
          <a:p>
            <a:pPr algn="just"/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</a:rPr>
              <a:t>Сведения предоставляются по юридическому лицу (обособленному подразделению) или индивидуальному предпринимателю:</a:t>
            </a:r>
          </a:p>
          <a:p>
            <a:pPr algn="just"/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</a:rPr>
              <a:t>- с объемом разрешенного выброса более 10 тонн в год;</a:t>
            </a:r>
          </a:p>
          <a:p>
            <a:pPr algn="just"/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</a:rPr>
              <a:t>- с объемом разрешенного выброса от 5 до 10 тонн в год включительно при наличии в составе выбросов загрязняющих атмосферу веществ 1 и (или) 2 класса опасности.</a:t>
            </a:r>
          </a:p>
          <a:p>
            <a:endParaRPr lang="ru-RU" dirty="0"/>
          </a:p>
          <a:p>
            <a:r>
              <a:rPr lang="ru-RU" b="1" u="sng" dirty="0"/>
              <a:t>Сроки предоставления</a:t>
            </a:r>
          </a:p>
          <a:p>
            <a:r>
              <a:rPr lang="ru-RU" dirty="0"/>
              <a:t> </a:t>
            </a:r>
            <a:r>
              <a:rPr lang="ru-RU" dirty="0" smtClean="0"/>
              <a:t>Ежегодно до </a:t>
            </a:r>
            <a:r>
              <a:rPr lang="ru-RU" dirty="0"/>
              <a:t>22 </a:t>
            </a:r>
            <a:r>
              <a:rPr lang="ru-RU" dirty="0" smtClean="0"/>
              <a:t>января, года следующего за отчетным</a:t>
            </a:r>
          </a:p>
          <a:p>
            <a:endParaRPr lang="ru-RU" dirty="0"/>
          </a:p>
          <a:p>
            <a:r>
              <a:rPr lang="ru-RU" b="1" u="sng" dirty="0" smtClean="0"/>
              <a:t>Куда представляется</a:t>
            </a:r>
            <a:r>
              <a:rPr lang="ru-RU" dirty="0" smtClean="0"/>
              <a:t> </a:t>
            </a:r>
            <a:endParaRPr lang="ru-RU" dirty="0"/>
          </a:p>
          <a:p>
            <a:r>
              <a:rPr lang="ru-RU" dirty="0" smtClean="0"/>
              <a:t>- </a:t>
            </a:r>
            <a:r>
              <a:rPr lang="ru-RU" dirty="0"/>
              <a:t>территориальному органу Росстата в субъекте Российской Федерации по установленному им адресу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842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5924" y="253497"/>
            <a:ext cx="9198321" cy="72583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210"/>
              </a:lnSpc>
              <a:spcAft>
                <a:spcPts val="720"/>
              </a:spcAft>
            </a:pPr>
            <a:r>
              <a:rPr lang="ru-RU" sz="2000" b="1" i="1" kern="1800" dirty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2-ТП (</a:t>
            </a:r>
            <a:r>
              <a:rPr lang="ru-RU" sz="2000" b="1" i="1" kern="1800" dirty="0" err="1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водхоз</a:t>
            </a:r>
            <a:r>
              <a:rPr lang="ru-RU" sz="2000" b="1" i="1" kern="1800" dirty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ru-RU" sz="2000" b="1" i="1" kern="1800" dirty="0" smtClean="0">
              <a:solidFill>
                <a:schemeClr val="accent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/>
              <a:t>Приказ </a:t>
            </a:r>
            <a:r>
              <a:rPr lang="ru-RU" b="1" dirty="0"/>
              <a:t>Росстата от 19.10.2009 N </a:t>
            </a:r>
            <a:r>
              <a:rPr lang="ru-RU" b="1" dirty="0" smtClean="0"/>
              <a:t>230 </a:t>
            </a:r>
            <a:r>
              <a:rPr lang="ru-RU" b="1" dirty="0"/>
              <a:t>"Об утверждении статистического инструментария для организации </a:t>
            </a:r>
            <a:r>
              <a:rPr lang="ru-RU" b="1" dirty="0" err="1"/>
              <a:t>Росводресурсами</a:t>
            </a:r>
            <a:r>
              <a:rPr lang="ru-RU" b="1" dirty="0"/>
              <a:t> федерального статистического наблюдения об использовании воды"</a:t>
            </a:r>
            <a:endParaRPr lang="ru-RU" dirty="0"/>
          </a:p>
          <a:p>
            <a:r>
              <a:rPr lang="ru-RU" sz="1600" dirty="0"/>
              <a:t> </a:t>
            </a:r>
            <a:r>
              <a:rPr lang="ru-RU" sz="1600" u="sng" dirty="0" smtClean="0"/>
              <a:t>Предоставляют</a:t>
            </a:r>
            <a:endParaRPr lang="ru-RU" sz="1600" dirty="0"/>
          </a:p>
          <a:p>
            <a:r>
              <a:rPr lang="ru-RU" sz="1600" dirty="0"/>
              <a:t>Юридические лица и индивидуальные предприниматели:</a:t>
            </a:r>
          </a:p>
          <a:p>
            <a:r>
              <a:rPr lang="ru-RU" sz="1600" dirty="0"/>
              <a:t>- осуществляющие сброс (отведение) сточных вод;</a:t>
            </a:r>
          </a:p>
          <a:p>
            <a:r>
              <a:rPr lang="ru-RU" sz="1600" dirty="0"/>
              <a:t>- осуществляющие забор (изъятие) из водных объектов 50 м3 воды в сутки и более (кроме сельскохозяйственных объектов);</a:t>
            </a:r>
          </a:p>
          <a:p>
            <a:r>
              <a:rPr lang="ru-RU" sz="1600" dirty="0"/>
              <a:t>- получающие воду из систем водоснабжения (от поставщиков-респондентов) объемом 300 м3 и более в сутки для любых видов использования воды, кроме производства сельскохозяйственной продукции;</a:t>
            </a:r>
          </a:p>
          <a:p>
            <a:r>
              <a:rPr lang="ru-RU" sz="1600" dirty="0"/>
              <a:t>- получающие воду из систем водоснабжения (от поставщиков-респондентов), осуществляющие забор (изъятие) воды из водных объектов объемом 150 м3 и более в сутки для производства сельскохозяйственной продукции;</a:t>
            </a:r>
          </a:p>
          <a:p>
            <a:r>
              <a:rPr lang="ru-RU" sz="1600" dirty="0"/>
              <a:t>- имеющие системы оборотного водоснабжения общей мощностью 5000 м3 и более в сутки независимо от объема забираемой воды.</a:t>
            </a:r>
          </a:p>
          <a:p>
            <a:r>
              <a:rPr lang="ru-RU" dirty="0"/>
              <a:t> 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Перечни 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респондентов формируются, а сами респонденты информируются о необходимости предоставлять сведения по форме территориальными органами </a:t>
            </a:r>
            <a:r>
              <a:rPr lang="ru-RU" dirty="0" err="1">
                <a:solidFill>
                  <a:schemeClr val="accent3">
                    <a:lumMod val="50000"/>
                  </a:schemeClr>
                </a:solidFill>
              </a:rPr>
              <a:t>Росводресурсов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endParaRPr lang="ru-RU" dirty="0"/>
          </a:p>
          <a:p>
            <a:r>
              <a:rPr lang="ru-RU" dirty="0"/>
              <a:t> </a:t>
            </a:r>
            <a:r>
              <a:rPr lang="ru-RU" u="sng" dirty="0" smtClean="0"/>
              <a:t>Сроки </a:t>
            </a:r>
            <a:r>
              <a:rPr lang="ru-RU" u="sng" dirty="0"/>
              <a:t>представления</a:t>
            </a:r>
            <a:endParaRPr lang="ru-RU" dirty="0"/>
          </a:p>
          <a:p>
            <a:r>
              <a:rPr lang="ru-RU" dirty="0"/>
              <a:t> </a:t>
            </a:r>
            <a:r>
              <a:rPr lang="ru-RU" dirty="0" smtClean="0"/>
              <a:t>Ежегодно </a:t>
            </a:r>
            <a:r>
              <a:rPr lang="ru-RU" dirty="0"/>
              <a:t>до 22 января после отчетного периода</a:t>
            </a:r>
          </a:p>
          <a:p>
            <a:r>
              <a:rPr lang="ru-RU" dirty="0"/>
              <a:t> </a:t>
            </a:r>
            <a:r>
              <a:rPr lang="ru-RU" u="sng" dirty="0" smtClean="0"/>
              <a:t>Куда </a:t>
            </a:r>
            <a:r>
              <a:rPr lang="ru-RU" u="sng" dirty="0"/>
              <a:t>представляется</a:t>
            </a:r>
            <a:endParaRPr lang="ru-RU" dirty="0"/>
          </a:p>
          <a:p>
            <a:r>
              <a:rPr lang="ru-RU" dirty="0"/>
              <a:t> </a:t>
            </a:r>
            <a:r>
              <a:rPr lang="ru-RU" dirty="0" smtClean="0"/>
              <a:t> </a:t>
            </a:r>
            <a:r>
              <a:rPr lang="ru-RU" dirty="0"/>
              <a:t>В территориальные органы </a:t>
            </a:r>
            <a:r>
              <a:rPr lang="ru-RU" dirty="0" err="1"/>
              <a:t>Росводресурсов</a:t>
            </a:r>
            <a:r>
              <a:rPr lang="ru-RU" dirty="0"/>
              <a:t> по месту своей деятельности.</a:t>
            </a:r>
          </a:p>
          <a:p>
            <a:r>
              <a:rPr lang="ru-RU" dirty="0"/>
              <a:t> </a:t>
            </a:r>
          </a:p>
          <a:p>
            <a:pPr>
              <a:lnSpc>
                <a:spcPts val="1210"/>
              </a:lnSpc>
              <a:spcAft>
                <a:spcPts val="720"/>
              </a:spcAft>
            </a:pPr>
            <a:endParaRPr lang="ru-RU" sz="2000" b="1" i="1" kern="1800" dirty="0">
              <a:solidFill>
                <a:schemeClr val="accent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210"/>
              </a:lnSpc>
              <a:spcAft>
                <a:spcPts val="720"/>
              </a:spcAft>
            </a:pPr>
            <a:endParaRPr lang="ru-RU" sz="2000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33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47873"/>
            <a:ext cx="8596668" cy="965703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Разработка проекта нормативов образования отходов и лимитов на их размещение (ПНООЛР)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962" y="1195057"/>
            <a:ext cx="9111040" cy="5404919"/>
          </a:xfrm>
        </p:spPr>
        <p:txBody>
          <a:bodyPr/>
          <a:lstStyle/>
          <a:p>
            <a:r>
              <a:rPr lang="ru-RU" dirty="0" smtClean="0"/>
              <a:t> Необходимость </a:t>
            </a:r>
            <a:r>
              <a:rPr lang="ru-RU" dirty="0"/>
              <a:t>разработки  проекта установлена  п. 3 ст. 18 Федерального закона от 24 июня 1998 г. N 89-ФЗ «Об отходах производства и потребления». </a:t>
            </a:r>
          </a:p>
          <a:p>
            <a:r>
              <a:rPr lang="ru-RU" dirty="0" smtClean="0"/>
              <a:t> Разрабатывают </a:t>
            </a:r>
            <a:r>
              <a:rPr lang="ru-RU" dirty="0"/>
              <a:t>все хозяйствующие субъекты, в результате деятельности которых образуются отходы, за исключением субъектов малого и среднего предпринимательства.</a:t>
            </a:r>
          </a:p>
          <a:p>
            <a:r>
              <a:rPr lang="ru-RU" dirty="0" smtClean="0"/>
              <a:t> </a:t>
            </a:r>
            <a:r>
              <a:rPr lang="ru-RU" b="1" dirty="0" smtClean="0"/>
              <a:t>Проект </a:t>
            </a:r>
            <a:r>
              <a:rPr lang="ru-RU" b="1" dirty="0"/>
              <a:t>НООЛР</a:t>
            </a:r>
            <a:r>
              <a:rPr lang="ru-RU" dirty="0"/>
              <a:t> – документ, в котором на основании нормативов образования отходов и объема произведенной продукции (оказанных услуг, выполненных работ) устанавливаются и обосновываются годовые нормативы образования отходов для данного конкретного предприятия и  нормативы их предельного накопления на территории. Он разрабатывается для действующих и вводящихся  в эксплуатацию предприятий.</a:t>
            </a:r>
          </a:p>
          <a:p>
            <a:r>
              <a:rPr lang="ru-RU" dirty="0" smtClean="0"/>
              <a:t> Расчет </a:t>
            </a:r>
            <a:r>
              <a:rPr lang="ru-RU" dirty="0"/>
              <a:t>количества образующихся на предприятии отходов осуществляется   в соответствии с </a:t>
            </a:r>
            <a:r>
              <a:rPr lang="ru-RU" u="sng" dirty="0"/>
              <a:t>приказом Минприроды России № 349 05.08.2014 «Об утверждении Методических указаний по разработке проектов нормативов образования отходов и лимитов на их размещение»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067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0831" y="274622"/>
            <a:ext cx="8596668" cy="78463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</a:rPr>
              <a:t>Внимание, изменения в законодательстве</a:t>
            </a:r>
            <a:endParaRPr lang="ru-RU" sz="2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7941" y="1204111"/>
            <a:ext cx="9310215" cy="5133315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С 01 января 2016 внесены изменения в Федеральный закон № 89-ФЗ. В соответствии с данными изменениями согласование Проектов осуществляется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</a:rPr>
              <a:t>Росприроднадзором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 по объектам, подлежащим федеральному контролю и органами исполнительной власти субъектов Российской Федерации по объектам регионального контроля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marL="0" indent="0" algn="ctr">
              <a:buNone/>
            </a:pPr>
            <a:endParaRPr lang="ru-RU" sz="2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Необходимо 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</a:rPr>
              <a:t>обратить внимание </a:t>
            </a:r>
          </a:p>
          <a:p>
            <a:pPr marL="0" indent="0">
              <a:buNone/>
            </a:pPr>
            <a:r>
              <a:rPr lang="ru-RU" dirty="0"/>
              <a:t>С 01.08.2014 года вступил в силу порядок ведения государственного </a:t>
            </a:r>
            <a:r>
              <a:rPr lang="ru-RU" dirty="0" smtClean="0"/>
              <a:t>кадастра </a:t>
            </a:r>
            <a:r>
              <a:rPr lang="ru-RU" dirty="0"/>
              <a:t>отходов и утвержден новый список ГРОРО (государственный реестр объектов размещения отходов). Размещение отходов на объектах, не внесённых в государственный реестр объектов размещения отходов, запрещается. </a:t>
            </a:r>
            <a:endParaRPr lang="ru-RU" dirty="0" smtClean="0"/>
          </a:p>
          <a:p>
            <a:pPr marL="0" indent="0">
              <a:buNone/>
            </a:pPr>
            <a:r>
              <a:rPr lang="ru-RU" u="sng" dirty="0" smtClean="0"/>
              <a:t>Изменение </a:t>
            </a:r>
            <a:r>
              <a:rPr lang="ru-RU" u="sng" dirty="0"/>
              <a:t>объекта размещения отходов является основанием для переоформления документа об утверждении нормативов образования отходов и лимитов на их размещения.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552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65980"/>
            <a:ext cx="8596668" cy="1065291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Составление технического отчета по обращению с отходами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09563"/>
            <a:ext cx="8596668" cy="5335681"/>
          </a:xfrm>
        </p:spPr>
        <p:txBody>
          <a:bodyPr/>
          <a:lstStyle/>
          <a:p>
            <a:r>
              <a:rPr lang="ru-RU" dirty="0" smtClean="0"/>
              <a:t> В </a:t>
            </a:r>
            <a:r>
              <a:rPr lang="ru-RU" dirty="0"/>
              <a:t>соответствии с приказами Минприроды России № 50 от 25.02.2010 </a:t>
            </a:r>
            <a:r>
              <a:rPr lang="ru-RU" dirty="0" smtClean="0"/>
              <a:t>и       № 349 </a:t>
            </a:r>
            <a:r>
              <a:rPr lang="ru-RU" dirty="0"/>
              <a:t>от</a:t>
            </a:r>
            <a:r>
              <a:rPr lang="ru-RU" dirty="0" smtClean="0"/>
              <a:t> </a:t>
            </a:r>
            <a:r>
              <a:rPr lang="ru-RU" dirty="0"/>
              <a:t>05.08.2014 «Об утверждении Методических указаний по разработке проектов нормативов образования отходов и лимитов на их размещение» лимиты на  размещение отходов устанавливаются сроком на 5 лет, при условии ежегодного подтверждения неизменности производственного процесса и используемого в производстве сырья. </a:t>
            </a:r>
          </a:p>
          <a:p>
            <a:r>
              <a:rPr lang="ru-RU" dirty="0" smtClean="0"/>
              <a:t> Факт </a:t>
            </a:r>
            <a:r>
              <a:rPr lang="ru-RU" dirty="0"/>
              <a:t>неизменности производственного процесса подтверждается техническим  отчетом по обращению с отходами. Технический отчет представляется в территориальный орган </a:t>
            </a:r>
            <a:r>
              <a:rPr lang="ru-RU" dirty="0" err="1"/>
              <a:t>Росприроднадзора</a:t>
            </a:r>
            <a:r>
              <a:rPr lang="ru-RU" dirty="0"/>
              <a:t>.</a:t>
            </a:r>
          </a:p>
          <a:p>
            <a:r>
              <a:rPr lang="ru-RU" b="1" dirty="0" smtClean="0"/>
              <a:t> Срок </a:t>
            </a:r>
            <a:r>
              <a:rPr lang="ru-RU" b="1" dirty="0"/>
              <a:t>сдачи технического отчета</a:t>
            </a:r>
            <a:r>
              <a:rPr lang="ru-RU" dirty="0"/>
              <a:t> -  не позднее десяти рабочих дней со дня, следующего за датой истечения очередного года с даты утверждения нормативов образования отходов и лимитов на их размещение. </a:t>
            </a:r>
          </a:p>
          <a:p>
            <a:pPr marL="0" indent="0" algn="ctr">
              <a:buNone/>
            </a:pP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>Внимание изменения в законодательстве!</a:t>
            </a:r>
            <a:endParaRPr lang="ru-RU" sz="20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ru-RU" dirty="0" smtClean="0"/>
              <a:t> С </a:t>
            </a:r>
            <a:r>
              <a:rPr lang="ru-RU" dirty="0"/>
              <a:t>1 января 2016 года Технические отчеты должны  представляться, как в Федеральные органы исполнительной власти (</a:t>
            </a:r>
            <a:r>
              <a:rPr lang="ru-RU" dirty="0" err="1"/>
              <a:t>Росприроднадзор</a:t>
            </a:r>
            <a:r>
              <a:rPr lang="ru-RU" dirty="0"/>
              <a:t>), так и в органы исполнительной власти субъектов Российской Федерации, в зависимости от поднадзорности объекта.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819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20713"/>
            <a:ext cx="8596668" cy="98381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>
                <a:solidFill>
                  <a:schemeClr val="accent2">
                    <a:lumMod val="75000"/>
                  </a:schemeClr>
                </a:solidFill>
              </a:rPr>
              <a:t>Отчетность субъектов</a:t>
            </a:r>
            <a:r>
              <a:rPr lang="ru-RU" sz="31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1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100" b="1" dirty="0">
                <a:solidFill>
                  <a:schemeClr val="accent2">
                    <a:lumMod val="75000"/>
                  </a:schemeClr>
                </a:solidFill>
              </a:rPr>
              <a:t>малого и среднего предпринимательства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167897"/>
            <a:ext cx="8596668" cy="5513560"/>
          </a:xfrm>
        </p:spPr>
        <p:txBody>
          <a:bodyPr>
            <a:normAutofit fontScale="92500" lnSpcReduction="10000"/>
          </a:bodyPr>
          <a:lstStyle/>
          <a:p>
            <a:r>
              <a:rPr lang="ru-RU" sz="1900" dirty="0" smtClean="0"/>
              <a:t> Субъекты </a:t>
            </a:r>
            <a:r>
              <a:rPr lang="ru-RU" sz="1900" dirty="0"/>
              <a:t>малого и среднего предпринимательства, в результате хозяйственной и иной деятельности которых образуются отходы, представляют в уполномоченные федеральные органы исполнительной власти РФ отчетность об образовании, использовании, обезвреживании, о размещении отходов в уведомительном порядке. </a:t>
            </a:r>
            <a:r>
              <a:rPr lang="ru-RU" sz="1900" dirty="0" smtClean="0"/>
              <a:t>                                                                                 </a:t>
            </a:r>
            <a:r>
              <a:rPr lang="ru-RU" sz="1700" i="1" dirty="0" smtClean="0"/>
              <a:t>(</a:t>
            </a:r>
            <a:r>
              <a:rPr lang="ru-RU" sz="1700" i="1" dirty="0"/>
              <a:t>п. 3 ст. 18 Федерального закона «Об отходах производства и потребления» от </a:t>
            </a:r>
            <a:r>
              <a:rPr lang="ru-RU" sz="1700" i="1" dirty="0" smtClean="0"/>
              <a:t>          24.06.1998 </a:t>
            </a:r>
            <a:r>
              <a:rPr lang="ru-RU" sz="1700" i="1" dirty="0"/>
              <a:t>г. № 89-ФЗ)</a:t>
            </a:r>
          </a:p>
          <a:p>
            <a:r>
              <a:rPr lang="ru-RU" sz="1900" dirty="0" smtClean="0"/>
              <a:t> Порядок </a:t>
            </a:r>
            <a:r>
              <a:rPr lang="ru-RU" sz="1900" dirty="0"/>
              <a:t>представления и контроля отчетности об образовании, использовании, обезвреживании и размещении отходов утвержден Приказом Министерства природных ресурсов и экологии РФ от 16.02.2010 г. № 30.</a:t>
            </a:r>
          </a:p>
          <a:p>
            <a:r>
              <a:rPr lang="ru-RU" sz="1900" dirty="0"/>
              <a:t> Отчетность представляется в территориальный орган </a:t>
            </a:r>
            <a:r>
              <a:rPr lang="ru-RU" sz="1900" dirty="0" err="1"/>
              <a:t>Росприроднадзора</a:t>
            </a:r>
            <a:r>
              <a:rPr lang="ru-RU" sz="1900" dirty="0"/>
              <a:t> на бумажном и электронном носителе </a:t>
            </a:r>
            <a:r>
              <a:rPr lang="ru-RU" sz="1900" b="1" dirty="0"/>
              <a:t>в срок до 15 января года, следующего за отчетным периодом</a:t>
            </a:r>
            <a:r>
              <a:rPr lang="ru-RU" sz="1900" dirty="0"/>
              <a:t>. Датой сдачи отчетности считается отметка уполномоченного органа о ее получении.</a:t>
            </a:r>
          </a:p>
          <a:p>
            <a:pPr marL="0" indent="0" algn="ctr">
              <a:buNone/>
            </a:pPr>
            <a:r>
              <a:rPr lang="ru-RU" sz="1900" dirty="0"/>
              <a:t> </a:t>
            </a:r>
            <a:r>
              <a:rPr lang="ru-RU" sz="1900" b="1" dirty="0" smtClean="0">
                <a:solidFill>
                  <a:schemeClr val="accent5">
                    <a:lumMod val="75000"/>
                  </a:schemeClr>
                </a:solidFill>
              </a:rPr>
              <a:t>Внимание </a:t>
            </a:r>
            <a:r>
              <a:rPr lang="ru-RU" sz="1900" b="1" dirty="0">
                <a:solidFill>
                  <a:schemeClr val="accent5">
                    <a:lumMod val="75000"/>
                  </a:schemeClr>
                </a:solidFill>
              </a:rPr>
              <a:t>изменения в законодательстве!</a:t>
            </a:r>
          </a:p>
          <a:p>
            <a:r>
              <a:rPr lang="ru-RU" sz="1900" dirty="0"/>
              <a:t>С января 2016 года отчетность МСП представляется в Территориальные органы </a:t>
            </a:r>
            <a:r>
              <a:rPr lang="ru-RU" sz="1900" dirty="0" err="1"/>
              <a:t>Росприроднадзора</a:t>
            </a:r>
            <a:r>
              <a:rPr lang="ru-RU" sz="1900" dirty="0"/>
              <a:t> по объектам федерального контроля и в уполномоченные органы субъектов Российской Федерации для объектов регионального контроля.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038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38820"/>
            <a:ext cx="8596668" cy="540190"/>
          </a:xfrm>
        </p:spPr>
        <p:txBody>
          <a:bodyPr>
            <a:normAutofit/>
          </a:bodyPr>
          <a:lstStyle/>
          <a:p>
            <a:pPr algn="ctr"/>
            <a:r>
              <a:rPr lang="ru-RU" sz="2800" dirty="0"/>
              <a:t>Паспортизация отходов.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742384"/>
            <a:ext cx="8596668" cy="57942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 Для </a:t>
            </a:r>
            <a:r>
              <a:rPr lang="ru-RU" dirty="0"/>
              <a:t>оценки опасности отходов для окружающей природной среды установлены следующие классы опасности отходов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r>
              <a:rPr lang="ru-RU" sz="1600" dirty="0" smtClean="0"/>
              <a:t>Информация </a:t>
            </a:r>
            <a:r>
              <a:rPr lang="ru-RU" sz="1600" dirty="0"/>
              <a:t>о названиях отходов, их кодах, а также об агрегатном состоянии и опасных свойствах содержатся в Федеральном классификационном каталоге отходов (ФККО),  утвержденном Приказом Федеральной службы по надзору в сфере природопользования от 18 июля 2014 г. № 445 «Об утверждении федерального классификационного каталога отходов». Настоящий приказ вступил в силу с 01 августа 2014 года</a:t>
            </a:r>
          </a:p>
          <a:p>
            <a:pPr marL="0" indent="0">
              <a:buNone/>
            </a:pPr>
            <a:r>
              <a:rPr lang="ru-RU" sz="1600" dirty="0"/>
              <a:t> </a:t>
            </a:r>
            <a:endParaRPr lang="ru-RU" sz="1600" dirty="0" smtClean="0"/>
          </a:p>
          <a:p>
            <a:r>
              <a:rPr lang="ru-RU" sz="1600" b="1" dirty="0" smtClean="0"/>
              <a:t>Согласно ч. 3 ст.14 Закона № 89-ФЗ «Об отходах производства и потребления» на отходы I - IV классов опасности должен быть составлен паспорт.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900025"/>
              </p:ext>
            </p:extLst>
          </p:nvPr>
        </p:nvGraphicFramePr>
        <p:xfrm>
          <a:off x="677334" y="1516370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8828"/>
                <a:gridCol w="589917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</a:t>
                      </a:r>
                      <a:r>
                        <a:rPr lang="en-US" baseline="0" dirty="0" smtClean="0"/>
                        <a:t> </a:t>
                      </a:r>
                      <a:r>
                        <a:rPr lang="ru-RU" baseline="0" dirty="0" smtClean="0"/>
                        <a:t>  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чрезвычайно опасные отходы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II</a:t>
                      </a:r>
                      <a:r>
                        <a:rPr lang="ru-RU" baseline="0" dirty="0" smtClean="0"/>
                        <a:t>  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высоко опасные отходы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III</a:t>
                      </a:r>
                      <a:r>
                        <a:rPr lang="en-US" baseline="0" dirty="0" smtClean="0"/>
                        <a:t> </a:t>
                      </a:r>
                      <a:r>
                        <a:rPr lang="ru-RU" baseline="0" dirty="0" smtClean="0"/>
                        <a:t>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умеренно опасные отходы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IV </a:t>
                      </a:r>
                      <a:r>
                        <a:rPr lang="ru-RU" baseline="0" dirty="0" smtClean="0"/>
                        <a:t>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мало опасные отходы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 </a:t>
                      </a:r>
                      <a:r>
                        <a:rPr lang="ru-RU" dirty="0" smtClean="0"/>
                        <a:t> </a:t>
                      </a:r>
                      <a:r>
                        <a:rPr lang="ru-RU" baseline="0" dirty="0" smtClean="0"/>
                        <a:t>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практически неопасные отходы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446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56927"/>
            <a:ext cx="8596668" cy="576404"/>
          </a:xfrm>
        </p:spPr>
        <p:txBody>
          <a:bodyPr>
            <a:normAutofit/>
          </a:bodyPr>
          <a:lstStyle/>
          <a:p>
            <a:pPr algn="ctr"/>
            <a:r>
              <a:rPr lang="ru-RU" sz="2800" dirty="0"/>
              <a:t>Паспорт отхода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733331"/>
            <a:ext cx="8596668" cy="5739897"/>
          </a:xfrm>
        </p:spPr>
        <p:txBody>
          <a:bodyPr>
            <a:normAutofit fontScale="92500" lnSpcReduction="20000"/>
          </a:bodyPr>
          <a:lstStyle/>
          <a:p>
            <a:r>
              <a:rPr lang="ru-RU" sz="1900" b="1" u="sng" dirty="0">
                <a:solidFill>
                  <a:schemeClr val="accent1">
                    <a:lumMod val="75000"/>
                  </a:schemeClr>
                </a:solidFill>
              </a:rPr>
              <a:t>Паспорт отхода</a:t>
            </a:r>
            <a:r>
              <a:rPr lang="ru-RU" sz="1900" b="1" dirty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ru-RU" dirty="0"/>
              <a:t>- документ, удостоверяющий принадлежность отхода к отходам соответствующего вида и класса опасности, содержащий сведения о его составе. </a:t>
            </a:r>
            <a:r>
              <a:rPr lang="x-none" dirty="0"/>
              <a:t>Паспорт отхода разрабатывается на все отходы I</a:t>
            </a:r>
            <a:r>
              <a:rPr lang="x-none" b="1" u="sng" dirty="0"/>
              <a:t>-IV класса опасности</a:t>
            </a:r>
            <a:r>
              <a:rPr lang="x-none" dirty="0"/>
              <a:t>, образующиеся в процессе деятельности предприятия.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	</a:t>
            </a:r>
          </a:p>
          <a:p>
            <a:r>
              <a:rPr lang="x-none" dirty="0"/>
              <a:t>Форма паспорта</a:t>
            </a:r>
            <a:r>
              <a:rPr lang="ru-RU" dirty="0"/>
              <a:t>, и порядок паспортизации </a:t>
            </a:r>
            <a:r>
              <a:rPr lang="x-none" dirty="0"/>
              <a:t> утверждены </a:t>
            </a:r>
            <a:r>
              <a:rPr lang="ru-RU" dirty="0"/>
              <a:t>постановлением Правительства РФ </a:t>
            </a:r>
            <a:r>
              <a:rPr lang="x-none" dirty="0"/>
              <a:t>от </a:t>
            </a:r>
            <a:r>
              <a:rPr lang="ru-RU" dirty="0"/>
              <a:t>16 августа </a:t>
            </a:r>
            <a:r>
              <a:rPr lang="x-none" dirty="0"/>
              <a:t>20</a:t>
            </a:r>
            <a:r>
              <a:rPr lang="ru-RU" dirty="0"/>
              <a:t>13</a:t>
            </a:r>
            <a:r>
              <a:rPr lang="x-none" dirty="0"/>
              <a:t> г. </a:t>
            </a:r>
            <a:r>
              <a:rPr lang="ru-RU" dirty="0"/>
              <a:t>№</a:t>
            </a:r>
            <a:r>
              <a:rPr lang="x-none" dirty="0"/>
              <a:t> 7</a:t>
            </a:r>
            <a:r>
              <a:rPr lang="ru-RU" dirty="0"/>
              <a:t>12 «</a:t>
            </a:r>
            <a:r>
              <a:rPr lang="x-none" dirty="0"/>
              <a:t>О </a:t>
            </a:r>
            <a:r>
              <a:rPr lang="ru-RU" dirty="0"/>
              <a:t>порядке проведения паспортизации отходов I-IV класса опасности»</a:t>
            </a:r>
            <a:r>
              <a:rPr lang="x-none" dirty="0"/>
              <a:t>.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r>
              <a:rPr lang="ru-RU" dirty="0"/>
              <a:t>Паспортизация отходов осуществляется территориальными органами Федеральной службы по надзору в сфере природопользования (</a:t>
            </a:r>
            <a:r>
              <a:rPr lang="ru-RU" dirty="0" err="1"/>
              <a:t>Росприроднадзора</a:t>
            </a:r>
            <a:r>
              <a:rPr lang="ru-RU" dirty="0"/>
              <a:t>).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r>
              <a:rPr lang="ru-RU" dirty="0"/>
              <a:t>Паспорт составляется на основании данных о происхождении, составе и свойствах отхода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Компонентный состав отхода определяется  на основании результатов анализов, выполненных лабораторией, аккредитованной на проведение количественных химических анализов (КХА). Для отходов, представленных товарами (продукцией), утратившими свои потребительские свойства, указываются сведения о компонентном составе исходного товара (продукции) согласно техническим условиям, ГОСТам и др.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878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26338"/>
            <a:ext cx="8596668" cy="606581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Учет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в области обращения с отходами </a:t>
            </a:r>
            <a:endParaRPr lang="ru-RU" sz="2800" dirty="0">
              <a:solidFill>
                <a:schemeClr val="accent2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832919"/>
            <a:ext cx="8596668" cy="5848538"/>
          </a:xfrm>
        </p:spPr>
        <p:txBody>
          <a:bodyPr>
            <a:normAutofit fontScale="77500" lnSpcReduction="20000"/>
          </a:bodyPr>
          <a:lstStyle/>
          <a:p>
            <a:r>
              <a:rPr lang="ru-RU" sz="2400" b="1" dirty="0"/>
              <a:t>Обязанность учета в области обращения с отходами установлена статьей 19 Федерального закона «Об отходах производства и потребления</a:t>
            </a:r>
            <a:r>
              <a:rPr lang="ru-RU" sz="2400" b="1" dirty="0" smtClean="0"/>
              <a:t>».</a:t>
            </a:r>
          </a:p>
          <a:p>
            <a:pPr marL="0" indent="0">
              <a:buNone/>
            </a:pPr>
            <a:r>
              <a:rPr lang="ru-RU" sz="2400" dirty="0"/>
              <a:t>Индивидуальные предприниматели и юридические лица, осуществляющие деятельность в области обращения с отходами, обязаны вести в установленном порядке учет образовавшихся, утилизированных, обезвреженных, переданных другим лицам или полученных от других лиц, а также размещенных отходов. </a:t>
            </a:r>
            <a:endParaRPr lang="ru-RU" sz="2400" dirty="0" smtClean="0"/>
          </a:p>
          <a:p>
            <a:pPr marL="0" indent="0">
              <a:buNone/>
            </a:pPr>
            <a:endParaRPr lang="ru-RU" sz="2400" dirty="0"/>
          </a:p>
          <a:p>
            <a:r>
              <a:rPr lang="ru-RU" sz="2400" b="1" dirty="0"/>
              <a:t>Порядок учета в области обращения с отходами утвержден Приказом Минприроды России от 01.09.2011 № 721. </a:t>
            </a:r>
          </a:p>
          <a:p>
            <a:pPr marL="0" indent="0">
              <a:buNone/>
            </a:pPr>
            <a:r>
              <a:rPr lang="ru-RU" sz="2400" dirty="0"/>
              <a:t>Учет в области обращения с отходами ведется отдельно по каждому обособленному подразделению либо филиалу (при их наличии) и по юридическому лицу (индивидуальному предпринимателю) в целом.</a:t>
            </a:r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Данные </a:t>
            </a:r>
            <a:r>
              <a:rPr lang="ru-RU" sz="2400" dirty="0"/>
              <a:t>учета обобщаются по итогам очередного квартала (по состоянию на 1 апреля, 1 июля и 1 октября текущего года), а также очередного календарного года (по состоянию на 1 января года, следующего за учетным) в срок не позднее 10 числа месяца, следующего за указанным периодом.</a:t>
            </a:r>
          </a:p>
          <a:p>
            <a:pPr marL="0" indent="0">
              <a:buNone/>
            </a:pPr>
            <a:r>
              <a:rPr lang="ru-RU" sz="1900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1273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4617" y="138820"/>
            <a:ext cx="8596668" cy="71220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Требования к обучению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7941" y="1013990"/>
            <a:ext cx="8631206" cy="5477346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buNone/>
            </a:pPr>
            <a:r>
              <a:rPr lang="ru-RU" b="1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u="sng" dirty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10.01.2002 N 7-ФЗ (ред. от 29.12.2015) "Об охране окружающей </a:t>
            </a:r>
            <a:r>
              <a:rPr lang="ru-RU" sz="2000" b="1" u="sng" dirty="0" smtClean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среды»</a:t>
            </a:r>
          </a:p>
          <a:p>
            <a:pPr marL="0" indent="0">
              <a:lnSpc>
                <a:spcPct val="107000"/>
              </a:lnSpc>
              <a:buNone/>
            </a:pP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7345" algn="just">
              <a:lnSpc>
                <a:spcPts val="1450"/>
              </a:lnSpc>
              <a:spcAft>
                <a:spcPts val="720"/>
              </a:spcAft>
            </a:pPr>
            <a:r>
              <a:rPr lang="ru-RU" b="1" kern="1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Статья 73. Подготовка руководителей организаций и специалистов в области охраны окружающей среды и экологической безопасности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1810"/>
              </a:lnSpc>
              <a:spcAft>
                <a:spcPts val="720"/>
              </a:spcAft>
              <a:buNone/>
            </a:pP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7345" algn="just">
              <a:lnSpc>
                <a:spcPts val="145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Руководители организаций и специалисты, ответственные за принятие решений при осуществлении хозяйственной и иной деятельности, которая оказывает или может оказать негативное воздействие на окружающую среду, должны иметь подготовку в области охраны окружающей среды и экологической безопасности.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7345" algn="just">
              <a:lnSpc>
                <a:spcPts val="145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Подготовка руководителей организаций и специалистов в области охраны окружающей среды и экологической безопасности, ответственных за принятие решений при осуществлении хозяйственной и иной деятельности, которая оказывает или может оказать негативное воздействие на окружающую среду, осуществляется в соответствии с законодательством.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190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81070"/>
            <a:ext cx="8596668" cy="64279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Лицензирование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76539"/>
            <a:ext cx="8596668" cy="5581461"/>
          </a:xfrm>
        </p:spPr>
        <p:txBody>
          <a:bodyPr>
            <a:normAutofit lnSpcReduction="10000"/>
          </a:bodyPr>
          <a:lstStyle/>
          <a:p>
            <a:r>
              <a:rPr lang="ru-RU" sz="2000" dirty="0"/>
              <a:t>В соответствии с изменениями, внесенными в Федеральный закон «Об отходах производства и потребления», </a:t>
            </a:r>
            <a:r>
              <a:rPr lang="ru-RU" sz="2000" b="1" dirty="0">
                <a:solidFill>
                  <a:schemeClr val="accent4">
                    <a:lumMod val="75000"/>
                  </a:schemeClr>
                </a:solidFill>
              </a:rPr>
              <a:t>с 01 июля 20016 года лицензированию подлежит деятельности </a:t>
            </a:r>
            <a:r>
              <a:rPr lang="ru-RU" sz="2000" b="1" u="sng" dirty="0">
                <a:solidFill>
                  <a:schemeClr val="accent4">
                    <a:lumMod val="75000"/>
                  </a:schemeClr>
                </a:solidFill>
              </a:rPr>
              <a:t>по сбору, </a:t>
            </a:r>
            <a:r>
              <a:rPr lang="ru-RU" sz="2000" b="1" u="sng" dirty="0" smtClean="0">
                <a:solidFill>
                  <a:schemeClr val="accent4">
                    <a:lumMod val="75000"/>
                  </a:schemeClr>
                </a:solidFill>
              </a:rPr>
              <a:t>транспортированию</a:t>
            </a:r>
            <a:r>
              <a:rPr lang="ru-RU" sz="2000" b="1" u="sng" dirty="0">
                <a:solidFill>
                  <a:schemeClr val="accent4">
                    <a:lumMod val="75000"/>
                  </a:schemeClr>
                </a:solidFill>
              </a:rPr>
              <a:t>, обработке, утилизации, обезвреживанию, размещению отходов I - IV классов опасности.</a:t>
            </a:r>
            <a:endParaRPr lang="ru-RU" sz="2000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ru-RU" sz="2000" dirty="0"/>
          </a:p>
          <a:p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Лицензии на деятельность по обезвреживанию и размещению отходов I - IV классов опасности, выданные до дня вступления в силу настоящего Федерального закона, действуют до 01 января 2019 года.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ru-RU" sz="2000" b="1" dirty="0"/>
              <a:t> </a:t>
            </a:r>
            <a:endParaRPr lang="ru-RU" sz="2000" dirty="0"/>
          </a:p>
          <a:p>
            <a:r>
              <a:rPr lang="ru-RU" sz="2000" dirty="0"/>
              <a:t>Приказ (распоряжение) лицензирующего органа о предоставлении лицензии на деятельность по сбору, транспортированию, обработке, утилизации, обезвреживанию, размещению отходов I - IV классов опасности и сама лицензия имеют приложение, в котором указываются виды отходов I - IV классов опасности и виды деятельности, соответствующие этим видам отходов.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55292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65567"/>
            <a:ext cx="8596668" cy="621673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Региональные кадастры отходов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176950"/>
            <a:ext cx="8596668" cy="546829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400" b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Сводный кадастр отходов г. Москвы </a:t>
            </a:r>
            <a:endParaRPr lang="ru-RU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ru-RU" dirty="0" smtClean="0"/>
              <a:t>  Во </a:t>
            </a:r>
            <a:r>
              <a:rPr lang="ru-RU" dirty="0"/>
              <a:t>исполнение требования ст. 20 Федерального закона «Об отходах производства и потребления» </a:t>
            </a:r>
            <a:r>
              <a:rPr lang="ru-RU" dirty="0" smtClean="0"/>
              <a:t>Правительство </a:t>
            </a:r>
            <a:r>
              <a:rPr lang="ru-RU" dirty="0"/>
              <a:t>г. Москвы ведет региональный кадастр отходов. </a:t>
            </a:r>
          </a:p>
          <a:p>
            <a:r>
              <a:rPr lang="ru-RU" dirty="0" smtClean="0"/>
              <a:t> Организации </a:t>
            </a:r>
            <a:r>
              <a:rPr lang="ru-RU" dirty="0"/>
              <a:t>г. Москвы вне зависимости от формы собственности и вида деятельности должны ежегодно представлять сведения для ведения «Сводного кадастра отходов г. Москвы». </a:t>
            </a:r>
          </a:p>
          <a:p>
            <a:r>
              <a:rPr lang="ru-RU" dirty="0" smtClean="0"/>
              <a:t> Отчетность </a:t>
            </a:r>
            <a:r>
              <a:rPr lang="ru-RU" dirty="0"/>
              <a:t>оформляется в соответствии с Постановлением Правительства Москвы № 865-ПП от 14.10.2003 г. и предоставляется в Департамент природопользования и охраны окружающей среды г. Москвы.</a:t>
            </a:r>
          </a:p>
          <a:p>
            <a:r>
              <a:rPr lang="ru-RU" dirty="0"/>
              <a:t> Срок сдачи отчетности - </a:t>
            </a:r>
            <a:r>
              <a:rPr lang="ru-RU" b="1" dirty="0"/>
              <a:t>до 1 сентября года, следующего за отчетным. </a:t>
            </a:r>
          </a:p>
          <a:p>
            <a:r>
              <a:rPr lang="ru-RU" dirty="0" smtClean="0"/>
              <a:t> Результатом </a:t>
            </a:r>
            <a:r>
              <a:rPr lang="ru-RU" dirty="0"/>
              <a:t>представления </a:t>
            </a:r>
            <a:r>
              <a:rPr lang="ru-RU" dirty="0" smtClean="0"/>
              <a:t>информации </a:t>
            </a:r>
            <a:r>
              <a:rPr lang="ru-RU" dirty="0"/>
              <a:t>в соответствующие разделы Кадастра является отметка Департамента о </a:t>
            </a:r>
            <a:r>
              <a:rPr lang="ru-RU" dirty="0" smtClean="0"/>
              <a:t>регистрации отходов </a:t>
            </a:r>
            <a:r>
              <a:rPr lang="ru-RU" dirty="0" err="1"/>
              <a:t>природопользователя</a:t>
            </a:r>
            <a:r>
              <a:rPr lang="ru-RU" dirty="0"/>
              <a:t>  в Кадастре </a:t>
            </a:r>
            <a:r>
              <a:rPr lang="ru-RU" dirty="0" smtClean="0"/>
              <a:t>за соответствующий период.</a:t>
            </a:r>
            <a:endParaRPr lang="ru-RU" dirty="0"/>
          </a:p>
          <a:p>
            <a:r>
              <a:rPr lang="ru-RU" dirty="0" smtClean="0"/>
              <a:t> Непредставление </a:t>
            </a:r>
            <a:r>
              <a:rPr lang="ru-RU" dirty="0"/>
              <a:t>или несвоевременное представление данных для ведения Сводного кадастра влечет наложение штрафных санкций на юридическое лицо в размере до 100 000 рублей (ст. 4.36 КоАП г. Москвы).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054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22083"/>
          </a:xfrm>
        </p:spPr>
        <p:txBody>
          <a:bodyPr>
            <a:normAutofit/>
          </a:bodyPr>
          <a:lstStyle/>
          <a:p>
            <a:pPr algn="ctr"/>
            <a:r>
              <a:rPr lang="ru-RU" sz="2400" b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Сводный кадастр Московской области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131683"/>
            <a:ext cx="8596668" cy="5726317"/>
          </a:xfrm>
        </p:spPr>
        <p:txBody>
          <a:bodyPr>
            <a:normAutofit/>
          </a:bodyPr>
          <a:lstStyle/>
          <a:p>
            <a:r>
              <a:rPr lang="ru-RU" dirty="0" smtClean="0"/>
              <a:t> Ведение </a:t>
            </a:r>
            <a:r>
              <a:rPr lang="ru-RU" dirty="0"/>
              <a:t>кадастра отходов Московской области, утвержденного Постановлением Правительства Московской области от 02.10.2009 № 802/41, осуществляет Министерство экологии и природопользования Московской области. </a:t>
            </a:r>
          </a:p>
          <a:p>
            <a:r>
              <a:rPr lang="ru-RU" dirty="0" smtClean="0"/>
              <a:t> Порядок </a:t>
            </a:r>
            <a:r>
              <a:rPr lang="ru-RU" dirty="0"/>
              <a:t>ведения Кадастра отходов Московской области утвержден Распоряжением Минэкологии и природопользования Московской области от 25.01.2016 года.  </a:t>
            </a:r>
            <a:endParaRPr lang="ru-RU" dirty="0" smtClean="0"/>
          </a:p>
          <a:p>
            <a:r>
              <a:rPr lang="ru-RU" dirty="0"/>
              <a:t>С 1 января 2016 года сведения в кадастр отходов Московской области представляют  все индивидуальные предприниматели  и юридические  лица, в результате хозяйственной и (или) иной деятельности которых образуются отходы.</a:t>
            </a:r>
          </a:p>
          <a:p>
            <a:pPr marL="0" indent="0">
              <a:buNone/>
            </a:pPr>
            <a:r>
              <a:rPr lang="ru-RU" b="1" dirty="0"/>
              <a:t> </a:t>
            </a:r>
            <a:r>
              <a:rPr lang="ru-RU" b="1" dirty="0" smtClean="0"/>
              <a:t>Срок </a:t>
            </a:r>
            <a:r>
              <a:rPr lang="ru-RU" b="1" dirty="0"/>
              <a:t>представления сведений – до 01 марта, года следующего за отчетным.</a:t>
            </a:r>
          </a:p>
          <a:p>
            <a:r>
              <a:rPr lang="ru-RU" dirty="0"/>
              <a:t>10 января 2016 года вступили в силу изменения, внесенные в Закон Московской области от 22.12.2006 N 240/2006-ОЗ «Об охране окружающей среды в Московской области», которыми была введена новая статья 11.3, предусматривающая штрафы за непредставление и несвоевременное представление сведений в кадастр отходов.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237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8230" y="217284"/>
            <a:ext cx="9065772" cy="73333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/>
              <a:t>Проект </a:t>
            </a:r>
            <a:r>
              <a:rPr lang="ru-RU" sz="2800" b="1" dirty="0"/>
              <a:t>нормативов предельно допустимых выбросов </a:t>
            </a:r>
            <a:endParaRPr lang="ru-RU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5513" y="805758"/>
            <a:ext cx="8848489" cy="57942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Необходимость разработки проекта нормативов ПДВ и получения разрешения на выбросы вредных (загрязняющих) веществ в атмосферный воздух установлена ст. 14 Федерального закона от 4 мая 1999 г. № 96-ФЗ «Об охране атмосферного воздуха</a:t>
            </a:r>
            <a:r>
              <a:rPr lang="ru-RU" sz="2000" dirty="0" smtClean="0"/>
              <a:t>».</a:t>
            </a:r>
          </a:p>
          <a:p>
            <a:pPr marL="0" indent="0">
              <a:buNone/>
            </a:pPr>
            <a:endParaRPr lang="ru-RU" sz="2000" dirty="0"/>
          </a:p>
          <a:p>
            <a:r>
              <a:rPr lang="ru-RU" sz="2000" dirty="0" smtClean="0"/>
              <a:t>Предельно </a:t>
            </a:r>
            <a:r>
              <a:rPr lang="ru-RU" sz="2000" dirty="0"/>
              <a:t>допустимые выбросы устанавливаются </a:t>
            </a:r>
            <a:r>
              <a:rPr lang="ru-RU" sz="2000" dirty="0" smtClean="0"/>
              <a:t>для </a:t>
            </a:r>
            <a:r>
              <a:rPr lang="ru-RU" sz="2000" dirty="0"/>
              <a:t>конкретного стационарного источника выбросов вредных (загрязняющих) веществ в атмосферный воздух и их совокупности (организации в целом).</a:t>
            </a:r>
          </a:p>
          <a:p>
            <a:r>
              <a:rPr lang="ru-RU" sz="2000" dirty="0"/>
              <a:t>В случае невозможности соблюдения </a:t>
            </a:r>
            <a:r>
              <a:rPr lang="ru-RU" sz="2000" dirty="0" smtClean="0"/>
              <a:t>предельно </a:t>
            </a:r>
            <a:r>
              <a:rPr lang="ru-RU" sz="2000" dirty="0"/>
              <a:t>допустимых </a:t>
            </a:r>
            <a:r>
              <a:rPr lang="ru-RU" sz="2000" dirty="0" smtClean="0"/>
              <a:t>выбросов, </a:t>
            </a:r>
            <a:r>
              <a:rPr lang="ru-RU" sz="2000" dirty="0"/>
              <a:t>для таких источников </a:t>
            </a:r>
            <a:r>
              <a:rPr lang="ru-RU" sz="2000" dirty="0" smtClean="0"/>
              <a:t>могут устанавливаться временно </a:t>
            </a:r>
            <a:r>
              <a:rPr lang="ru-RU" sz="2000" dirty="0"/>
              <a:t>согласованные </a:t>
            </a:r>
            <a:r>
              <a:rPr lang="ru-RU" sz="2000" dirty="0" smtClean="0"/>
              <a:t>выбросы.</a:t>
            </a:r>
            <a:endParaRPr lang="ru-RU" sz="2000" dirty="0"/>
          </a:p>
          <a:p>
            <a:r>
              <a:rPr lang="ru-RU" sz="2000" dirty="0" smtClean="0"/>
              <a:t>Временно </a:t>
            </a:r>
            <a:r>
              <a:rPr lang="ru-RU" sz="2000" dirty="0"/>
              <a:t>согласованные выбросы устанавливаются на период поэтапного достижения предельно допустимых выбросов при условиях соблюдения технических нормативов выбросов и наличия плана уменьшения выбросов вредных (загрязняющих) веществ в атмосферный воздух.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91444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9299" y="190122"/>
            <a:ext cx="8790915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/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Нормативы 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предельно допустимых 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выбросов (за исключением радиоактивных) 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устанавливаются только территориальными органами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Росприроднадзора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 smtClean="0">
              <a:solidFill>
                <a:schemeClr val="accent4">
                  <a:lumMod val="50000"/>
                </a:schemeClr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/>
            <a:endParaRPr lang="ru-RU" sz="2000" dirty="0" smtClean="0">
              <a:solidFill>
                <a:srgbClr val="000000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/>
            <a:r>
              <a:rPr lang="ru-RU" sz="200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Выбросы </a:t>
            </a:r>
            <a:r>
              <a:rPr lang="ru-RU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вредных (загрязняющих) веществ (за исключением радиоактивных веществ) в атмосферный воздух </a:t>
            </a:r>
            <a:r>
              <a:rPr lang="ru-RU" sz="200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на объектах, </a:t>
            </a:r>
            <a:r>
              <a:rPr lang="ru-RU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подлежащих федеральному государственному экологическому надзору, допускаются на основании разрешения, выданного территориальными </a:t>
            </a:r>
            <a:r>
              <a:rPr lang="ru-RU" sz="200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органами </a:t>
            </a:r>
            <a:r>
              <a:rPr lang="ru-RU" sz="2000" dirty="0" err="1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Росприроднадзора</a:t>
            </a:r>
            <a:r>
              <a:rPr lang="ru-RU" sz="200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indent="449580" algn="just"/>
            <a:endParaRPr lang="ru-RU" sz="2000" dirty="0" smtClean="0">
              <a:solidFill>
                <a:srgbClr val="000000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/>
            <a:r>
              <a:rPr lang="ru-RU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Выбросы вредных (загрязняющих) веществ (за исключением радиоактивных веществ) в атмосферный воздух </a:t>
            </a:r>
            <a:r>
              <a:rPr lang="ru-RU" sz="200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ru-RU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объектах, не подлежащих федеральному </a:t>
            </a:r>
            <a:r>
              <a:rPr lang="ru-RU" sz="200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надзору</a:t>
            </a:r>
            <a:r>
              <a:rPr lang="ru-RU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допускаются на основании разрешения, выданного органами исполнительной власти субъектов Российской Федерации.</a:t>
            </a:r>
            <a:endParaRPr lang="ru-RU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/>
            <a:endParaRPr lang="ru-RU" sz="2000" dirty="0">
              <a:solidFill>
                <a:srgbClr val="000000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/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Установление нормативов </a:t>
            </a:r>
            <a:r>
              <a:rPr lang="ru-RU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предельно допустимых </a:t>
            </a:r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выбросов и выдача разрешений на выбросы </a:t>
            </a:r>
            <a:r>
              <a:rPr lang="ru-RU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радиоактивных веществ </a:t>
            </a:r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атмосферный воздух </a:t>
            </a:r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осуществляется территориальными </a:t>
            </a:r>
            <a:r>
              <a:rPr lang="ru-RU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органами </a:t>
            </a:r>
            <a:r>
              <a:rPr lang="ru-RU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Ростехнадзора</a:t>
            </a:r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49580" algn="just"/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ru-RU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555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561315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Проект предельно-допустимых сбросов</a:t>
            </a:r>
            <a:endParaRPr lang="ru-RU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5925" y="715224"/>
            <a:ext cx="9279802" cy="585759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200" b="1" dirty="0">
                <a:solidFill>
                  <a:schemeClr val="accent1"/>
                </a:solidFill>
              </a:rPr>
              <a:t>Норматив допустимого сброса (НДС)</a:t>
            </a:r>
            <a:r>
              <a:rPr lang="ru-RU" sz="2200" dirty="0"/>
              <a:t> – это норматив сброса веществ и микроорганизмов в водный объект с учетом фонового загрязнения водного объекта</a:t>
            </a:r>
            <a:r>
              <a:rPr lang="ru-RU" sz="2200" dirty="0" smtClean="0"/>
              <a:t>.</a:t>
            </a:r>
          </a:p>
          <a:p>
            <a:r>
              <a:rPr lang="ru-RU" dirty="0"/>
              <a:t>Согласно Методике разработки нормативов допустимых сбросов веществ и микроорганизмов в водные объекты для водопользователей (Приказ Минприроды РФ № 333 от 17.12.2007) проект НДС необходимо разрабатывать для каждого предприятия, если оно осуществляет сброс сточных вод в водный объект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b="1" dirty="0"/>
              <a:t>Постановление Правительства РФ от 23 июля 2007 г. N 469 «О порядке утверждения нормативов допустимых сбросов веществ и микроорганизмов в водные объекты для водопользователей»</a:t>
            </a:r>
          </a:p>
          <a:p>
            <a:pPr marL="0" indent="0">
              <a:buNone/>
            </a:pPr>
            <a:r>
              <a:rPr lang="ru-RU" dirty="0"/>
              <a:t>Нормативы допустимых сбросов веществ (за исключением радиоактивных веществ) и микроорганизмов в водные объекты утверждаются Федеральным агентством водных ресурсов</a:t>
            </a:r>
            <a:br>
              <a:rPr lang="ru-RU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Разрешение на сброс загрязняющих веществ, </a:t>
            </a:r>
            <a:r>
              <a:rPr lang="ru-RU" dirty="0"/>
              <a:t>если лимиты на сбросы не установлены, выдается на срок действия нормативов допустимых сбросов. </a:t>
            </a:r>
          </a:p>
          <a:p>
            <a:pPr marL="0" indent="0">
              <a:buNone/>
            </a:pPr>
            <a:r>
              <a:rPr lang="ru-RU" dirty="0"/>
              <a:t>При невозможности соблюдения нормативов, Федеральная служба по надзору в сфере природопользования может устанавливать лимиты на сбросы на основе разрешений, действующих только в период проведения мероприятий по охране окружающей среды, внедрения наилучших существующих технологий и (или) реализации других природоохранных проектов с учетом поэтапного достижения установленных нормативов допустимых сбросов веществ и микроорганизмов и при условии наличия согласованных со Службой планов снижения таких сбросов.</a:t>
            </a:r>
          </a:p>
          <a:p>
            <a:pPr marL="0" indent="0">
              <a:buNone/>
            </a:pPr>
            <a:endParaRPr lang="ru-RU" dirty="0"/>
          </a:p>
          <a:p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74246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410424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solidFill>
                  <a:schemeClr val="accent4">
                    <a:lumMod val="75000"/>
                  </a:schemeClr>
                </a:solidFill>
              </a:rPr>
              <a:t>В отношении 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</a:rPr>
              <a:t>лиц, </a:t>
            </a:r>
            <a:r>
              <a:rPr lang="ru-RU" sz="2400" dirty="0">
                <a:solidFill>
                  <a:schemeClr val="accent4">
                    <a:lumMod val="75000"/>
                  </a:schemeClr>
                </a:solidFill>
              </a:rPr>
              <a:t>являющихся субъектами малого 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</a:rPr>
              <a:t>предпринимательства, </a:t>
            </a:r>
            <a:r>
              <a:rPr lang="ru-RU" sz="2400" dirty="0">
                <a:solidFill>
                  <a:schemeClr val="accent4">
                    <a:lumMod val="75000"/>
                  </a:schemeClr>
                </a:solidFill>
              </a:rPr>
              <a:t>в 2016-2018 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</a:rPr>
              <a:t>годах плановые </a:t>
            </a:r>
            <a:r>
              <a:rPr lang="ru-RU" sz="2400" dirty="0">
                <a:solidFill>
                  <a:schemeClr val="accent4">
                    <a:lumMod val="75000"/>
                  </a:schemeClr>
                </a:solidFill>
              </a:rPr>
              <a:t>проверки не проводятся.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402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/>
              <a:t>(</a:t>
            </a:r>
            <a:r>
              <a:rPr lang="ru-RU" i="1" dirty="0"/>
              <a:t>Федеральный закон от 26.12.2008 N 294-ФЗ (ред. от 28.11.2015) «О защите прав юридических лиц и индивидуальных предпринимателей при осуществлении государственного контроля (надзора) и муниципального контроля»)</a:t>
            </a:r>
          </a:p>
          <a:p>
            <a:pPr marL="0" indent="0" algn="ctr">
              <a:buNone/>
            </a:pPr>
            <a:r>
              <a:rPr lang="ru-RU" sz="2000" b="1" u="sng" dirty="0" smtClean="0"/>
              <a:t>Статья 26.1 Закона</a:t>
            </a:r>
            <a:endParaRPr lang="ru-RU" sz="2000" b="1" dirty="0"/>
          </a:p>
          <a:p>
            <a:r>
              <a:rPr lang="ru-RU" dirty="0" smtClean="0"/>
              <a:t> </a:t>
            </a:r>
            <a:r>
              <a:rPr lang="ru-RU" sz="2000" dirty="0" smtClean="0"/>
              <a:t>Если </a:t>
            </a:r>
            <a:r>
              <a:rPr lang="ru-RU" sz="2000" dirty="0"/>
              <a:t>иное не установлено частью 2 настоящей статьи, с 1 января 2016 года по 31 декабря 2018 года не проводятся плановые проверки в отношении юридических лиц, индивидуальных предпринимателей, за исключением: 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   - государственного </a:t>
            </a:r>
            <a:r>
              <a:rPr lang="ru-RU" sz="2000" dirty="0"/>
              <a:t>экологического надзора в отношении </a:t>
            </a:r>
            <a:r>
              <a:rPr lang="ru-RU" sz="2000" dirty="0" smtClean="0"/>
              <a:t>    юридических  </a:t>
            </a:r>
            <a:r>
              <a:rPr lang="ru-RU" sz="2000" dirty="0" smtClean="0"/>
              <a:t>лиц</a:t>
            </a:r>
            <a:r>
              <a:rPr lang="ru-RU" sz="2000" dirty="0"/>
              <a:t>, индивидуальных предпринимателей, эксплуатирующих объекты, оказывающие негативное воздействие на окружающую среду, I или II категории.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747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7992" y="461727"/>
            <a:ext cx="8596668" cy="660903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Производственный экологический контроль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968721"/>
            <a:ext cx="8596668" cy="5721790"/>
          </a:xfrm>
        </p:spPr>
        <p:txBody>
          <a:bodyPr>
            <a:normAutofit/>
          </a:bodyPr>
          <a:lstStyle/>
          <a:p>
            <a:r>
              <a:rPr lang="ru-RU" sz="2000" dirty="0"/>
              <a:t>С 1 января 2015 г. производственный контроль в области обращения с отходами является составной частью ПЭК, осуществляемого в соответствии с требованиями законодательства в области охраны окружающей среды </a:t>
            </a:r>
            <a:r>
              <a:rPr lang="ru-RU" sz="2000" dirty="0" smtClean="0"/>
              <a:t>                                           </a:t>
            </a:r>
            <a:r>
              <a:rPr lang="ru-RU" i="1" dirty="0" smtClean="0"/>
              <a:t>(</a:t>
            </a:r>
            <a:r>
              <a:rPr lang="ru-RU" i="1" dirty="0"/>
              <a:t>п. 2 ст. 26 Федерального закона № 89-ФЗ в редакции Федерального закона № 219-ФЗ). </a:t>
            </a:r>
            <a:endParaRPr lang="ru-RU" i="1" dirty="0" smtClean="0"/>
          </a:p>
          <a:p>
            <a:endParaRPr lang="ru-RU" i="1" dirty="0"/>
          </a:p>
          <a:p>
            <a:r>
              <a:rPr lang="ru-RU" sz="2000" dirty="0"/>
              <a:t>Юридические лица и индивидуальные предприниматели, осуществляющие хозяйственную и (или) иную деятельность на объектах </a:t>
            </a:r>
            <a:r>
              <a:rPr lang="ru-RU" sz="2000" b="1" dirty="0"/>
              <a:t>I, II и III категорий</a:t>
            </a:r>
            <a:r>
              <a:rPr lang="ru-RU" sz="2000" dirty="0"/>
              <a:t>, разрабатывают и утверждают программу ПЭК, осуществляют ПЭК </a:t>
            </a:r>
            <a:r>
              <a:rPr lang="ru-RU" sz="2000" b="1" u="sng" dirty="0"/>
              <a:t>в соответствии с установленными требованиями</a:t>
            </a:r>
            <a:r>
              <a:rPr lang="ru-RU" sz="2000" dirty="0"/>
              <a:t>, документируют информацию и хранят данные, полученные по результатам осуществления ПЭК </a:t>
            </a:r>
            <a:r>
              <a:rPr lang="ru-RU" sz="2000" dirty="0" smtClean="0"/>
              <a:t> </a:t>
            </a:r>
          </a:p>
          <a:p>
            <a:pPr marL="0" indent="0">
              <a:buNone/>
            </a:pPr>
            <a:r>
              <a:rPr lang="ru-RU" i="1" dirty="0" smtClean="0"/>
              <a:t>(</a:t>
            </a:r>
            <a:r>
              <a:rPr lang="ru-RU" i="1" dirty="0"/>
              <a:t>п. 2 ст. 67 Федерального закона № 7-ФЗ).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372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65156"/>
            <a:ext cx="8596668" cy="7755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u="sng" dirty="0">
                <a:solidFill>
                  <a:schemeClr val="tx1"/>
                </a:solidFill>
              </a:rPr>
              <a:t>Программа ПЭК должна содержать сведения: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58433"/>
            <a:ext cx="8596668" cy="5368704"/>
          </a:xfrm>
        </p:spPr>
        <p:txBody>
          <a:bodyPr/>
          <a:lstStyle/>
          <a:p>
            <a:pPr lvl="0"/>
            <a:r>
              <a:rPr lang="ru-RU" sz="2000" dirty="0" smtClean="0"/>
              <a:t> Об </a:t>
            </a:r>
            <a:r>
              <a:rPr lang="ru-RU" sz="2000" dirty="0"/>
              <a:t>инвентаризации выбросов загрязняющих веществ в атмосферный воздух и их источников;</a:t>
            </a:r>
          </a:p>
          <a:p>
            <a:pPr lvl="0"/>
            <a:r>
              <a:rPr lang="ru-RU" sz="2000" dirty="0" smtClean="0"/>
              <a:t> Об </a:t>
            </a:r>
            <a:r>
              <a:rPr lang="ru-RU" sz="2000" dirty="0"/>
              <a:t>инвентаризации сбросов загрязняющих веществ в окружающую среду и их источников;</a:t>
            </a:r>
          </a:p>
          <a:p>
            <a:pPr lvl="0"/>
            <a:r>
              <a:rPr lang="ru-RU" sz="2000" dirty="0" smtClean="0"/>
              <a:t> Об </a:t>
            </a:r>
            <a:r>
              <a:rPr lang="ru-RU" sz="2000" dirty="0"/>
              <a:t>инвентаризации отходов производства и потребления и объектов их размещения;</a:t>
            </a:r>
          </a:p>
          <a:p>
            <a:pPr lvl="0"/>
            <a:r>
              <a:rPr lang="ru-RU" sz="2000" dirty="0" smtClean="0"/>
              <a:t> О </a:t>
            </a:r>
            <a:r>
              <a:rPr lang="ru-RU" sz="2000" dirty="0"/>
              <a:t>подразделениях и (или) должностных лицах, отвечающих за осуществление ПЭК;</a:t>
            </a:r>
          </a:p>
          <a:p>
            <a:pPr lvl="0"/>
            <a:r>
              <a:rPr lang="ru-RU" sz="2000" dirty="0" smtClean="0"/>
              <a:t> О </a:t>
            </a:r>
            <a:r>
              <a:rPr lang="ru-RU" sz="2000" dirty="0"/>
              <a:t>собственных и (или) привлекаемых испытательных лабораториях (центрах), аккредитованных в соответствии с законодательством Российской Федерации об аккредитации в национальной системе аккредитации;</a:t>
            </a:r>
          </a:p>
          <a:p>
            <a:pPr lvl="0"/>
            <a:r>
              <a:rPr lang="ru-RU" sz="2000" dirty="0"/>
              <a:t> </a:t>
            </a:r>
            <a:r>
              <a:rPr lang="ru-RU" sz="2000" dirty="0" smtClean="0"/>
              <a:t>О периодичности </a:t>
            </a:r>
            <a:r>
              <a:rPr lang="ru-RU" sz="2000" dirty="0"/>
              <a:t>и методах осуществления ПЭК, местах отбора проб и методиках (методах) измерений.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897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65157"/>
            <a:ext cx="8596668" cy="585457"/>
          </a:xfrm>
        </p:spPr>
        <p:txBody>
          <a:bodyPr>
            <a:normAutofit/>
          </a:bodyPr>
          <a:lstStyle/>
          <a:p>
            <a:pPr algn="ctr"/>
            <a:r>
              <a:rPr lang="ru-RU" sz="2400" u="sng" dirty="0">
                <a:solidFill>
                  <a:schemeClr val="tx1"/>
                </a:solidFill>
              </a:rPr>
              <a:t>Отчет о результатах ПЭК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023042"/>
            <a:ext cx="8596668" cy="560409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000" b="1" dirty="0"/>
              <a:t>Документация, содержащая сведения о результатах осуществления ПЭК должна включать в себя документированную информацию:</a:t>
            </a:r>
          </a:p>
          <a:p>
            <a:pPr lvl="0"/>
            <a:r>
              <a:rPr lang="ru-RU" sz="2000" dirty="0" smtClean="0"/>
              <a:t>О </a:t>
            </a:r>
            <a:r>
              <a:rPr lang="ru-RU" sz="2000" dirty="0"/>
              <a:t>технологических процессах, технологиях,</a:t>
            </a:r>
          </a:p>
          <a:p>
            <a:pPr lvl="0"/>
            <a:r>
              <a:rPr lang="ru-RU" sz="2000" dirty="0"/>
              <a:t>О</a:t>
            </a:r>
            <a:r>
              <a:rPr lang="ru-RU" sz="2000" dirty="0" smtClean="0"/>
              <a:t>б </a:t>
            </a:r>
            <a:r>
              <a:rPr lang="ru-RU" sz="2000" dirty="0"/>
              <a:t>оборудовании для производства продукции (товара),</a:t>
            </a:r>
          </a:p>
          <a:p>
            <a:pPr lvl="0"/>
            <a:r>
              <a:rPr lang="ru-RU" sz="2000" dirty="0" smtClean="0"/>
              <a:t>О </a:t>
            </a:r>
            <a:r>
              <a:rPr lang="ru-RU" sz="2000" dirty="0"/>
              <a:t>выполненных работах, об оказанных услугах,</a:t>
            </a:r>
          </a:p>
          <a:p>
            <a:pPr lvl="0"/>
            <a:r>
              <a:rPr lang="ru-RU" sz="2000" dirty="0"/>
              <a:t>О</a:t>
            </a:r>
            <a:r>
              <a:rPr lang="ru-RU" sz="2000" dirty="0" smtClean="0"/>
              <a:t> </a:t>
            </a:r>
            <a:r>
              <a:rPr lang="ru-RU" sz="2000" dirty="0"/>
              <a:t>применяемых топливе, сырье и материалах,</a:t>
            </a:r>
          </a:p>
          <a:p>
            <a:pPr lvl="0"/>
            <a:r>
              <a:rPr lang="ru-RU" sz="2000" dirty="0"/>
              <a:t>О</a:t>
            </a:r>
            <a:r>
              <a:rPr lang="ru-RU" sz="2000" dirty="0" smtClean="0"/>
              <a:t>б </a:t>
            </a:r>
            <a:r>
              <a:rPr lang="ru-RU" sz="2000" dirty="0"/>
              <a:t>образовании отходов производства и потребления;</a:t>
            </a:r>
          </a:p>
          <a:p>
            <a:pPr lvl="0"/>
            <a:r>
              <a:rPr lang="ru-RU" sz="2000" dirty="0"/>
              <a:t>О</a:t>
            </a:r>
            <a:r>
              <a:rPr lang="ru-RU" sz="2000" dirty="0" smtClean="0"/>
              <a:t> </a:t>
            </a:r>
            <a:r>
              <a:rPr lang="ru-RU" sz="2000" dirty="0"/>
              <a:t>фактических объеме или массе выбросов загрязняющих веществ, сбросов загрязняющих веществ, об уровнях физического воздействия и о методиках (методах) измерений;</a:t>
            </a:r>
          </a:p>
          <a:p>
            <a:pPr lvl="0"/>
            <a:r>
              <a:rPr lang="ru-RU" sz="2000" dirty="0"/>
              <a:t>О</a:t>
            </a:r>
            <a:r>
              <a:rPr lang="ru-RU" sz="2000" dirty="0" smtClean="0"/>
              <a:t>б </a:t>
            </a:r>
            <a:r>
              <a:rPr lang="ru-RU" sz="2000" dirty="0"/>
              <a:t>обращении с отходами производства и потребления;</a:t>
            </a:r>
          </a:p>
          <a:p>
            <a:pPr lvl="0"/>
            <a:r>
              <a:rPr lang="ru-RU" sz="2000" dirty="0"/>
              <a:t>О</a:t>
            </a:r>
            <a:r>
              <a:rPr lang="ru-RU" sz="2000" dirty="0" smtClean="0"/>
              <a:t> </a:t>
            </a:r>
            <a:r>
              <a:rPr lang="ru-RU" sz="2000" dirty="0"/>
              <a:t>состоянии окружающей среды, местах отбора проб, методиках (методах) измерений</a:t>
            </a:r>
            <a:r>
              <a:rPr lang="ru-RU" sz="2000" dirty="0" smtClean="0"/>
              <a:t>.     </a:t>
            </a:r>
          </a:p>
          <a:p>
            <a:pPr marL="0" lvl="0" indent="0">
              <a:buNone/>
            </a:pPr>
            <a:r>
              <a:rPr lang="ru-RU" sz="1600" i="1" dirty="0" err="1" smtClean="0"/>
              <a:t>пп</a:t>
            </a:r>
            <a:r>
              <a:rPr lang="ru-RU" sz="1600" i="1" dirty="0" smtClean="0"/>
              <a:t>. </a:t>
            </a:r>
            <a:r>
              <a:rPr lang="ru-RU" sz="1600" i="1" dirty="0"/>
              <a:t>6–8 ст. 67 Федерального закона № 7-ФЗ)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045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7485" y="1"/>
            <a:ext cx="7595858" cy="506994"/>
          </a:xfrm>
        </p:spPr>
        <p:txBody>
          <a:bodyPr>
            <a:normAutofit/>
          </a:bodyPr>
          <a:lstStyle/>
          <a:p>
            <a:pPr algn="ctr"/>
            <a:r>
              <a:rPr lang="ru-RU" sz="2500" dirty="0" smtClean="0">
                <a:solidFill>
                  <a:schemeClr val="bg1"/>
                </a:solidFill>
              </a:rPr>
              <a:t>Требования к обучению</a:t>
            </a: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8157" y="1041148"/>
            <a:ext cx="8596668" cy="59843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u="sng" dirty="0">
                <a:solidFill>
                  <a:schemeClr val="accent1"/>
                </a:solidFill>
              </a:rPr>
              <a:t>Федеральный закон № 89 от 22 мая 1998 года «Об отходах производства и потребления</a:t>
            </a:r>
            <a:r>
              <a:rPr lang="ru-RU" sz="2000" b="1" u="sng" dirty="0" smtClean="0">
                <a:solidFill>
                  <a:schemeClr val="accent1"/>
                </a:solidFill>
              </a:rPr>
              <a:t>»</a:t>
            </a:r>
          </a:p>
          <a:p>
            <a:pPr marL="0" indent="0">
              <a:buNone/>
            </a:pPr>
            <a:endParaRPr lang="ru-RU" b="1" dirty="0" smtClean="0"/>
          </a:p>
          <a:p>
            <a:pPr indent="347345" algn="just">
              <a:lnSpc>
                <a:spcPts val="1450"/>
              </a:lnSpc>
              <a:spcAft>
                <a:spcPts val="720"/>
              </a:spcAft>
            </a:pPr>
            <a:r>
              <a:rPr lang="ru-RU" b="1" kern="1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Статья 15. Требования к лицам, которые допущены к сбору, транспортированию, обработке, утилизации, обезвреживанию, размещению отходов I - IV классов опасности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7345" algn="just">
              <a:lnSpc>
                <a:spcPts val="145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Лица, которые допущены к сбору, транспортированию, обработке, утилизации, обезвреживанию, размещению отходов I - IV классов опасности, обязаны иметь документы о квалификации, выданные по результатам прохождения профессионального обучения или получения дополнительного профессионального образования, необходимых для работы с отходами I - IV классов опасности.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7345" algn="just">
              <a:lnSpc>
                <a:spcPts val="145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Ответственность за допуск работников к работе с отходами I - IV класса опасности несет соответствующее должностное лицо организации.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7345" algn="just">
              <a:lnSpc>
                <a:spcPts val="1450"/>
              </a:lnSpc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Профессиональное обучение и дополнительное профессиональное образование лиц, которые допущены к сбору, транспортированию, обработке, утилизации, обезвреживанию, размещению отходов I - IV классов опасности, осуществляются в соответствии с законодательством об образовании.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579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6459" y="262550"/>
            <a:ext cx="8857543" cy="64370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/>
              <a:t>      </a:t>
            </a:r>
            <a:r>
              <a:rPr lang="ru-RU" sz="2000" b="1" u="sng" dirty="0" smtClean="0"/>
              <a:t>Юридические </a:t>
            </a:r>
            <a:r>
              <a:rPr lang="ru-RU" sz="2000" b="1" u="sng" dirty="0"/>
              <a:t>лица и индивидуальные предприниматели </a:t>
            </a:r>
            <a:r>
              <a:rPr lang="ru-RU" sz="2000" b="1" u="sng" dirty="0" smtClean="0"/>
              <a:t>обязаны: </a:t>
            </a:r>
          </a:p>
          <a:p>
            <a:pPr marL="0" indent="0">
              <a:buNone/>
            </a:pPr>
            <a:r>
              <a:rPr lang="ru-RU" sz="2000" dirty="0" smtClean="0"/>
              <a:t> представлять </a:t>
            </a:r>
            <a:r>
              <a:rPr lang="ru-RU" sz="2000" dirty="0"/>
              <a:t>в уполномоченный Правительством Российской Федерации федеральный орган исполнительной власти или орган исполнительной власти соответствующего субъекта Российской Федерации </a:t>
            </a:r>
            <a:r>
              <a:rPr lang="ru-RU" sz="2000" b="1" dirty="0"/>
              <a:t>отчет об организации и результатах осуществления ПЭК</a:t>
            </a:r>
            <a:r>
              <a:rPr lang="ru-RU" sz="2000" dirty="0"/>
              <a:t> в порядке и в сроки, которые определены уполномоченным Правительством Российской Федерации федеральным органом исполнительной власти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dirty="0" smtClean="0"/>
              <a:t> Форма </a:t>
            </a:r>
            <a:r>
              <a:rPr lang="ru-RU" sz="2000" dirty="0"/>
              <a:t>отчета об организации и о результатах осуществления ПЭК, методические рекомендации по ее заполнению, должны быть утверждены уполномоченным Правительством Российской Федерации федеральным органом исполнительной власти.</a:t>
            </a:r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На 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>сегодняшний день форма отчета об организации и результатах осуществления ПЭК, а также методические рекомендации по ее заполнению не утверждены.</a:t>
            </a:r>
            <a:endParaRPr lang="ru-RU" sz="2000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95415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761" y="1424412"/>
            <a:ext cx="8596668" cy="1463644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chemeClr val="accent2">
                    <a:lumMod val="75000"/>
                  </a:schemeClr>
                </a:solidFill>
              </a:rPr>
              <a:t>Благодарю </a:t>
            </a:r>
            <a:r>
              <a:rPr lang="ru-RU" sz="4400" b="1" dirty="0">
                <a:solidFill>
                  <a:schemeClr val="accent2">
                    <a:lumMod val="75000"/>
                  </a:schemeClr>
                </a:solidFill>
              </a:rPr>
              <a:t>за внимание!</a:t>
            </a:r>
            <a:r>
              <a:rPr lang="ru-RU" sz="44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4400" dirty="0">
                <a:solidFill>
                  <a:schemeClr val="accent2">
                    <a:lumMod val="75000"/>
                  </a:schemeClr>
                </a:solidFill>
              </a:rPr>
            </a:br>
            <a:endParaRPr lang="ru-RU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1368" y="3384480"/>
            <a:ext cx="5490729" cy="1594926"/>
          </a:xfrm>
        </p:spPr>
      </p:pic>
    </p:spTree>
    <p:extLst>
      <p:ext uri="{BB962C8B-B14F-4D97-AF65-F5344CB8AC3E}">
        <p14:creationId xmlns:p14="http://schemas.microsoft.com/office/powerpoint/2010/main" val="75144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7818" y="573385"/>
            <a:ext cx="9478978" cy="73031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>
                <a:solidFill>
                  <a:schemeClr val="accent2">
                    <a:lumMod val="75000"/>
                  </a:schemeClr>
                </a:solidFill>
              </a:rPr>
              <a:t>Законодательство  в </a:t>
            </a:r>
            <a:r>
              <a:rPr lang="ru-RU" sz="2700" b="1" dirty="0" smtClean="0">
                <a:solidFill>
                  <a:schemeClr val="accent2">
                    <a:lumMod val="75000"/>
                  </a:schemeClr>
                </a:solidFill>
              </a:rPr>
              <a:t>области Охраны окружающей среды</a:t>
            </a:r>
            <a:r>
              <a:rPr lang="ru-RU" sz="40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4000" dirty="0">
                <a:solidFill>
                  <a:schemeClr val="accent2">
                    <a:lumMod val="75000"/>
                  </a:schemeClr>
                </a:solidFill>
              </a:rPr>
            </a:b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9385" y="1303699"/>
            <a:ext cx="8596668" cy="51998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/>
              <a:t>Это понятие, включающее в себя Законы и подзаконные нормативно-правовые акты (Постановления и Распоряжения Правительства, Приказы федеральных органов исполнительной власти, например Минприроды России, административные регламенты, инструкции).</a:t>
            </a:r>
          </a:p>
          <a:p>
            <a:pPr marL="0" indent="0">
              <a:buNone/>
            </a:pPr>
            <a:r>
              <a:rPr lang="ru-RU" dirty="0"/>
              <a:t> </a:t>
            </a:r>
            <a:r>
              <a:rPr lang="ru-RU" dirty="0" smtClean="0"/>
              <a:t>Законодательство </a:t>
            </a:r>
            <a:r>
              <a:rPr lang="ru-RU" dirty="0"/>
              <a:t>в области обращения с отходами делится на:</a:t>
            </a:r>
          </a:p>
          <a:p>
            <a:r>
              <a:rPr lang="ru-RU" dirty="0" smtClean="0"/>
              <a:t> </a:t>
            </a:r>
            <a:r>
              <a:rPr lang="ru-RU" b="1" u="sng" dirty="0" smtClean="0"/>
              <a:t>Федеральное </a:t>
            </a:r>
            <a:r>
              <a:rPr lang="ru-RU" b="1" u="sng" dirty="0"/>
              <a:t>законодательство</a:t>
            </a:r>
            <a:endParaRPr lang="ru-RU" b="1" dirty="0"/>
          </a:p>
          <a:p>
            <a:r>
              <a:rPr lang="ru-RU" dirty="0"/>
              <a:t> </a:t>
            </a:r>
            <a:r>
              <a:rPr lang="ru-RU" dirty="0" smtClean="0"/>
              <a:t>Федеральный законы</a:t>
            </a:r>
            <a:endParaRPr lang="ru-RU" dirty="0"/>
          </a:p>
          <a:p>
            <a:pPr lvl="0"/>
            <a:r>
              <a:rPr lang="ru-RU" dirty="0" smtClean="0"/>
              <a:t> Подзаконные </a:t>
            </a:r>
            <a:r>
              <a:rPr lang="ru-RU" dirty="0"/>
              <a:t>нормативно-правовые акты (Постановления и Распоряжения Правительства РФ, Указы Президента РФ, приказы  федеральных органов исполнительной власти)</a:t>
            </a:r>
          </a:p>
          <a:p>
            <a:r>
              <a:rPr lang="ru-RU" dirty="0"/>
              <a:t> </a:t>
            </a:r>
            <a:r>
              <a:rPr lang="ru-RU" b="1" dirty="0" smtClean="0"/>
              <a:t>З</a:t>
            </a:r>
            <a:r>
              <a:rPr lang="ru-RU" b="1" u="sng" dirty="0" smtClean="0"/>
              <a:t>аконодательство </a:t>
            </a:r>
            <a:r>
              <a:rPr lang="ru-RU" b="1" u="sng" dirty="0"/>
              <a:t>органов исполнительной власти субъектов Российской Федерации</a:t>
            </a:r>
            <a:r>
              <a:rPr lang="ru-RU" b="1" dirty="0"/>
              <a:t>. </a:t>
            </a:r>
          </a:p>
          <a:p>
            <a:r>
              <a:rPr lang="ru-RU" dirty="0"/>
              <a:t> </a:t>
            </a:r>
            <a:r>
              <a:rPr lang="ru-RU" dirty="0" smtClean="0"/>
              <a:t>Законы  субъектов Российской Федерации </a:t>
            </a:r>
          </a:p>
          <a:p>
            <a:pPr lvl="0"/>
            <a:r>
              <a:rPr lang="ru-RU" dirty="0" smtClean="0"/>
              <a:t> Подзаконные нормативно-правовые акты (Распоряжения и Постановления органов исполнительной власти субъектов Российской Федерации)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572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Виды негативного воздействия на окружающую среду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выбросы загрязняющих веществ в атмосферный воздух стационарными </a:t>
            </a: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источниками;</a:t>
            </a:r>
          </a:p>
          <a:p>
            <a:pPr marL="0" indent="0">
              <a:buNone/>
            </a:pPr>
            <a:endParaRPr lang="ru-RU" sz="24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сбросы загрязняющих веществ в водные </a:t>
            </a: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объекты, </a:t>
            </a:r>
          </a:p>
          <a:p>
            <a:pPr marL="0" indent="0">
              <a:buNone/>
            </a:pPr>
            <a:endParaRPr lang="ru-RU" sz="24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ru-RU" sz="2400" dirty="0" smtClean="0"/>
              <a:t>Хранение, </a:t>
            </a: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захоронение 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отходов производства и потребления (размещение отходов).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448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429" y="0"/>
            <a:ext cx="9587619" cy="9475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>
                <a:solidFill>
                  <a:schemeClr val="accent2">
                    <a:lumMod val="75000"/>
                  </a:schemeClr>
                </a:solidFill>
              </a:rPr>
              <a:t>Плата за негативное воздействие </a:t>
            </a:r>
            <a:r>
              <a:rPr lang="ru-RU" sz="31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1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100" dirty="0" smtClean="0">
                <a:solidFill>
                  <a:schemeClr val="accent2">
                    <a:lumMod val="75000"/>
                  </a:schemeClr>
                </a:solidFill>
              </a:rPr>
              <a:t>на </a:t>
            </a:r>
            <a:r>
              <a:rPr lang="ru-RU" sz="3100" dirty="0">
                <a:solidFill>
                  <a:schemeClr val="accent2">
                    <a:lumMod val="75000"/>
                  </a:schemeClr>
                </a:solidFill>
              </a:rPr>
              <a:t>окружающую среду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947596"/>
            <a:ext cx="8596668" cy="568859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i="1" dirty="0"/>
              <a:t>(Статья 16 Федерального закона № 7 «Об охране окружающей среды» от 10 января 2002 г.) </a:t>
            </a:r>
          </a:p>
          <a:p>
            <a:pPr marL="0" indent="0">
              <a:buNone/>
            </a:pPr>
            <a:r>
              <a:rPr lang="ru-RU" b="1" dirty="0" smtClean="0"/>
              <a:t>Плата </a:t>
            </a:r>
            <a:r>
              <a:rPr lang="ru-RU" b="1" dirty="0"/>
              <a:t>за негативное воздействие на окружающую среду взимается за следующие его виды:</a:t>
            </a:r>
          </a:p>
          <a:p>
            <a:r>
              <a:rPr lang="ru-RU" dirty="0" smtClean="0"/>
              <a:t> Выбросы </a:t>
            </a:r>
            <a:r>
              <a:rPr lang="ru-RU" dirty="0"/>
              <a:t>загрязняющих веществ в атмосферный воздух стационарными источниками (далее - выбросы загрязняющих веществ);</a:t>
            </a:r>
          </a:p>
          <a:p>
            <a:r>
              <a:rPr lang="ru-RU" dirty="0" smtClean="0"/>
              <a:t> Сбросы </a:t>
            </a:r>
            <a:r>
              <a:rPr lang="ru-RU" dirty="0"/>
              <a:t>загрязняющих веществ в водные объекты (далее - сбросы загрязняющих веществ);</a:t>
            </a:r>
          </a:p>
          <a:p>
            <a:r>
              <a:rPr lang="ru-RU" dirty="0" smtClean="0"/>
              <a:t> Хранение</a:t>
            </a:r>
            <a:r>
              <a:rPr lang="ru-RU" dirty="0"/>
              <a:t>, захоронение отходов производства и потребления (размещение отходов).</a:t>
            </a:r>
          </a:p>
          <a:p>
            <a:pPr marL="0" indent="0">
              <a:buNone/>
            </a:pPr>
            <a:r>
              <a:rPr lang="ru-RU" b="1" dirty="0"/>
              <a:t> </a:t>
            </a:r>
            <a:r>
              <a:rPr lang="ru-RU" b="1" dirty="0" smtClean="0"/>
              <a:t>Плательщиками </a:t>
            </a:r>
            <a:r>
              <a:rPr lang="ru-RU" b="1" dirty="0"/>
              <a:t>платы за негативное воздействие на окружающую среду при размещении отходов, за исключением твердых коммунальных отходов, являются юридические лица и индивидуальные предприниматели, при осуществлении которыми хозяйственной и (или) иной деятельности образовались отходы. </a:t>
            </a:r>
            <a:r>
              <a:rPr lang="ru-RU" b="1" i="1" dirty="0" smtClean="0"/>
              <a:t>(</a:t>
            </a:r>
            <a:r>
              <a:rPr lang="ru-RU" b="1" i="1" dirty="0"/>
              <a:t>Статья 16.1. Закона)</a:t>
            </a:r>
          </a:p>
          <a:p>
            <a:r>
              <a:rPr lang="ru-RU" dirty="0" smtClean="0"/>
              <a:t> Порядок </a:t>
            </a:r>
            <a:r>
              <a:rPr lang="ru-RU" dirty="0"/>
              <a:t>расчета платы установлен Постановлением Правительства РФ от 28 августа 1992 г. N 632. </a:t>
            </a:r>
            <a:endParaRPr lang="ru-RU" dirty="0" smtClean="0"/>
          </a:p>
          <a:p>
            <a:r>
              <a:rPr lang="ru-RU" dirty="0" smtClean="0"/>
              <a:t> Расчет </a:t>
            </a:r>
            <a:r>
              <a:rPr lang="ru-RU" dirty="0"/>
              <a:t>производится по нормативам, установленным Постановлением Правительства РФ от 12 июня 2003 г. N 344 (с изменениями от 1 июля 2005г.).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579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9366"/>
          </a:xfrm>
        </p:spPr>
        <p:txBody>
          <a:bodyPr>
            <a:normAutofit fontScale="90000"/>
          </a:bodyPr>
          <a:lstStyle/>
          <a:p>
            <a:r>
              <a:rPr lang="ru-RU" sz="3100" dirty="0">
                <a:solidFill>
                  <a:schemeClr val="accent5">
                    <a:lumMod val="75000"/>
                  </a:schemeClr>
                </a:solidFill>
              </a:rPr>
              <a:t> </a:t>
            </a:r>
            <a:r>
              <a:rPr lang="ru-RU" sz="3100" b="1" dirty="0" smtClean="0">
                <a:solidFill>
                  <a:schemeClr val="accent5">
                    <a:lumMod val="75000"/>
                  </a:schemeClr>
                </a:solidFill>
              </a:rPr>
              <a:t>Внимание, </a:t>
            </a:r>
            <a:r>
              <a:rPr lang="ru-RU" sz="3100" b="1" dirty="0">
                <a:solidFill>
                  <a:schemeClr val="accent5">
                    <a:lumMod val="75000"/>
                  </a:schemeClr>
                </a:solidFill>
              </a:rPr>
              <a:t>изменения в законодательстве!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54007"/>
            <a:ext cx="8596668" cy="3880773"/>
          </a:xfrm>
        </p:spPr>
        <p:txBody>
          <a:bodyPr>
            <a:noAutofit/>
          </a:bodyPr>
          <a:lstStyle/>
          <a:p>
            <a:r>
              <a:rPr lang="ru-RU" dirty="0" smtClean="0"/>
              <a:t>С </a:t>
            </a:r>
            <a:r>
              <a:rPr lang="ru-RU" dirty="0"/>
              <a:t>01.01.2016 в связи с вступлением в силу изменений в ст.16.4 ФЗ от 10.01.2002г. №7-ФЗ «Об охране окружающей среды», отчетным периодом при расчете платы за негативное воздействие признается календарный год.</a:t>
            </a:r>
          </a:p>
          <a:p>
            <a:r>
              <a:rPr lang="ru-RU" dirty="0"/>
              <a:t>Декларация о плате за негативное воздействие на окружающую среду за год представляется не позднее 10-го марта, следующего за отчетным </a:t>
            </a:r>
            <a:r>
              <a:rPr lang="ru-RU" dirty="0" smtClean="0"/>
              <a:t>периодом. </a:t>
            </a:r>
            <a:endParaRPr lang="ru-RU" dirty="0"/>
          </a:p>
          <a:p>
            <a:r>
              <a:rPr lang="ru-RU" dirty="0"/>
              <a:t>Внесение платы за негативное воздействие на окружающую среду с учетом корректировки ее размера производится не позднее 1-го марта года, следующего за отчетным периодом.</a:t>
            </a:r>
          </a:p>
          <a:p>
            <a:r>
              <a:rPr lang="ru-RU" dirty="0"/>
              <a:t>Лица, обязанные вносить плату, за исключением субъектов малого и среднего предпринимательства, вносят квартальные авансовые платежи (кроме четвертого квартала) не позднее 20-го числа месяца, следующего за последним месяцем соответствующего квартала текущего отчетного периода, в размере одной четвертой части суммы платы за негативное воздействие на окружающую среду, уплаченной за предыдущий год.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001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9639" y="452673"/>
            <a:ext cx="8596668" cy="70818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Статистическая отчетность по форме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4-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ОС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9639" y="1258432"/>
            <a:ext cx="8892179" cy="520574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b="1" dirty="0"/>
              <a:t>СВЕДЕНИЯ О ТЕКУЩИХ ЗАТРАТАХ НА ОХРАНУ ОКРУЖАЮЩЕЙ СРЕДЫ И ЭКОЛОГИЧЕСКИХ </a:t>
            </a:r>
            <a:r>
              <a:rPr lang="ru-RU" b="1" dirty="0" smtClean="0"/>
              <a:t>ПЛАТЕЖАХ </a:t>
            </a:r>
          </a:p>
          <a:p>
            <a:pPr marL="0" indent="0">
              <a:buNone/>
            </a:pPr>
            <a:r>
              <a:rPr lang="ru-RU" dirty="0"/>
              <a:t>Приказ Росстата от 28.07.2015 N 344 </a:t>
            </a:r>
            <a:r>
              <a:rPr lang="ru-RU" dirty="0" smtClean="0"/>
              <a:t>«</a:t>
            </a:r>
            <a:r>
              <a:rPr lang="ru-RU" dirty="0" smtClean="0"/>
              <a:t>Об </a:t>
            </a:r>
            <a:r>
              <a:rPr lang="ru-RU" dirty="0"/>
              <a:t>утверждении статистического инструментария для организации федерального статистического наблюдения за сельским хозяйством и окружающей природной </a:t>
            </a:r>
            <a:r>
              <a:rPr lang="ru-RU" dirty="0" smtClean="0"/>
              <a:t>средой».</a:t>
            </a:r>
            <a:endParaRPr lang="ru-RU" dirty="0"/>
          </a:p>
          <a:p>
            <a:pPr marL="0" lvl="0" indent="0">
              <a:buNone/>
            </a:pPr>
            <a:endParaRPr lang="ru-RU" b="1" dirty="0" smtClean="0"/>
          </a:p>
          <a:p>
            <a:pPr lvl="0"/>
            <a:r>
              <a:rPr lang="ru-RU" b="1" u="sng" dirty="0" smtClean="0"/>
              <a:t>Предоставляют:</a:t>
            </a:r>
          </a:p>
          <a:p>
            <a:pPr marL="0" indent="0">
              <a:buNone/>
            </a:pPr>
            <a:r>
              <a:rPr lang="ru-RU" dirty="0" smtClean="0"/>
              <a:t>Юридические </a:t>
            </a:r>
            <a:r>
              <a:rPr lang="ru-RU" dirty="0"/>
              <a:t>лица</a:t>
            </a:r>
            <a:r>
              <a:rPr lang="ru-RU" dirty="0" smtClean="0"/>
              <a:t>,</a:t>
            </a:r>
            <a:r>
              <a:rPr lang="ru-RU" dirty="0"/>
              <a:t> имеющие очистные сооружения, осуществляющие у себя природоохранные </a:t>
            </a:r>
            <a:r>
              <a:rPr lang="ru-RU" dirty="0" smtClean="0"/>
              <a:t>мероприятия, 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</a:rPr>
              <a:t>а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также производящие плату за негативное 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</a:rPr>
              <a:t>воздействие.</a:t>
            </a:r>
          </a:p>
          <a:p>
            <a:pPr marL="0" indent="0">
              <a:buNone/>
            </a:pPr>
            <a:r>
              <a:rPr lang="ru-RU" dirty="0"/>
              <a:t> </a:t>
            </a:r>
            <a:r>
              <a:rPr lang="ru-RU" dirty="0" smtClean="0"/>
              <a:t>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Сведения предоставляются по юридическому лицу (обособленному подразделению), индивидуальному предпринимателю с объемом затрат и (или) с платой за негативное воздействие на окружающую среду более 100 тыс. руб. в год</a:t>
            </a:r>
            <a:endParaRPr lang="ru-RU" dirty="0"/>
          </a:p>
          <a:p>
            <a:pPr lvl="0"/>
            <a:r>
              <a:rPr lang="ru-RU" b="1" u="sng" dirty="0" smtClean="0"/>
              <a:t>Сроки </a:t>
            </a:r>
            <a:r>
              <a:rPr lang="ru-RU" b="1" u="sng" dirty="0"/>
              <a:t>предоставления</a:t>
            </a:r>
          </a:p>
          <a:p>
            <a:pPr marL="0" lvl="0" indent="0">
              <a:buNone/>
            </a:pPr>
            <a:r>
              <a:rPr lang="ru-RU" dirty="0" smtClean="0">
                <a:solidFill>
                  <a:srgbClr val="333333"/>
                </a:solidFill>
                <a:latin typeface="Arial" panose="020B0604020202020204" pitchFamily="34" charset="0"/>
              </a:rPr>
              <a:t>Ежегодно  до 25 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января после отчетного периода</a:t>
            </a:r>
            <a:endParaRPr lang="ru-RU" dirty="0"/>
          </a:p>
          <a:p>
            <a:pPr lvl="0"/>
            <a:r>
              <a:rPr lang="ru-RU" b="1" u="sng" dirty="0" smtClean="0"/>
              <a:t>Куда представляется</a:t>
            </a:r>
          </a:p>
          <a:p>
            <a:pPr marL="0" lvl="0" indent="0">
              <a:buNone/>
            </a:pPr>
            <a:r>
              <a:rPr lang="ru-RU" dirty="0" smtClean="0"/>
              <a:t>В территориальный орган </a:t>
            </a:r>
            <a:r>
              <a:rPr lang="ru-RU" dirty="0"/>
              <a:t>Росстата в субъекте Российской Федерации по установленному им адресу</a:t>
            </a:r>
          </a:p>
        </p:txBody>
      </p:sp>
    </p:spTree>
    <p:extLst>
      <p:ext uri="{BB962C8B-B14F-4D97-AF65-F5344CB8AC3E}">
        <p14:creationId xmlns:p14="http://schemas.microsoft.com/office/powerpoint/2010/main" val="249954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47873"/>
            <a:ext cx="8596668" cy="9928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/>
              <a:t>Государственная статистическая отчетность</a:t>
            </a:r>
            <a:r>
              <a:rPr lang="ru-RU" sz="3100" dirty="0"/>
              <a:t/>
            </a:r>
            <a:br>
              <a:rPr lang="ru-RU" sz="3100" dirty="0"/>
            </a:br>
            <a:r>
              <a:rPr lang="ru-RU" sz="3100" b="1" dirty="0"/>
              <a:t>по форме 2-ТП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67072"/>
            <a:ext cx="8810698" cy="54909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b="1" dirty="0" smtClean="0"/>
              <a:t>Объекты</a:t>
            </a:r>
            <a:r>
              <a:rPr lang="ru-RU" sz="2000" b="1" dirty="0"/>
              <a:t>, оказывающие негативное воздействие на окружающую среду, и данные об их воздействии на окружающую среду подлежат государственному статистическому учету. </a:t>
            </a:r>
            <a:r>
              <a:rPr lang="ru-RU" sz="2000" b="1" dirty="0" smtClean="0"/>
              <a:t> </a:t>
            </a:r>
          </a:p>
          <a:p>
            <a:pPr marL="0" indent="0" algn="ctr">
              <a:buNone/>
            </a:pPr>
            <a:r>
              <a:rPr lang="ru-RU" sz="2000" b="1" dirty="0" smtClean="0"/>
              <a:t> </a:t>
            </a:r>
            <a:r>
              <a:rPr lang="ru-RU" sz="2000" b="1" i="1" dirty="0" smtClean="0"/>
              <a:t>(</a:t>
            </a:r>
            <a:r>
              <a:rPr lang="ru-RU" sz="2000" b="1" i="1" dirty="0"/>
              <a:t>статья 69 Федерального закона «Об охране окружающей среды» от 10.01.2002 № 7-ФЗ</a:t>
            </a:r>
            <a:r>
              <a:rPr lang="ru-RU" sz="2000" b="1" i="1" dirty="0" smtClean="0"/>
              <a:t>)</a:t>
            </a:r>
          </a:p>
          <a:p>
            <a:pPr marL="0" indent="0">
              <a:buNone/>
            </a:pPr>
            <a:endParaRPr lang="ru-RU" sz="2000" i="1" dirty="0" smtClean="0"/>
          </a:p>
          <a:p>
            <a:pPr marL="0" indent="0" algn="ctr">
              <a:buNone/>
            </a:pPr>
            <a:r>
              <a:rPr lang="ru-RU" sz="2000" u="sng" dirty="0" smtClean="0"/>
              <a:t>Установлены следующие виды статистической отчетности</a:t>
            </a:r>
          </a:p>
          <a:p>
            <a:r>
              <a:rPr lang="ru-RU" sz="2000" b="1" i="1" dirty="0" smtClean="0"/>
              <a:t> Форма </a:t>
            </a:r>
            <a:r>
              <a:rPr lang="ru-RU" sz="2000" b="1" i="1" dirty="0"/>
              <a:t>2-ТП (отходы) </a:t>
            </a:r>
            <a:r>
              <a:rPr lang="ru-RU" sz="2000" dirty="0" smtClean="0"/>
              <a:t> «Сведения </a:t>
            </a:r>
            <a:r>
              <a:rPr lang="ru-RU" sz="2000" dirty="0"/>
              <a:t>об образовании, использовании, обезвреживании, транспортировании и размещении отходов производства и </a:t>
            </a:r>
            <a:r>
              <a:rPr lang="ru-RU" sz="2000" dirty="0" smtClean="0"/>
              <a:t>потребления».</a:t>
            </a:r>
            <a:endParaRPr lang="ru-RU" sz="2000" dirty="0"/>
          </a:p>
          <a:p>
            <a:r>
              <a:rPr lang="ru-RU" sz="2000" dirty="0" smtClean="0"/>
              <a:t> </a:t>
            </a:r>
            <a:r>
              <a:rPr lang="ru-RU" sz="2000" b="1" i="1" dirty="0" smtClean="0"/>
              <a:t>Форма 2-ТП (воздух) </a:t>
            </a:r>
            <a:r>
              <a:rPr lang="ru-RU" sz="2000" dirty="0"/>
              <a:t> </a:t>
            </a:r>
            <a:r>
              <a:rPr lang="ru-RU" sz="2000" dirty="0" smtClean="0"/>
              <a:t>» Сведения об охране атмосферного воздуха»</a:t>
            </a:r>
          </a:p>
          <a:p>
            <a:r>
              <a:rPr lang="ru-RU" sz="2000" b="1" i="1" dirty="0" smtClean="0"/>
              <a:t>Форма 2-ТП (</a:t>
            </a:r>
            <a:r>
              <a:rPr lang="ru-RU" sz="2000" b="1" i="1" dirty="0" err="1" smtClean="0"/>
              <a:t>водхоз</a:t>
            </a:r>
            <a:r>
              <a:rPr lang="ru-RU" sz="2000" b="1" i="1" dirty="0" smtClean="0"/>
              <a:t>) </a:t>
            </a:r>
            <a:r>
              <a:rPr lang="ru-RU" sz="2000" i="1" dirty="0" smtClean="0"/>
              <a:t>«</a:t>
            </a:r>
            <a:r>
              <a:rPr lang="ru-RU" sz="2000" dirty="0" smtClean="0"/>
              <a:t>Сведения </a:t>
            </a:r>
            <a:r>
              <a:rPr lang="ru-RU" sz="2000" dirty="0"/>
              <a:t>об использовании </a:t>
            </a:r>
            <a:r>
              <a:rPr lang="ru-RU" sz="2000" dirty="0" smtClean="0"/>
              <a:t>воды»</a:t>
            </a:r>
            <a:endParaRPr lang="ru-RU" sz="2000" dirty="0"/>
          </a:p>
          <a:p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139208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391</TotalTime>
  <Words>2551</Words>
  <Application>Microsoft Office PowerPoint</Application>
  <PresentationFormat>Широкоэкранный</PresentationFormat>
  <Paragraphs>248</Paragraphs>
  <Slides>31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7" baseType="lpstr">
      <vt:lpstr>Arial</vt:lpstr>
      <vt:lpstr>Calibri</vt:lpstr>
      <vt:lpstr>Times New Roman</vt:lpstr>
      <vt:lpstr>Trebuchet MS</vt:lpstr>
      <vt:lpstr>Wingdings 3</vt:lpstr>
      <vt:lpstr>Грань</vt:lpstr>
      <vt:lpstr>Тема: Эколог на предприятии, документация, отчетность </vt:lpstr>
      <vt:lpstr>Требования к обучению   </vt:lpstr>
      <vt:lpstr>Требования к обучению</vt:lpstr>
      <vt:lpstr>Законодательство  в области Охраны окружающей среды </vt:lpstr>
      <vt:lpstr>Виды негативного воздействия на окружающую среду</vt:lpstr>
      <vt:lpstr>Плата за негативное воздействие  на окружающую среду  </vt:lpstr>
      <vt:lpstr> Внимание, изменения в законодательстве! </vt:lpstr>
      <vt:lpstr>Статистическая отчетность по форме  4-ОС</vt:lpstr>
      <vt:lpstr>Государственная статистическая отчетность по форме 2-ТП </vt:lpstr>
      <vt:lpstr>Презентация PowerPoint</vt:lpstr>
      <vt:lpstr>Презентация PowerPoint</vt:lpstr>
      <vt:lpstr>Презентация PowerPoint</vt:lpstr>
      <vt:lpstr>Разработка проекта нормативов образования отходов и лимитов на их размещение (ПНООЛР)</vt:lpstr>
      <vt:lpstr>Внимание, изменения в законодательстве</vt:lpstr>
      <vt:lpstr>Составление технического отчета по обращению с отходами</vt:lpstr>
      <vt:lpstr>Отчетность субъектов малого и среднего предпринимательства </vt:lpstr>
      <vt:lpstr>Паспортизация отходов.</vt:lpstr>
      <vt:lpstr>Паспорт отхода </vt:lpstr>
      <vt:lpstr>Учет в области обращения с отходами </vt:lpstr>
      <vt:lpstr>Лицензирование</vt:lpstr>
      <vt:lpstr>Региональные кадастры отходов </vt:lpstr>
      <vt:lpstr>Сводный кадастр Московской области</vt:lpstr>
      <vt:lpstr>Проект нормативов предельно допустимых выбросов </vt:lpstr>
      <vt:lpstr>Презентация PowerPoint</vt:lpstr>
      <vt:lpstr>Проект предельно-допустимых сбросов</vt:lpstr>
      <vt:lpstr>В отношении лиц, являющихся субъектами малого предпринимательства, в 2016-2018 годах плановые проверки не проводятся.</vt:lpstr>
      <vt:lpstr>Производственный экологический контроль</vt:lpstr>
      <vt:lpstr>Программа ПЭК должна содержать сведения: </vt:lpstr>
      <vt:lpstr>Отчет о результатах ПЭК</vt:lpstr>
      <vt:lpstr>Презентация PowerPoint</vt:lpstr>
      <vt:lpstr>Благодарю за внимание!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Фонд рационального природопользования</dc:title>
  <dc:creator>Viktor</dc:creator>
  <cp:lastModifiedBy>Viktor</cp:lastModifiedBy>
  <cp:revision>56</cp:revision>
  <dcterms:created xsi:type="dcterms:W3CDTF">2016-04-09T10:28:37Z</dcterms:created>
  <dcterms:modified xsi:type="dcterms:W3CDTF">2016-05-22T11:35:44Z</dcterms:modified>
</cp:coreProperties>
</file>