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3" r:id="rId3"/>
    <p:sldId id="266" r:id="rId4"/>
    <p:sldId id="265" r:id="rId5"/>
    <p:sldId id="301" r:id="rId6"/>
    <p:sldId id="270" r:id="rId7"/>
    <p:sldId id="288" r:id="rId8"/>
    <p:sldId id="306" r:id="rId9"/>
    <p:sldId id="304" r:id="rId10"/>
    <p:sldId id="292" r:id="rId11"/>
    <p:sldId id="302" r:id="rId12"/>
    <p:sldId id="279" r:id="rId13"/>
  </p:sldIdLst>
  <p:sldSz cx="12212638" cy="6869113"/>
  <p:notesSz cx="6718300" cy="9855200"/>
  <p:defaultTextStyle>
    <a:defPPr>
      <a:defRPr lang="ru-RU"/>
    </a:defPPr>
    <a:lvl1pPr marL="0" algn="l" defTabSz="54516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5165" algn="l" defTabSz="54516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90331" algn="l" defTabSz="54516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5496" algn="l" defTabSz="54516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80661" algn="l" defTabSz="54516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5826" algn="l" defTabSz="54516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70992" algn="l" defTabSz="54516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16157" algn="l" defTabSz="54516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61322" algn="l" defTabSz="54516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64">
          <p15:clr>
            <a:srgbClr val="A4A3A4"/>
          </p15:clr>
        </p15:guide>
        <p15:guide id="4" pos="38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BE6"/>
    <a:srgbClr val="3399CC"/>
    <a:srgbClr val="F10060"/>
    <a:srgbClr val="CC006A"/>
    <a:srgbClr val="73B632"/>
    <a:srgbClr val="9DD4E2"/>
    <a:srgbClr val="009AE7"/>
    <a:srgbClr val="299AE7"/>
    <a:srgbClr val="0090E7"/>
    <a:srgbClr val="0093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588" y="102"/>
      </p:cViewPr>
      <p:guideLst>
        <p:guide orient="horz" pos="2160"/>
        <p:guide pos="2880"/>
        <p:guide orient="horz" pos="2164"/>
        <p:guide pos="384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</c:spPr>
          </c:dPt>
          <c:dPt>
            <c:idx val="1"/>
            <c:bubble3D val="0"/>
            <c:spPr>
              <a:solidFill>
                <a:schemeClr val="accent5"/>
              </a:solidFill>
            </c:spPr>
          </c:dPt>
          <c:dLbls>
            <c:dLbl>
              <c:idx val="0"/>
              <c:layout>
                <c:manualLayout>
                  <c:x val="-1.5685196804089582E-2"/>
                  <c:y val="-3.7714189237559315E-2"/>
                </c:manualLayout>
              </c:layout>
              <c:tx>
                <c:rich>
                  <a:bodyPr/>
                  <a:lstStyle/>
                  <a:p>
                    <a:r>
                      <a:rPr lang="en-US" b="1" smtClean="0"/>
                      <a:t>25%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8137578803825649E-2"/>
                  <c:y val="-0.35726666038883714"/>
                </c:manualLayout>
              </c:layout>
              <c:tx>
                <c:rich>
                  <a:bodyPr/>
                  <a:lstStyle/>
                  <a:p>
                    <a:r>
                      <a:rPr lang="en-US" b="1" smtClean="0"/>
                      <a:t>60%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b="1" smtClean="0"/>
                      <a:t>5%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5683089966591577E-2"/>
                  <c:y val="-9.4044281277895821E-3"/>
                </c:manualLayout>
              </c:layout>
              <c:tx>
                <c:rich>
                  <a:bodyPr/>
                  <a:lstStyle/>
                  <a:p>
                    <a:r>
                      <a:rPr lang="en-US" b="1" smtClean="0"/>
                      <a:t>10%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промышленность</c:v>
                </c:pt>
                <c:pt idx="1">
                  <c:v>ЖКХ</c:v>
                </c:pt>
                <c:pt idx="2">
                  <c:v>с/х</c:v>
                </c:pt>
                <c:pt idx="3">
                  <c:v>прочие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60</c:v>
                </c:pt>
                <c:pt idx="2">
                  <c:v>5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image" Target="../media/image2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image" Target="../media/image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9D18AF-0F57-419E-9991-B75E790BAC7B}" type="doc">
      <dgm:prSet loTypeId="urn:microsoft.com/office/officeart/2005/8/layout/vList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2E1265D-3B38-4E14-8164-593A1145B535}">
      <dgm:prSet phldrT="[Текст]"/>
      <dgm:spPr/>
      <dgm:t>
        <a:bodyPr/>
        <a:lstStyle/>
        <a:p>
          <a:r>
            <a:rPr lang="ru-RU" dirty="0" smtClean="0"/>
            <a:t>10% очищены до установленных нормативов</a:t>
          </a:r>
          <a:endParaRPr lang="ru-RU" dirty="0"/>
        </a:p>
      </dgm:t>
    </dgm:pt>
    <dgm:pt modelId="{F938BD5B-C939-4925-BF3B-7345A0A45B9E}" type="parTrans" cxnId="{B3396B73-3B3D-4CAF-8752-A406295C78AE}">
      <dgm:prSet/>
      <dgm:spPr/>
      <dgm:t>
        <a:bodyPr/>
        <a:lstStyle/>
        <a:p>
          <a:endParaRPr lang="ru-RU"/>
        </a:p>
      </dgm:t>
    </dgm:pt>
    <dgm:pt modelId="{FF0E083B-1FC9-4D76-AF31-4173359F6EA2}" type="sibTrans" cxnId="{B3396B73-3B3D-4CAF-8752-A406295C78AE}">
      <dgm:prSet/>
      <dgm:spPr/>
      <dgm:t>
        <a:bodyPr/>
        <a:lstStyle/>
        <a:p>
          <a:endParaRPr lang="ru-RU"/>
        </a:p>
      </dgm:t>
    </dgm:pt>
    <dgm:pt modelId="{D85B6065-09EA-45C0-8456-E14F49D26DE2}">
      <dgm:prSet phldrT="[Текст]"/>
      <dgm:spPr/>
      <dgm:t>
        <a:bodyPr/>
        <a:lstStyle/>
        <a:p>
          <a:r>
            <a:rPr lang="ru-RU" dirty="0" smtClean="0"/>
            <a:t>71% недостаточно очищенные</a:t>
          </a:r>
          <a:endParaRPr lang="ru-RU" dirty="0"/>
        </a:p>
      </dgm:t>
    </dgm:pt>
    <dgm:pt modelId="{588F3B78-1295-4646-B8F5-8F24220AAFB9}" type="parTrans" cxnId="{7273B16A-1E0C-42F5-9DE2-42AFD3998423}">
      <dgm:prSet/>
      <dgm:spPr/>
      <dgm:t>
        <a:bodyPr/>
        <a:lstStyle/>
        <a:p>
          <a:endParaRPr lang="ru-RU"/>
        </a:p>
      </dgm:t>
    </dgm:pt>
    <dgm:pt modelId="{4D7FFB29-E87D-4C90-9A9E-6C0D48DB7D0D}" type="sibTrans" cxnId="{7273B16A-1E0C-42F5-9DE2-42AFD3998423}">
      <dgm:prSet/>
      <dgm:spPr/>
      <dgm:t>
        <a:bodyPr/>
        <a:lstStyle/>
        <a:p>
          <a:endParaRPr lang="ru-RU"/>
        </a:p>
      </dgm:t>
    </dgm:pt>
    <dgm:pt modelId="{5452A892-4AFB-4B02-894D-CAAA8AD8DF44}">
      <dgm:prSet phldrT="[Текст]"/>
      <dgm:spPr/>
      <dgm:t>
        <a:bodyPr/>
        <a:lstStyle/>
        <a:p>
          <a:r>
            <a:rPr lang="ru-RU" dirty="0" smtClean="0"/>
            <a:t>19% без очистки</a:t>
          </a:r>
          <a:endParaRPr lang="ru-RU" dirty="0"/>
        </a:p>
      </dgm:t>
    </dgm:pt>
    <dgm:pt modelId="{DA8FD6A8-13B8-48F1-BCA8-35C61F1A742B}" type="parTrans" cxnId="{9FD0342F-EF81-4665-8056-B59B348BD24C}">
      <dgm:prSet/>
      <dgm:spPr/>
      <dgm:t>
        <a:bodyPr/>
        <a:lstStyle/>
        <a:p>
          <a:endParaRPr lang="ru-RU"/>
        </a:p>
      </dgm:t>
    </dgm:pt>
    <dgm:pt modelId="{95E8649E-8A29-489A-895F-CA0970395291}" type="sibTrans" cxnId="{9FD0342F-EF81-4665-8056-B59B348BD24C}">
      <dgm:prSet/>
      <dgm:spPr/>
      <dgm:t>
        <a:bodyPr/>
        <a:lstStyle/>
        <a:p>
          <a:endParaRPr lang="ru-RU"/>
        </a:p>
      </dgm:t>
    </dgm:pt>
    <dgm:pt modelId="{C7805243-5711-4381-AE28-4265B2D09F8C}" type="pres">
      <dgm:prSet presAssocID="{A29D18AF-0F57-419E-9991-B75E790BAC7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556C9D-165C-4C20-B4FC-8E52AED6EA68}" type="pres">
      <dgm:prSet presAssocID="{B2E1265D-3B38-4E14-8164-593A1145B535}" presName="comp" presStyleCnt="0"/>
      <dgm:spPr/>
    </dgm:pt>
    <dgm:pt modelId="{DA4D6475-8567-4485-810A-81C9C9102984}" type="pres">
      <dgm:prSet presAssocID="{B2E1265D-3B38-4E14-8164-593A1145B535}" presName="box" presStyleLbl="node1" presStyleIdx="0" presStyleCnt="3"/>
      <dgm:spPr/>
      <dgm:t>
        <a:bodyPr/>
        <a:lstStyle/>
        <a:p>
          <a:endParaRPr lang="ru-RU"/>
        </a:p>
      </dgm:t>
    </dgm:pt>
    <dgm:pt modelId="{C03C9D8E-67F1-47C3-AAD2-858C26D00222}" type="pres">
      <dgm:prSet presAssocID="{B2E1265D-3B38-4E14-8164-593A1145B535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</dgm:spPr>
    </dgm:pt>
    <dgm:pt modelId="{651C6B53-4429-4A85-A81D-2506F56A3C45}" type="pres">
      <dgm:prSet presAssocID="{B2E1265D-3B38-4E14-8164-593A1145B535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239300-6D27-4F98-83C7-21F7903C9945}" type="pres">
      <dgm:prSet presAssocID="{FF0E083B-1FC9-4D76-AF31-4173359F6EA2}" presName="spacer" presStyleCnt="0"/>
      <dgm:spPr/>
    </dgm:pt>
    <dgm:pt modelId="{D9D1533D-726F-431E-ABA4-7C0EF7A0CF9C}" type="pres">
      <dgm:prSet presAssocID="{D85B6065-09EA-45C0-8456-E14F49D26DE2}" presName="comp" presStyleCnt="0"/>
      <dgm:spPr/>
    </dgm:pt>
    <dgm:pt modelId="{CBECCEC8-33C0-4B0F-B844-5A39EB093276}" type="pres">
      <dgm:prSet presAssocID="{D85B6065-09EA-45C0-8456-E14F49D26DE2}" presName="box" presStyleLbl="node1" presStyleIdx="1" presStyleCnt="3"/>
      <dgm:spPr/>
      <dgm:t>
        <a:bodyPr/>
        <a:lstStyle/>
        <a:p>
          <a:endParaRPr lang="ru-RU"/>
        </a:p>
      </dgm:t>
    </dgm:pt>
    <dgm:pt modelId="{FAF62C5A-1693-4B4E-A3F1-BFE2D420286B}" type="pres">
      <dgm:prSet presAssocID="{D85B6065-09EA-45C0-8456-E14F49D26DE2}" presName="img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</dgm:spPr>
    </dgm:pt>
    <dgm:pt modelId="{CF28F6A6-B71C-4FA4-9BCC-7EEA206A6F78}" type="pres">
      <dgm:prSet presAssocID="{D85B6065-09EA-45C0-8456-E14F49D26DE2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178FFE-5C46-4CDC-9517-92D72F71B287}" type="pres">
      <dgm:prSet presAssocID="{4D7FFB29-E87D-4C90-9A9E-6C0D48DB7D0D}" presName="spacer" presStyleCnt="0"/>
      <dgm:spPr/>
    </dgm:pt>
    <dgm:pt modelId="{F190F90B-353D-472E-B82E-AD402D061365}" type="pres">
      <dgm:prSet presAssocID="{5452A892-4AFB-4B02-894D-CAAA8AD8DF44}" presName="comp" presStyleCnt="0"/>
      <dgm:spPr/>
    </dgm:pt>
    <dgm:pt modelId="{FAD19341-DD5A-4A82-8959-6405A2A53D98}" type="pres">
      <dgm:prSet presAssocID="{5452A892-4AFB-4B02-894D-CAAA8AD8DF44}" presName="box" presStyleLbl="node1" presStyleIdx="2" presStyleCnt="3"/>
      <dgm:spPr/>
      <dgm:t>
        <a:bodyPr/>
        <a:lstStyle/>
        <a:p>
          <a:endParaRPr lang="ru-RU"/>
        </a:p>
      </dgm:t>
    </dgm:pt>
    <dgm:pt modelId="{3F1986D2-C359-4287-BEE5-575B244627FC}" type="pres">
      <dgm:prSet presAssocID="{5452A892-4AFB-4B02-894D-CAAA8AD8DF44}" presName="img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  <dgm:pt modelId="{D72D1C76-CDEA-4896-A668-654DC4A22DF5}" type="pres">
      <dgm:prSet presAssocID="{5452A892-4AFB-4B02-894D-CAAA8AD8DF44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B7429B-FD3F-49AE-98A6-B5D7DE56E566}" type="presOf" srcId="{B2E1265D-3B38-4E14-8164-593A1145B535}" destId="{651C6B53-4429-4A85-A81D-2506F56A3C45}" srcOrd="1" destOrd="0" presId="urn:microsoft.com/office/officeart/2005/8/layout/vList4"/>
    <dgm:cxn modelId="{28B8BD10-1A2A-4AE7-9E64-F49E772AF899}" type="presOf" srcId="{D85B6065-09EA-45C0-8456-E14F49D26DE2}" destId="{CF28F6A6-B71C-4FA4-9BCC-7EEA206A6F78}" srcOrd="1" destOrd="0" presId="urn:microsoft.com/office/officeart/2005/8/layout/vList4"/>
    <dgm:cxn modelId="{9FD0342F-EF81-4665-8056-B59B348BD24C}" srcId="{A29D18AF-0F57-419E-9991-B75E790BAC7B}" destId="{5452A892-4AFB-4B02-894D-CAAA8AD8DF44}" srcOrd="2" destOrd="0" parTransId="{DA8FD6A8-13B8-48F1-BCA8-35C61F1A742B}" sibTransId="{95E8649E-8A29-489A-895F-CA0970395291}"/>
    <dgm:cxn modelId="{09D17735-7D4E-48D7-91D0-12E5D5141819}" type="presOf" srcId="{5452A892-4AFB-4B02-894D-CAAA8AD8DF44}" destId="{D72D1C76-CDEA-4896-A668-654DC4A22DF5}" srcOrd="1" destOrd="0" presId="urn:microsoft.com/office/officeart/2005/8/layout/vList4"/>
    <dgm:cxn modelId="{803DCA85-8624-4161-A4F7-D2448EB9DA0A}" type="presOf" srcId="{B2E1265D-3B38-4E14-8164-593A1145B535}" destId="{DA4D6475-8567-4485-810A-81C9C9102984}" srcOrd="0" destOrd="0" presId="urn:microsoft.com/office/officeart/2005/8/layout/vList4"/>
    <dgm:cxn modelId="{83385573-7096-4830-8B2A-8A92388B2A4C}" type="presOf" srcId="{A29D18AF-0F57-419E-9991-B75E790BAC7B}" destId="{C7805243-5711-4381-AE28-4265B2D09F8C}" srcOrd="0" destOrd="0" presId="urn:microsoft.com/office/officeart/2005/8/layout/vList4"/>
    <dgm:cxn modelId="{24F175E8-6757-4713-B0A5-7E4A4DE62136}" type="presOf" srcId="{5452A892-4AFB-4B02-894D-CAAA8AD8DF44}" destId="{FAD19341-DD5A-4A82-8959-6405A2A53D98}" srcOrd="0" destOrd="0" presId="urn:microsoft.com/office/officeart/2005/8/layout/vList4"/>
    <dgm:cxn modelId="{B3396B73-3B3D-4CAF-8752-A406295C78AE}" srcId="{A29D18AF-0F57-419E-9991-B75E790BAC7B}" destId="{B2E1265D-3B38-4E14-8164-593A1145B535}" srcOrd="0" destOrd="0" parTransId="{F938BD5B-C939-4925-BF3B-7345A0A45B9E}" sibTransId="{FF0E083B-1FC9-4D76-AF31-4173359F6EA2}"/>
    <dgm:cxn modelId="{7273B16A-1E0C-42F5-9DE2-42AFD3998423}" srcId="{A29D18AF-0F57-419E-9991-B75E790BAC7B}" destId="{D85B6065-09EA-45C0-8456-E14F49D26DE2}" srcOrd="1" destOrd="0" parTransId="{588F3B78-1295-4646-B8F5-8F24220AAFB9}" sibTransId="{4D7FFB29-E87D-4C90-9A9E-6C0D48DB7D0D}"/>
    <dgm:cxn modelId="{6F07D9AD-45BC-4E36-914D-6917D36C3846}" type="presOf" srcId="{D85B6065-09EA-45C0-8456-E14F49D26DE2}" destId="{CBECCEC8-33C0-4B0F-B844-5A39EB093276}" srcOrd="0" destOrd="0" presId="urn:microsoft.com/office/officeart/2005/8/layout/vList4"/>
    <dgm:cxn modelId="{91C2EBA1-B584-41C6-988F-E18A3DC939B5}" type="presParOf" srcId="{C7805243-5711-4381-AE28-4265B2D09F8C}" destId="{8F556C9D-165C-4C20-B4FC-8E52AED6EA68}" srcOrd="0" destOrd="0" presId="urn:microsoft.com/office/officeart/2005/8/layout/vList4"/>
    <dgm:cxn modelId="{D0129429-53A3-4D9E-B471-BA982360BE80}" type="presParOf" srcId="{8F556C9D-165C-4C20-B4FC-8E52AED6EA68}" destId="{DA4D6475-8567-4485-810A-81C9C9102984}" srcOrd="0" destOrd="0" presId="urn:microsoft.com/office/officeart/2005/8/layout/vList4"/>
    <dgm:cxn modelId="{B84A5350-2FF4-40C9-B927-9E7784531D88}" type="presParOf" srcId="{8F556C9D-165C-4C20-B4FC-8E52AED6EA68}" destId="{C03C9D8E-67F1-47C3-AAD2-858C26D00222}" srcOrd="1" destOrd="0" presId="urn:microsoft.com/office/officeart/2005/8/layout/vList4"/>
    <dgm:cxn modelId="{9FF2E23B-61C6-4DCF-AEE5-80D41446A3F3}" type="presParOf" srcId="{8F556C9D-165C-4C20-B4FC-8E52AED6EA68}" destId="{651C6B53-4429-4A85-A81D-2506F56A3C45}" srcOrd="2" destOrd="0" presId="urn:microsoft.com/office/officeart/2005/8/layout/vList4"/>
    <dgm:cxn modelId="{68D19905-5C46-48AE-8F98-168DB0F498A2}" type="presParOf" srcId="{C7805243-5711-4381-AE28-4265B2D09F8C}" destId="{EB239300-6D27-4F98-83C7-21F7903C9945}" srcOrd="1" destOrd="0" presId="urn:microsoft.com/office/officeart/2005/8/layout/vList4"/>
    <dgm:cxn modelId="{FF5765DD-B658-4546-AB5B-72A27B3D27B5}" type="presParOf" srcId="{C7805243-5711-4381-AE28-4265B2D09F8C}" destId="{D9D1533D-726F-431E-ABA4-7C0EF7A0CF9C}" srcOrd="2" destOrd="0" presId="urn:microsoft.com/office/officeart/2005/8/layout/vList4"/>
    <dgm:cxn modelId="{7A8D19E2-FC38-4D5B-ADE9-99B5F300DB94}" type="presParOf" srcId="{D9D1533D-726F-431E-ABA4-7C0EF7A0CF9C}" destId="{CBECCEC8-33C0-4B0F-B844-5A39EB093276}" srcOrd="0" destOrd="0" presId="urn:microsoft.com/office/officeart/2005/8/layout/vList4"/>
    <dgm:cxn modelId="{6AFE6145-8416-4F16-8F9F-234DC28A3507}" type="presParOf" srcId="{D9D1533D-726F-431E-ABA4-7C0EF7A0CF9C}" destId="{FAF62C5A-1693-4B4E-A3F1-BFE2D420286B}" srcOrd="1" destOrd="0" presId="urn:microsoft.com/office/officeart/2005/8/layout/vList4"/>
    <dgm:cxn modelId="{54298BE4-D259-4051-B45B-341796C38A8C}" type="presParOf" srcId="{D9D1533D-726F-431E-ABA4-7C0EF7A0CF9C}" destId="{CF28F6A6-B71C-4FA4-9BCC-7EEA206A6F78}" srcOrd="2" destOrd="0" presId="urn:microsoft.com/office/officeart/2005/8/layout/vList4"/>
    <dgm:cxn modelId="{FF1169B3-DF3C-42FE-93C2-3858288556AA}" type="presParOf" srcId="{C7805243-5711-4381-AE28-4265B2D09F8C}" destId="{D1178FFE-5C46-4CDC-9517-92D72F71B287}" srcOrd="3" destOrd="0" presId="urn:microsoft.com/office/officeart/2005/8/layout/vList4"/>
    <dgm:cxn modelId="{8D92CF75-C0F1-4B68-8FFA-C1FDBE327FD2}" type="presParOf" srcId="{C7805243-5711-4381-AE28-4265B2D09F8C}" destId="{F190F90B-353D-472E-B82E-AD402D061365}" srcOrd="4" destOrd="0" presId="urn:microsoft.com/office/officeart/2005/8/layout/vList4"/>
    <dgm:cxn modelId="{D6A719CD-FBC4-4DB6-8FAD-943E3E8A5121}" type="presParOf" srcId="{F190F90B-353D-472E-B82E-AD402D061365}" destId="{FAD19341-DD5A-4A82-8959-6405A2A53D98}" srcOrd="0" destOrd="0" presId="urn:microsoft.com/office/officeart/2005/8/layout/vList4"/>
    <dgm:cxn modelId="{8D79A2C9-DC08-4194-AAC1-903F7876F197}" type="presParOf" srcId="{F190F90B-353D-472E-B82E-AD402D061365}" destId="{3F1986D2-C359-4287-BEE5-575B244627FC}" srcOrd="1" destOrd="0" presId="urn:microsoft.com/office/officeart/2005/8/layout/vList4"/>
    <dgm:cxn modelId="{0B87FFAA-0682-499D-81C8-2BEA11C67351}" type="presParOf" srcId="{F190F90B-353D-472E-B82E-AD402D061365}" destId="{D72D1C76-CDEA-4896-A668-654DC4A22DF5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038EBA-42C6-453E-8F91-407004F8F0F0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1906DDDB-E294-46A9-A54D-6D63FD31AF6B}">
      <dgm:prSet phldrT="[Текст]"/>
      <dgm:spPr/>
      <dgm:t>
        <a:bodyPr/>
        <a:lstStyle/>
        <a:p>
          <a:r>
            <a:rPr lang="ru-RU" dirty="0" smtClean="0"/>
            <a:t>Значительный износ очистных сооружений</a:t>
          </a:r>
          <a:endParaRPr lang="ru-RU" dirty="0"/>
        </a:p>
      </dgm:t>
    </dgm:pt>
    <dgm:pt modelId="{14F0C4D2-1E29-4FCF-9837-9FD5E802C885}" type="parTrans" cxnId="{FF87B3A5-0D3D-4C09-9763-F84C881C8DC9}">
      <dgm:prSet/>
      <dgm:spPr/>
      <dgm:t>
        <a:bodyPr/>
        <a:lstStyle/>
        <a:p>
          <a:endParaRPr lang="ru-RU"/>
        </a:p>
      </dgm:t>
    </dgm:pt>
    <dgm:pt modelId="{70BC4808-5CCE-435F-B6C0-8D3356F3896E}" type="sibTrans" cxnId="{FF87B3A5-0D3D-4C09-9763-F84C881C8DC9}">
      <dgm:prSet/>
      <dgm:spPr/>
      <dgm:t>
        <a:bodyPr/>
        <a:lstStyle/>
        <a:p>
          <a:endParaRPr lang="ru-RU"/>
        </a:p>
      </dgm:t>
    </dgm:pt>
    <dgm:pt modelId="{1ECAFE04-178A-4728-90FB-B157AC457D6C}">
      <dgm:prSet/>
      <dgm:spPr/>
      <dgm:t>
        <a:bodyPr/>
        <a:lstStyle/>
        <a:p>
          <a:r>
            <a:rPr lang="ru-RU" dirty="0" smtClean="0"/>
            <a:t>Применение устаревших технологий</a:t>
          </a:r>
          <a:endParaRPr lang="ru-RU" dirty="0"/>
        </a:p>
      </dgm:t>
    </dgm:pt>
    <dgm:pt modelId="{C9C86F1E-D11F-4EAC-84CB-88C113F185AD}" type="parTrans" cxnId="{B263F9B0-59DD-40E9-AF6E-EDBC1D3AC182}">
      <dgm:prSet/>
      <dgm:spPr/>
      <dgm:t>
        <a:bodyPr/>
        <a:lstStyle/>
        <a:p>
          <a:endParaRPr lang="ru-RU"/>
        </a:p>
      </dgm:t>
    </dgm:pt>
    <dgm:pt modelId="{45F54C3A-E367-4A4F-8CFD-47BE58605A18}" type="sibTrans" cxnId="{B263F9B0-59DD-40E9-AF6E-EDBC1D3AC182}">
      <dgm:prSet/>
      <dgm:spPr/>
      <dgm:t>
        <a:bodyPr/>
        <a:lstStyle/>
        <a:p>
          <a:endParaRPr lang="ru-RU"/>
        </a:p>
      </dgm:t>
    </dgm:pt>
    <dgm:pt modelId="{AC1F058B-8462-4F3B-B39F-7E1C35DF291B}">
      <dgm:prSet/>
      <dgm:spPr/>
      <dgm:t>
        <a:bodyPr/>
        <a:lstStyle/>
        <a:p>
          <a:r>
            <a:rPr lang="ru-RU" dirty="0" smtClean="0"/>
            <a:t>Прием объектами ЖКХ загрязненных стоков промышленных вод</a:t>
          </a:r>
          <a:endParaRPr lang="ru-RU" dirty="0"/>
        </a:p>
      </dgm:t>
    </dgm:pt>
    <dgm:pt modelId="{27E77654-E104-439B-9B79-4DE566E04C1F}" type="parTrans" cxnId="{4AE4A59A-DEBC-4B7D-8056-5D3F3CC37FE3}">
      <dgm:prSet/>
      <dgm:spPr/>
      <dgm:t>
        <a:bodyPr/>
        <a:lstStyle/>
        <a:p>
          <a:endParaRPr lang="ru-RU"/>
        </a:p>
      </dgm:t>
    </dgm:pt>
    <dgm:pt modelId="{76BA82F7-9CD8-4A51-8877-0ACA80D3FAD3}" type="sibTrans" cxnId="{4AE4A59A-DEBC-4B7D-8056-5D3F3CC37FE3}">
      <dgm:prSet/>
      <dgm:spPr/>
      <dgm:t>
        <a:bodyPr/>
        <a:lstStyle/>
        <a:p>
          <a:endParaRPr lang="ru-RU"/>
        </a:p>
      </dgm:t>
    </dgm:pt>
    <dgm:pt modelId="{399F6A94-F66B-41D5-A236-63FFBF0475A8}">
      <dgm:prSet phldrT="[Текст]"/>
      <dgm:spPr/>
      <dgm:t>
        <a:bodyPr/>
        <a:lstStyle/>
        <a:p>
          <a:r>
            <a:rPr lang="ru-RU" dirty="0" smtClean="0"/>
            <a:t>Недостаточная мощность очистных сооружений</a:t>
          </a:r>
          <a:endParaRPr lang="ru-RU" dirty="0"/>
        </a:p>
      </dgm:t>
    </dgm:pt>
    <dgm:pt modelId="{B8D169A2-BE26-479C-83BF-B8BBDE6F3353}" type="parTrans" cxnId="{B94D538D-05DB-45CD-947C-44BB057474A4}">
      <dgm:prSet/>
      <dgm:spPr/>
      <dgm:t>
        <a:bodyPr/>
        <a:lstStyle/>
        <a:p>
          <a:endParaRPr lang="ru-RU"/>
        </a:p>
      </dgm:t>
    </dgm:pt>
    <dgm:pt modelId="{6991CA8B-73CC-4D38-88A3-479E63685C4D}" type="sibTrans" cxnId="{B94D538D-05DB-45CD-947C-44BB057474A4}">
      <dgm:prSet/>
      <dgm:spPr/>
      <dgm:t>
        <a:bodyPr/>
        <a:lstStyle/>
        <a:p>
          <a:endParaRPr lang="ru-RU"/>
        </a:p>
      </dgm:t>
    </dgm:pt>
    <dgm:pt modelId="{DC1BF9C6-5030-415E-9582-4B02313CF323}" type="pres">
      <dgm:prSet presAssocID="{A9038EBA-42C6-453E-8F91-407004F8F0F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5DFDF6B0-06BD-4E6A-87AF-16EFC214C77A}" type="pres">
      <dgm:prSet presAssocID="{A9038EBA-42C6-453E-8F91-407004F8F0F0}" presName="Name1" presStyleCnt="0"/>
      <dgm:spPr/>
    </dgm:pt>
    <dgm:pt modelId="{6F012B7C-3CC3-4347-A67D-645E8D5D6B74}" type="pres">
      <dgm:prSet presAssocID="{A9038EBA-42C6-453E-8F91-407004F8F0F0}" presName="cycle" presStyleCnt="0"/>
      <dgm:spPr/>
    </dgm:pt>
    <dgm:pt modelId="{B2FC21AD-6EDA-4927-9108-C2BCCA607B2D}" type="pres">
      <dgm:prSet presAssocID="{A9038EBA-42C6-453E-8F91-407004F8F0F0}" presName="srcNode" presStyleLbl="node1" presStyleIdx="0" presStyleCnt="4"/>
      <dgm:spPr/>
    </dgm:pt>
    <dgm:pt modelId="{41EE2127-0B7D-47F8-B439-2499BE2C044A}" type="pres">
      <dgm:prSet presAssocID="{A9038EBA-42C6-453E-8F91-407004F8F0F0}" presName="conn" presStyleLbl="parChTrans1D2" presStyleIdx="0" presStyleCnt="1"/>
      <dgm:spPr/>
      <dgm:t>
        <a:bodyPr/>
        <a:lstStyle/>
        <a:p>
          <a:endParaRPr lang="ru-RU"/>
        </a:p>
      </dgm:t>
    </dgm:pt>
    <dgm:pt modelId="{46246F82-38BC-4D35-98B0-26D03AD7FD54}" type="pres">
      <dgm:prSet presAssocID="{A9038EBA-42C6-453E-8F91-407004F8F0F0}" presName="extraNode" presStyleLbl="node1" presStyleIdx="0" presStyleCnt="4"/>
      <dgm:spPr/>
    </dgm:pt>
    <dgm:pt modelId="{1E2FF60F-EEE4-4B67-B658-5DED50DADD35}" type="pres">
      <dgm:prSet presAssocID="{A9038EBA-42C6-453E-8F91-407004F8F0F0}" presName="dstNode" presStyleLbl="node1" presStyleIdx="0" presStyleCnt="4"/>
      <dgm:spPr/>
    </dgm:pt>
    <dgm:pt modelId="{41DACE81-B564-4264-98FC-5EC6F37EF477}" type="pres">
      <dgm:prSet presAssocID="{399F6A94-F66B-41D5-A236-63FFBF0475A8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ACFB7F-1FAA-403C-A975-3B3BB9AFAFCB}" type="pres">
      <dgm:prSet presAssocID="{399F6A94-F66B-41D5-A236-63FFBF0475A8}" presName="accent_1" presStyleCnt="0"/>
      <dgm:spPr/>
    </dgm:pt>
    <dgm:pt modelId="{56654D7D-4390-40E2-B836-A68B5CB5E5C3}" type="pres">
      <dgm:prSet presAssocID="{399F6A94-F66B-41D5-A236-63FFBF0475A8}" presName="accentRepeatNode" presStyleLbl="solidFgAcc1" presStyleIdx="0" presStyleCnt="4"/>
      <dgm:spPr/>
    </dgm:pt>
    <dgm:pt modelId="{DDFA2095-EF00-414D-9CEC-45F147ED5E63}" type="pres">
      <dgm:prSet presAssocID="{1906DDDB-E294-46A9-A54D-6D63FD31AF6B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BD7397-461D-420C-A2E0-DF55D284631E}" type="pres">
      <dgm:prSet presAssocID="{1906DDDB-E294-46A9-A54D-6D63FD31AF6B}" presName="accent_2" presStyleCnt="0"/>
      <dgm:spPr/>
    </dgm:pt>
    <dgm:pt modelId="{159C9142-576F-40AA-945D-EEFA874087C5}" type="pres">
      <dgm:prSet presAssocID="{1906DDDB-E294-46A9-A54D-6D63FD31AF6B}" presName="accentRepeatNode" presStyleLbl="solidFgAcc1" presStyleIdx="1" presStyleCnt="4"/>
      <dgm:spPr/>
    </dgm:pt>
    <dgm:pt modelId="{B1DE37FD-8898-40D3-848E-51CAD3B99373}" type="pres">
      <dgm:prSet presAssocID="{1ECAFE04-178A-4728-90FB-B157AC457D6C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32DFE7-999A-4F0E-9989-DB54F195C1B7}" type="pres">
      <dgm:prSet presAssocID="{1ECAFE04-178A-4728-90FB-B157AC457D6C}" presName="accent_3" presStyleCnt="0"/>
      <dgm:spPr/>
    </dgm:pt>
    <dgm:pt modelId="{7FE12D7F-E046-431A-AA56-AADC50DF339C}" type="pres">
      <dgm:prSet presAssocID="{1ECAFE04-178A-4728-90FB-B157AC457D6C}" presName="accentRepeatNode" presStyleLbl="solidFgAcc1" presStyleIdx="2" presStyleCnt="4"/>
      <dgm:spPr/>
    </dgm:pt>
    <dgm:pt modelId="{ACD9B262-FE13-4A41-90A4-59045FF8DDF0}" type="pres">
      <dgm:prSet presAssocID="{AC1F058B-8462-4F3B-B39F-7E1C35DF291B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EA0EDF-13C4-470E-A518-A53528C74998}" type="pres">
      <dgm:prSet presAssocID="{AC1F058B-8462-4F3B-B39F-7E1C35DF291B}" presName="accent_4" presStyleCnt="0"/>
      <dgm:spPr/>
    </dgm:pt>
    <dgm:pt modelId="{EE1E7EA8-9611-4B5A-B5E2-4959A8A44EE3}" type="pres">
      <dgm:prSet presAssocID="{AC1F058B-8462-4F3B-B39F-7E1C35DF291B}" presName="accentRepeatNode" presStyleLbl="solidFgAcc1" presStyleIdx="3" presStyleCnt="4"/>
      <dgm:spPr/>
    </dgm:pt>
  </dgm:ptLst>
  <dgm:cxnLst>
    <dgm:cxn modelId="{B94D538D-05DB-45CD-947C-44BB057474A4}" srcId="{A9038EBA-42C6-453E-8F91-407004F8F0F0}" destId="{399F6A94-F66B-41D5-A236-63FFBF0475A8}" srcOrd="0" destOrd="0" parTransId="{B8D169A2-BE26-479C-83BF-B8BBDE6F3353}" sibTransId="{6991CA8B-73CC-4D38-88A3-479E63685C4D}"/>
    <dgm:cxn modelId="{8C8281DC-C420-40A9-B0F6-10B715A1738E}" type="presOf" srcId="{A9038EBA-42C6-453E-8F91-407004F8F0F0}" destId="{DC1BF9C6-5030-415E-9582-4B02313CF323}" srcOrd="0" destOrd="0" presId="urn:microsoft.com/office/officeart/2008/layout/VerticalCurvedList"/>
    <dgm:cxn modelId="{7B45DF82-C5E0-4CA1-81C9-7421DA6D5AF1}" type="presOf" srcId="{399F6A94-F66B-41D5-A236-63FFBF0475A8}" destId="{41DACE81-B564-4264-98FC-5EC6F37EF477}" srcOrd="0" destOrd="0" presId="urn:microsoft.com/office/officeart/2008/layout/VerticalCurvedList"/>
    <dgm:cxn modelId="{4AE4A59A-DEBC-4B7D-8056-5D3F3CC37FE3}" srcId="{A9038EBA-42C6-453E-8F91-407004F8F0F0}" destId="{AC1F058B-8462-4F3B-B39F-7E1C35DF291B}" srcOrd="3" destOrd="0" parTransId="{27E77654-E104-439B-9B79-4DE566E04C1F}" sibTransId="{76BA82F7-9CD8-4A51-8877-0ACA80D3FAD3}"/>
    <dgm:cxn modelId="{672E7CB1-0C04-449E-A09E-8D875CA2B4EE}" type="presOf" srcId="{1ECAFE04-178A-4728-90FB-B157AC457D6C}" destId="{B1DE37FD-8898-40D3-848E-51CAD3B99373}" srcOrd="0" destOrd="0" presId="urn:microsoft.com/office/officeart/2008/layout/VerticalCurvedList"/>
    <dgm:cxn modelId="{FE7CF5C6-48BA-4E19-8588-0BE1E93005C9}" type="presOf" srcId="{6991CA8B-73CC-4D38-88A3-479E63685C4D}" destId="{41EE2127-0B7D-47F8-B439-2499BE2C044A}" srcOrd="0" destOrd="0" presId="urn:microsoft.com/office/officeart/2008/layout/VerticalCurvedList"/>
    <dgm:cxn modelId="{B263F9B0-59DD-40E9-AF6E-EDBC1D3AC182}" srcId="{A9038EBA-42C6-453E-8F91-407004F8F0F0}" destId="{1ECAFE04-178A-4728-90FB-B157AC457D6C}" srcOrd="2" destOrd="0" parTransId="{C9C86F1E-D11F-4EAC-84CB-88C113F185AD}" sibTransId="{45F54C3A-E367-4A4F-8CFD-47BE58605A18}"/>
    <dgm:cxn modelId="{FF87B3A5-0D3D-4C09-9763-F84C881C8DC9}" srcId="{A9038EBA-42C6-453E-8F91-407004F8F0F0}" destId="{1906DDDB-E294-46A9-A54D-6D63FD31AF6B}" srcOrd="1" destOrd="0" parTransId="{14F0C4D2-1E29-4FCF-9837-9FD5E802C885}" sibTransId="{70BC4808-5CCE-435F-B6C0-8D3356F3896E}"/>
    <dgm:cxn modelId="{2907FEE9-3F71-4D7B-9723-1B2D3379140D}" type="presOf" srcId="{1906DDDB-E294-46A9-A54D-6D63FD31AF6B}" destId="{DDFA2095-EF00-414D-9CEC-45F147ED5E63}" srcOrd="0" destOrd="0" presId="urn:microsoft.com/office/officeart/2008/layout/VerticalCurvedList"/>
    <dgm:cxn modelId="{7ADD7B1F-5598-46D4-B872-1BE50381007E}" type="presOf" srcId="{AC1F058B-8462-4F3B-B39F-7E1C35DF291B}" destId="{ACD9B262-FE13-4A41-90A4-59045FF8DDF0}" srcOrd="0" destOrd="0" presId="urn:microsoft.com/office/officeart/2008/layout/VerticalCurvedList"/>
    <dgm:cxn modelId="{B84A69F0-DFA5-4F0B-880A-291B9CC23949}" type="presParOf" srcId="{DC1BF9C6-5030-415E-9582-4B02313CF323}" destId="{5DFDF6B0-06BD-4E6A-87AF-16EFC214C77A}" srcOrd="0" destOrd="0" presId="urn:microsoft.com/office/officeart/2008/layout/VerticalCurvedList"/>
    <dgm:cxn modelId="{2699A6B2-1022-4014-8C89-2B999039A115}" type="presParOf" srcId="{5DFDF6B0-06BD-4E6A-87AF-16EFC214C77A}" destId="{6F012B7C-3CC3-4347-A67D-645E8D5D6B74}" srcOrd="0" destOrd="0" presId="urn:microsoft.com/office/officeart/2008/layout/VerticalCurvedList"/>
    <dgm:cxn modelId="{705D9D65-EF44-4473-8444-DE0453B60946}" type="presParOf" srcId="{6F012B7C-3CC3-4347-A67D-645E8D5D6B74}" destId="{B2FC21AD-6EDA-4927-9108-C2BCCA607B2D}" srcOrd="0" destOrd="0" presId="urn:microsoft.com/office/officeart/2008/layout/VerticalCurvedList"/>
    <dgm:cxn modelId="{890899AA-39F4-49FA-B261-D56E2F6C85FD}" type="presParOf" srcId="{6F012B7C-3CC3-4347-A67D-645E8D5D6B74}" destId="{41EE2127-0B7D-47F8-B439-2499BE2C044A}" srcOrd="1" destOrd="0" presId="urn:microsoft.com/office/officeart/2008/layout/VerticalCurvedList"/>
    <dgm:cxn modelId="{1A1615C2-E06B-4449-9241-00DFD5794FB1}" type="presParOf" srcId="{6F012B7C-3CC3-4347-A67D-645E8D5D6B74}" destId="{46246F82-38BC-4D35-98B0-26D03AD7FD54}" srcOrd="2" destOrd="0" presId="urn:microsoft.com/office/officeart/2008/layout/VerticalCurvedList"/>
    <dgm:cxn modelId="{B0C1F610-19E3-48E4-AAD8-C5B036E657C7}" type="presParOf" srcId="{6F012B7C-3CC3-4347-A67D-645E8D5D6B74}" destId="{1E2FF60F-EEE4-4B67-B658-5DED50DADD35}" srcOrd="3" destOrd="0" presId="urn:microsoft.com/office/officeart/2008/layout/VerticalCurvedList"/>
    <dgm:cxn modelId="{50109C9A-C06A-4807-BB03-DA10D6C89879}" type="presParOf" srcId="{5DFDF6B0-06BD-4E6A-87AF-16EFC214C77A}" destId="{41DACE81-B564-4264-98FC-5EC6F37EF477}" srcOrd="1" destOrd="0" presId="urn:microsoft.com/office/officeart/2008/layout/VerticalCurvedList"/>
    <dgm:cxn modelId="{F0FFE29A-7504-4021-AA61-23F2827CDE28}" type="presParOf" srcId="{5DFDF6B0-06BD-4E6A-87AF-16EFC214C77A}" destId="{D0ACFB7F-1FAA-403C-A975-3B3BB9AFAFCB}" srcOrd="2" destOrd="0" presId="urn:microsoft.com/office/officeart/2008/layout/VerticalCurvedList"/>
    <dgm:cxn modelId="{D691A99B-6ED2-49DF-87CD-6D53D5B0A788}" type="presParOf" srcId="{D0ACFB7F-1FAA-403C-A975-3B3BB9AFAFCB}" destId="{56654D7D-4390-40E2-B836-A68B5CB5E5C3}" srcOrd="0" destOrd="0" presId="urn:microsoft.com/office/officeart/2008/layout/VerticalCurvedList"/>
    <dgm:cxn modelId="{6BBBCCA9-999B-4D3F-AD41-611EC3ACB8C1}" type="presParOf" srcId="{5DFDF6B0-06BD-4E6A-87AF-16EFC214C77A}" destId="{DDFA2095-EF00-414D-9CEC-45F147ED5E63}" srcOrd="3" destOrd="0" presId="urn:microsoft.com/office/officeart/2008/layout/VerticalCurvedList"/>
    <dgm:cxn modelId="{4CCA2FC9-F4B7-445A-8004-D871AB294326}" type="presParOf" srcId="{5DFDF6B0-06BD-4E6A-87AF-16EFC214C77A}" destId="{7EBD7397-461D-420C-A2E0-DF55D284631E}" srcOrd="4" destOrd="0" presId="urn:microsoft.com/office/officeart/2008/layout/VerticalCurvedList"/>
    <dgm:cxn modelId="{07DDA05E-254B-4BDE-8F1F-E584AC176B80}" type="presParOf" srcId="{7EBD7397-461D-420C-A2E0-DF55D284631E}" destId="{159C9142-576F-40AA-945D-EEFA874087C5}" srcOrd="0" destOrd="0" presId="urn:microsoft.com/office/officeart/2008/layout/VerticalCurvedList"/>
    <dgm:cxn modelId="{3A60E3F4-23E0-4EDE-BC74-B2AF3D30F44A}" type="presParOf" srcId="{5DFDF6B0-06BD-4E6A-87AF-16EFC214C77A}" destId="{B1DE37FD-8898-40D3-848E-51CAD3B99373}" srcOrd="5" destOrd="0" presId="urn:microsoft.com/office/officeart/2008/layout/VerticalCurvedList"/>
    <dgm:cxn modelId="{49207239-C41F-4C28-B25C-32BFA0B18B89}" type="presParOf" srcId="{5DFDF6B0-06BD-4E6A-87AF-16EFC214C77A}" destId="{E432DFE7-999A-4F0E-9989-DB54F195C1B7}" srcOrd="6" destOrd="0" presId="urn:microsoft.com/office/officeart/2008/layout/VerticalCurvedList"/>
    <dgm:cxn modelId="{93594C4D-50F1-44E2-BB63-2BCEDB253340}" type="presParOf" srcId="{E432DFE7-999A-4F0E-9989-DB54F195C1B7}" destId="{7FE12D7F-E046-431A-AA56-AADC50DF339C}" srcOrd="0" destOrd="0" presId="urn:microsoft.com/office/officeart/2008/layout/VerticalCurvedList"/>
    <dgm:cxn modelId="{CEA74FAE-5364-4DC0-9149-35DF49465992}" type="presParOf" srcId="{5DFDF6B0-06BD-4E6A-87AF-16EFC214C77A}" destId="{ACD9B262-FE13-4A41-90A4-59045FF8DDF0}" srcOrd="7" destOrd="0" presId="urn:microsoft.com/office/officeart/2008/layout/VerticalCurvedList"/>
    <dgm:cxn modelId="{5483D418-4CF0-41E0-8BFA-3060F8CDCB81}" type="presParOf" srcId="{5DFDF6B0-06BD-4E6A-87AF-16EFC214C77A}" destId="{36EA0EDF-13C4-470E-A518-A53528C74998}" srcOrd="8" destOrd="0" presId="urn:microsoft.com/office/officeart/2008/layout/VerticalCurvedList"/>
    <dgm:cxn modelId="{60427956-5CD7-495E-98F5-A993B3849EFF}" type="presParOf" srcId="{36EA0EDF-13C4-470E-A518-A53528C74998}" destId="{EE1E7EA8-9611-4B5A-B5E2-4959A8A44EE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C0A8CC-2440-4E8E-B273-68A7B2CA81F6}" type="doc">
      <dgm:prSet loTypeId="urn:microsoft.com/office/officeart/2005/8/layout/vProcess5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25C1954-2C35-4024-B02A-6801A6A44EAC}">
      <dgm:prSet phldrT="[Текст]"/>
      <dgm:spPr/>
      <dgm:t>
        <a:bodyPr/>
        <a:lstStyle/>
        <a:p>
          <a:r>
            <a:rPr lang="ru-RU" b="1" dirty="0" smtClean="0"/>
            <a:t>Концепция долгосрочного социально-экономического развития Российской Федерации на период до 2020 года</a:t>
          </a:r>
          <a:endParaRPr lang="ru-RU" b="1" dirty="0"/>
        </a:p>
      </dgm:t>
    </dgm:pt>
    <dgm:pt modelId="{2452E696-4629-4F4A-A2EF-EBC97D398D19}" type="parTrans" cxnId="{FDFB78BE-1071-490D-9CDA-A19F1E073C65}">
      <dgm:prSet/>
      <dgm:spPr/>
      <dgm:t>
        <a:bodyPr/>
        <a:lstStyle/>
        <a:p>
          <a:endParaRPr lang="ru-RU"/>
        </a:p>
      </dgm:t>
    </dgm:pt>
    <dgm:pt modelId="{2C3EAA88-34F9-40CE-AB6A-69141B647E56}" type="sibTrans" cxnId="{FDFB78BE-1071-490D-9CDA-A19F1E073C65}">
      <dgm:prSet/>
      <dgm:spPr/>
      <dgm:t>
        <a:bodyPr/>
        <a:lstStyle/>
        <a:p>
          <a:endParaRPr lang="ru-RU"/>
        </a:p>
      </dgm:t>
    </dgm:pt>
    <dgm:pt modelId="{3FBAF380-0833-4CFB-ACB0-077EC612BFFF}">
      <dgm:prSet phldrT="[Текст]" custT="1"/>
      <dgm:spPr/>
      <dgm:t>
        <a:bodyPr/>
        <a:lstStyle/>
        <a:p>
          <a:r>
            <a:rPr lang="ru-RU" sz="2400" b="1" dirty="0" smtClean="0"/>
            <a:t>Водная стратегия Российской Федерации на период до 2020 года </a:t>
          </a:r>
        </a:p>
        <a:p>
          <a:r>
            <a:rPr lang="ru-RU" sz="1400" dirty="0" smtClean="0"/>
            <a:t>(утв. Распоряжением Правительства Российской Федерации от 27.08.2009 № 1235-р)</a:t>
          </a:r>
          <a:endParaRPr lang="ru-RU" sz="1400" dirty="0"/>
        </a:p>
      </dgm:t>
    </dgm:pt>
    <dgm:pt modelId="{8B07B382-4DFE-471C-AF97-198D15D73D50}" type="parTrans" cxnId="{572B0BC3-14EF-4868-A0C2-D49A9A6E8CFA}">
      <dgm:prSet/>
      <dgm:spPr/>
      <dgm:t>
        <a:bodyPr/>
        <a:lstStyle/>
        <a:p>
          <a:endParaRPr lang="ru-RU"/>
        </a:p>
      </dgm:t>
    </dgm:pt>
    <dgm:pt modelId="{69D04B80-8608-4F33-B493-19057D537CA0}" type="sibTrans" cxnId="{572B0BC3-14EF-4868-A0C2-D49A9A6E8CFA}">
      <dgm:prSet/>
      <dgm:spPr/>
      <dgm:t>
        <a:bodyPr/>
        <a:lstStyle/>
        <a:p>
          <a:endParaRPr lang="ru-RU"/>
        </a:p>
      </dgm:t>
    </dgm:pt>
    <dgm:pt modelId="{B86BC532-162D-45B2-A782-6817264C0263}">
      <dgm:prSet phldrT="[Текст]" custT="1"/>
      <dgm:spPr/>
      <dgm:t>
        <a:bodyPr/>
        <a:lstStyle/>
        <a:p>
          <a:r>
            <a:rPr lang="ru-RU" sz="2400" b="1" dirty="0" smtClean="0"/>
            <a:t>Федеральная целевая программа «Развитие водохозяйственного комплекса Российской Федерации в 2012 – 2020 годах» </a:t>
          </a:r>
        </a:p>
        <a:p>
          <a:r>
            <a:rPr lang="ru-RU" sz="1400" dirty="0" smtClean="0"/>
            <a:t>(утв. постановлением Правительства Российской Федерации от 19.04.2012 № 350)</a:t>
          </a:r>
          <a:endParaRPr lang="ru-RU" sz="1400" dirty="0"/>
        </a:p>
      </dgm:t>
    </dgm:pt>
    <dgm:pt modelId="{2611A8B8-7F50-4575-A420-ED4646A208C4}" type="parTrans" cxnId="{716B0CC5-A096-47E6-8157-A53791433CA1}">
      <dgm:prSet/>
      <dgm:spPr/>
      <dgm:t>
        <a:bodyPr/>
        <a:lstStyle/>
        <a:p>
          <a:endParaRPr lang="ru-RU"/>
        </a:p>
      </dgm:t>
    </dgm:pt>
    <dgm:pt modelId="{7A052920-9FFC-4193-B8D1-BB69A03A7AD1}" type="sibTrans" cxnId="{716B0CC5-A096-47E6-8157-A53791433CA1}">
      <dgm:prSet/>
      <dgm:spPr/>
      <dgm:t>
        <a:bodyPr/>
        <a:lstStyle/>
        <a:p>
          <a:endParaRPr lang="ru-RU"/>
        </a:p>
      </dgm:t>
    </dgm:pt>
    <dgm:pt modelId="{8D80A5E6-18B3-48DD-9213-FCA8D6A31236}" type="pres">
      <dgm:prSet presAssocID="{70C0A8CC-2440-4E8E-B273-68A7B2CA81F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E8780D-2854-41D5-98D1-4A4209F48543}" type="pres">
      <dgm:prSet presAssocID="{70C0A8CC-2440-4E8E-B273-68A7B2CA81F6}" presName="dummyMaxCanvas" presStyleCnt="0">
        <dgm:presLayoutVars/>
      </dgm:prSet>
      <dgm:spPr/>
    </dgm:pt>
    <dgm:pt modelId="{DD456CCF-339D-4A4A-8AE0-6A895DC1F68A}" type="pres">
      <dgm:prSet presAssocID="{70C0A8CC-2440-4E8E-B273-68A7B2CA81F6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7247AA-586D-4287-A5BB-4D9351AB40E8}" type="pres">
      <dgm:prSet presAssocID="{70C0A8CC-2440-4E8E-B273-68A7B2CA81F6}" presName="ThreeNodes_2" presStyleLbl="node1" presStyleIdx="1" presStyleCnt="3" custLinFactNeighborX="1796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E80A02-A92B-4CA3-8290-E43B6891545C}" type="pres">
      <dgm:prSet presAssocID="{70C0A8CC-2440-4E8E-B273-68A7B2CA81F6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BB4576-3897-49EA-8008-9287A1430B16}" type="pres">
      <dgm:prSet presAssocID="{70C0A8CC-2440-4E8E-B273-68A7B2CA81F6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959533-A458-43CD-BCA6-3EA836133E9A}" type="pres">
      <dgm:prSet presAssocID="{70C0A8CC-2440-4E8E-B273-68A7B2CA81F6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EB347C-DA69-44FC-B557-7384013DE7C1}" type="pres">
      <dgm:prSet presAssocID="{70C0A8CC-2440-4E8E-B273-68A7B2CA81F6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56460B-CD00-45BD-9AEC-8D1B09AA9DEB}" type="pres">
      <dgm:prSet presAssocID="{70C0A8CC-2440-4E8E-B273-68A7B2CA81F6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37DABF-FF05-4B4B-B5F6-896BD2AB7A61}" type="pres">
      <dgm:prSet presAssocID="{70C0A8CC-2440-4E8E-B273-68A7B2CA81F6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FB78BE-1071-490D-9CDA-A19F1E073C65}" srcId="{70C0A8CC-2440-4E8E-B273-68A7B2CA81F6}" destId="{025C1954-2C35-4024-B02A-6801A6A44EAC}" srcOrd="0" destOrd="0" parTransId="{2452E696-4629-4F4A-A2EF-EBC97D398D19}" sibTransId="{2C3EAA88-34F9-40CE-AB6A-69141B647E56}"/>
    <dgm:cxn modelId="{49CABFFE-8F83-4377-888D-EA703FBC9B90}" type="presOf" srcId="{69D04B80-8608-4F33-B493-19057D537CA0}" destId="{C2959533-A458-43CD-BCA6-3EA836133E9A}" srcOrd="0" destOrd="0" presId="urn:microsoft.com/office/officeart/2005/8/layout/vProcess5"/>
    <dgm:cxn modelId="{EE16BDE4-7E7E-46CA-979D-44389C06D247}" type="presOf" srcId="{70C0A8CC-2440-4E8E-B273-68A7B2CA81F6}" destId="{8D80A5E6-18B3-48DD-9213-FCA8D6A31236}" srcOrd="0" destOrd="0" presId="urn:microsoft.com/office/officeart/2005/8/layout/vProcess5"/>
    <dgm:cxn modelId="{AB82E520-25E9-4741-869B-3C5C04AFC1D3}" type="presOf" srcId="{3FBAF380-0833-4CFB-ACB0-077EC612BFFF}" destId="{9C56460B-CD00-45BD-9AEC-8D1B09AA9DEB}" srcOrd="1" destOrd="0" presId="urn:microsoft.com/office/officeart/2005/8/layout/vProcess5"/>
    <dgm:cxn modelId="{8E1B120A-2436-4E85-A003-430BDB1EEF51}" type="presOf" srcId="{B86BC532-162D-45B2-A782-6817264C0263}" destId="{EBE80A02-A92B-4CA3-8290-E43B6891545C}" srcOrd="0" destOrd="0" presId="urn:microsoft.com/office/officeart/2005/8/layout/vProcess5"/>
    <dgm:cxn modelId="{DE4CCC0B-B149-4C85-B365-D018904F9F87}" type="presOf" srcId="{2C3EAA88-34F9-40CE-AB6A-69141B647E56}" destId="{E2BB4576-3897-49EA-8008-9287A1430B16}" srcOrd="0" destOrd="0" presId="urn:microsoft.com/office/officeart/2005/8/layout/vProcess5"/>
    <dgm:cxn modelId="{5DA4523E-BA32-4B51-B835-7806A787886F}" type="presOf" srcId="{025C1954-2C35-4024-B02A-6801A6A44EAC}" destId="{DD456CCF-339D-4A4A-8AE0-6A895DC1F68A}" srcOrd="0" destOrd="0" presId="urn:microsoft.com/office/officeart/2005/8/layout/vProcess5"/>
    <dgm:cxn modelId="{2018D25A-C129-4589-9F7A-87E2B28AA078}" type="presOf" srcId="{025C1954-2C35-4024-B02A-6801A6A44EAC}" destId="{E0EB347C-DA69-44FC-B557-7384013DE7C1}" srcOrd="1" destOrd="0" presId="urn:microsoft.com/office/officeart/2005/8/layout/vProcess5"/>
    <dgm:cxn modelId="{13F78569-8E50-45F2-8D72-543399833232}" type="presOf" srcId="{3FBAF380-0833-4CFB-ACB0-077EC612BFFF}" destId="{217247AA-586D-4287-A5BB-4D9351AB40E8}" srcOrd="0" destOrd="0" presId="urn:microsoft.com/office/officeart/2005/8/layout/vProcess5"/>
    <dgm:cxn modelId="{572B0BC3-14EF-4868-A0C2-D49A9A6E8CFA}" srcId="{70C0A8CC-2440-4E8E-B273-68A7B2CA81F6}" destId="{3FBAF380-0833-4CFB-ACB0-077EC612BFFF}" srcOrd="1" destOrd="0" parTransId="{8B07B382-4DFE-471C-AF97-198D15D73D50}" sibTransId="{69D04B80-8608-4F33-B493-19057D537CA0}"/>
    <dgm:cxn modelId="{F1F44C18-8503-482D-8F6D-E563FB6FBA8F}" type="presOf" srcId="{B86BC532-162D-45B2-A782-6817264C0263}" destId="{DD37DABF-FF05-4B4B-B5F6-896BD2AB7A61}" srcOrd="1" destOrd="0" presId="urn:microsoft.com/office/officeart/2005/8/layout/vProcess5"/>
    <dgm:cxn modelId="{716B0CC5-A096-47E6-8157-A53791433CA1}" srcId="{70C0A8CC-2440-4E8E-B273-68A7B2CA81F6}" destId="{B86BC532-162D-45B2-A782-6817264C0263}" srcOrd="2" destOrd="0" parTransId="{2611A8B8-7F50-4575-A420-ED4646A208C4}" sibTransId="{7A052920-9FFC-4193-B8D1-BB69A03A7AD1}"/>
    <dgm:cxn modelId="{5D1791AA-BD03-44D7-88E1-20B548596777}" type="presParOf" srcId="{8D80A5E6-18B3-48DD-9213-FCA8D6A31236}" destId="{5AE8780D-2854-41D5-98D1-4A4209F48543}" srcOrd="0" destOrd="0" presId="urn:microsoft.com/office/officeart/2005/8/layout/vProcess5"/>
    <dgm:cxn modelId="{00C5D488-CD70-42E5-B62C-235F5948BAAC}" type="presParOf" srcId="{8D80A5E6-18B3-48DD-9213-FCA8D6A31236}" destId="{DD456CCF-339D-4A4A-8AE0-6A895DC1F68A}" srcOrd="1" destOrd="0" presId="urn:microsoft.com/office/officeart/2005/8/layout/vProcess5"/>
    <dgm:cxn modelId="{62EC1D03-B92E-4B98-925C-BAC27CF52253}" type="presParOf" srcId="{8D80A5E6-18B3-48DD-9213-FCA8D6A31236}" destId="{217247AA-586D-4287-A5BB-4D9351AB40E8}" srcOrd="2" destOrd="0" presId="urn:microsoft.com/office/officeart/2005/8/layout/vProcess5"/>
    <dgm:cxn modelId="{280D1A86-8D40-4A3F-9C93-4601A84CCAD7}" type="presParOf" srcId="{8D80A5E6-18B3-48DD-9213-FCA8D6A31236}" destId="{EBE80A02-A92B-4CA3-8290-E43B6891545C}" srcOrd="3" destOrd="0" presId="urn:microsoft.com/office/officeart/2005/8/layout/vProcess5"/>
    <dgm:cxn modelId="{00AB23AB-0BD6-43A5-ABCA-47D4EA2F1B95}" type="presParOf" srcId="{8D80A5E6-18B3-48DD-9213-FCA8D6A31236}" destId="{E2BB4576-3897-49EA-8008-9287A1430B16}" srcOrd="4" destOrd="0" presId="urn:microsoft.com/office/officeart/2005/8/layout/vProcess5"/>
    <dgm:cxn modelId="{1AE4FB2B-01FE-4711-BA84-763BE4753DF0}" type="presParOf" srcId="{8D80A5E6-18B3-48DD-9213-FCA8D6A31236}" destId="{C2959533-A458-43CD-BCA6-3EA836133E9A}" srcOrd="5" destOrd="0" presId="urn:microsoft.com/office/officeart/2005/8/layout/vProcess5"/>
    <dgm:cxn modelId="{B7235B2A-6EE9-4C65-94C4-C7D517F6D7DB}" type="presParOf" srcId="{8D80A5E6-18B3-48DD-9213-FCA8D6A31236}" destId="{E0EB347C-DA69-44FC-B557-7384013DE7C1}" srcOrd="6" destOrd="0" presId="urn:microsoft.com/office/officeart/2005/8/layout/vProcess5"/>
    <dgm:cxn modelId="{BA60215B-5EEA-4077-A9B2-2FE1C472EC69}" type="presParOf" srcId="{8D80A5E6-18B3-48DD-9213-FCA8D6A31236}" destId="{9C56460B-CD00-45BD-9AEC-8D1B09AA9DEB}" srcOrd="7" destOrd="0" presId="urn:microsoft.com/office/officeart/2005/8/layout/vProcess5"/>
    <dgm:cxn modelId="{B080F62D-D16A-4A5E-B330-B9E4FFD2F5D4}" type="presParOf" srcId="{8D80A5E6-18B3-48DD-9213-FCA8D6A31236}" destId="{DD37DABF-FF05-4B4B-B5F6-896BD2AB7A61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81F581-68A6-4CFE-A5FA-913C93421EF2}" type="doc">
      <dgm:prSet loTypeId="urn:microsoft.com/office/officeart/2005/8/layout/hierarchy4" loCatId="list" qsTypeId="urn:microsoft.com/office/officeart/2005/8/quickstyle/simple3" qsCatId="simple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A874A7BF-9555-4EB2-ADD3-6A00DB1F5E83}">
      <dgm:prSet phldrT="[Текст]" custT="1"/>
      <dgm:spPr/>
      <dgm:t>
        <a:bodyPr/>
        <a:lstStyle/>
        <a:p>
          <a:pPr algn="just"/>
          <a:r>
            <a:rPr lang="ru-RU" sz="1400" b="1" dirty="0" smtClean="0"/>
            <a:t>Приложение № 12 к федеральной целевой программе "Развитие водохозяйственного комплекса Российской Федерации в 2012 - 2020 годах" </a:t>
          </a:r>
          <a:r>
            <a:rPr lang="ru-RU" sz="1400" b="0" dirty="0" smtClean="0"/>
            <a:t>Правила предоставления из федерального бюджета российским </a:t>
          </a:r>
          <a:r>
            <a:rPr lang="ru-RU" sz="1600" b="0" dirty="0" smtClean="0"/>
            <a:t>организациям</a:t>
          </a:r>
          <a:r>
            <a:rPr lang="ru-RU" sz="1400" b="0" dirty="0" smtClean="0"/>
            <a:t> субсидий на возмещение части затрат на уплату процентов по кредитам, полученным в кредитных организациях на осуществление инвестиционных проектов по строительству, реконструкции и модернизации систем оборотного и повторно-последовательного водоснабжения и комплексов очистных сооружений в рамках реализации федеральной целевой программы "Развитие водохозяйственного комплекса Российской Федерации в 2012 - 2020 годах"</a:t>
          </a:r>
          <a:endParaRPr lang="ru-RU" sz="1400" b="0" dirty="0"/>
        </a:p>
      </dgm:t>
    </dgm:pt>
    <dgm:pt modelId="{8341B050-D409-48F2-83D5-27A16D462E06}" type="parTrans" cxnId="{07AE2BB7-3ACA-4CFD-B962-F6EAECF33DBE}">
      <dgm:prSet/>
      <dgm:spPr/>
      <dgm:t>
        <a:bodyPr/>
        <a:lstStyle/>
        <a:p>
          <a:endParaRPr lang="ru-RU" sz="1800" b="1"/>
        </a:p>
      </dgm:t>
    </dgm:pt>
    <dgm:pt modelId="{1D139936-BD01-4D6B-909B-622D767E758E}" type="sibTrans" cxnId="{07AE2BB7-3ACA-4CFD-B962-F6EAECF33DBE}">
      <dgm:prSet/>
      <dgm:spPr/>
      <dgm:t>
        <a:bodyPr/>
        <a:lstStyle/>
        <a:p>
          <a:endParaRPr lang="ru-RU" sz="1800" b="1"/>
        </a:p>
      </dgm:t>
    </dgm:pt>
    <dgm:pt modelId="{0A7CFF14-1C2B-4CF2-B0F5-0D9D1BD7FD87}">
      <dgm:prSet phldrT="[Текст]" custT="1"/>
      <dgm:spPr/>
      <dgm:t>
        <a:bodyPr/>
        <a:lstStyle/>
        <a:p>
          <a:pPr algn="just"/>
          <a:r>
            <a:rPr lang="ru-RU" sz="1200" b="1" dirty="0" smtClean="0"/>
            <a:t>Приказ Минприроды России от 13 июля 2012 г. № 211 </a:t>
          </a:r>
          <a:r>
            <a:rPr lang="ru-RU" sz="1200" b="0" dirty="0" smtClean="0"/>
            <a:t>"О порядке рассмотрения заявлений о предоставлении российским организациям субсидий за счет средств федерального бюджета на возмещение части затрат на уплату процентов по кредитам, полученным в кредитных организациях на осуществление инвестиционных проектов по строительству, реконструкции и модернизации систем оборотного и повторно-последовательного водоснабжения и комплексов очистных сооружений в рамках реализации федеральной целевой программы "Развитие водохозяйственного комплекса Российской Федерации в 2012 - 2020 годах", форме отчета об использовании субсидий на возмещение части затрат на уплату процентов по кредитам, полученным в кредитных организациях на осуществление инвестиционных проектов по строительству, реконструкции и модернизации систем оборотного и повторно-последовательного водоснабжения и комплексов очистных сооружений в рамках реализации федеральной целевой программы "Развитие водохозяйственного комплекса Российской Федерации в 2012 - 2020 годах", и сроках его представления"</a:t>
          </a:r>
          <a:endParaRPr lang="ru-RU" sz="1200" b="0" dirty="0"/>
        </a:p>
      </dgm:t>
    </dgm:pt>
    <dgm:pt modelId="{05C403E1-4FC3-4356-AC4D-DDCED186CF89}" type="parTrans" cxnId="{E72783CF-4A61-4A2B-9015-FDDFEF3A4C12}">
      <dgm:prSet/>
      <dgm:spPr/>
      <dgm:t>
        <a:bodyPr/>
        <a:lstStyle/>
        <a:p>
          <a:endParaRPr lang="ru-RU" sz="1800" b="1"/>
        </a:p>
      </dgm:t>
    </dgm:pt>
    <dgm:pt modelId="{3E408C01-DE86-4106-A7AF-97C6BC02FE49}" type="sibTrans" cxnId="{E72783CF-4A61-4A2B-9015-FDDFEF3A4C12}">
      <dgm:prSet/>
      <dgm:spPr/>
      <dgm:t>
        <a:bodyPr/>
        <a:lstStyle/>
        <a:p>
          <a:endParaRPr lang="ru-RU" sz="1800" b="1"/>
        </a:p>
      </dgm:t>
    </dgm:pt>
    <dgm:pt modelId="{FD13C522-1F0C-45EB-8E02-4B234ADFC253}">
      <dgm:prSet phldrT="[Текст]" custT="1"/>
      <dgm:spPr/>
      <dgm:t>
        <a:bodyPr/>
        <a:lstStyle/>
        <a:p>
          <a:pPr algn="just"/>
          <a:r>
            <a:rPr lang="ru-RU" sz="1200" b="1" dirty="0" smtClean="0"/>
            <a:t>Приказ Минприроды России от 20 июля 2012 г. № 212 </a:t>
          </a:r>
          <a:r>
            <a:rPr lang="ru-RU" sz="1200" b="0" dirty="0" smtClean="0"/>
            <a:t>"Об утверждении Регламента работы комиссии по предоставлению субсидий на возмещение части затрат на уплату процентов по кредитам, полученным в кредитных организациях на осуществление инвестиционных проектов по строительству, реконструкции и модернизации систем </a:t>
          </a:r>
          <a:r>
            <a:rPr lang="ru-RU" sz="1100" b="0" dirty="0" smtClean="0"/>
            <a:t>оборотного</a:t>
          </a:r>
          <a:r>
            <a:rPr lang="ru-RU" sz="1200" b="0" dirty="0" smtClean="0"/>
            <a:t> и повторно-последовательного водоснабжения и комплексов очистных сооружений в рамках реализации федеральной целевой программы "Развитие водохозяйственного комплекса Российской Федерации в 2012-2020 годах"</a:t>
          </a:r>
          <a:endParaRPr lang="ru-RU" sz="1200" b="0" dirty="0"/>
        </a:p>
      </dgm:t>
    </dgm:pt>
    <dgm:pt modelId="{68A95B3D-A6BB-4B3C-9755-FAF18998B82D}" type="parTrans" cxnId="{9728D21F-9DC4-420C-AFCB-12217319FC73}">
      <dgm:prSet/>
      <dgm:spPr/>
      <dgm:t>
        <a:bodyPr/>
        <a:lstStyle/>
        <a:p>
          <a:endParaRPr lang="ru-RU" sz="1800" b="1"/>
        </a:p>
      </dgm:t>
    </dgm:pt>
    <dgm:pt modelId="{0362F55B-65D5-4D8D-92D1-0C7D639449BD}" type="sibTrans" cxnId="{9728D21F-9DC4-420C-AFCB-12217319FC73}">
      <dgm:prSet/>
      <dgm:spPr/>
      <dgm:t>
        <a:bodyPr/>
        <a:lstStyle/>
        <a:p>
          <a:endParaRPr lang="ru-RU" sz="1800" b="1"/>
        </a:p>
      </dgm:t>
    </dgm:pt>
    <dgm:pt modelId="{D8334CDC-075A-4B6F-944F-7DEC16864D54}" type="pres">
      <dgm:prSet presAssocID="{2A81F581-68A6-4CFE-A5FA-913C93421EF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3933092-D202-4AB5-9E96-72F8BCB771FB}" type="pres">
      <dgm:prSet presAssocID="{A874A7BF-9555-4EB2-ADD3-6A00DB1F5E83}" presName="vertOne" presStyleCnt="0"/>
      <dgm:spPr/>
      <dgm:t>
        <a:bodyPr/>
        <a:lstStyle/>
        <a:p>
          <a:endParaRPr lang="ru-RU"/>
        </a:p>
      </dgm:t>
    </dgm:pt>
    <dgm:pt modelId="{131B166F-6554-4322-BD82-5CE0EB1F16B0}" type="pres">
      <dgm:prSet presAssocID="{A874A7BF-9555-4EB2-ADD3-6A00DB1F5E83}" presName="txOne" presStyleLbl="node0" presStyleIdx="0" presStyleCnt="1" custScaleY="963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D4B0AF-CCAA-4362-B738-542118423EEC}" type="pres">
      <dgm:prSet presAssocID="{A874A7BF-9555-4EB2-ADD3-6A00DB1F5E83}" presName="parTransOne" presStyleCnt="0"/>
      <dgm:spPr/>
      <dgm:t>
        <a:bodyPr/>
        <a:lstStyle/>
        <a:p>
          <a:endParaRPr lang="ru-RU"/>
        </a:p>
      </dgm:t>
    </dgm:pt>
    <dgm:pt modelId="{680A870C-6AA6-4873-87E9-13C745F13445}" type="pres">
      <dgm:prSet presAssocID="{A874A7BF-9555-4EB2-ADD3-6A00DB1F5E83}" presName="horzOne" presStyleCnt="0"/>
      <dgm:spPr/>
      <dgm:t>
        <a:bodyPr/>
        <a:lstStyle/>
        <a:p>
          <a:endParaRPr lang="ru-RU"/>
        </a:p>
      </dgm:t>
    </dgm:pt>
    <dgm:pt modelId="{CF37DADB-7259-4B13-BE6D-BCA6E41E534E}" type="pres">
      <dgm:prSet presAssocID="{0A7CFF14-1C2B-4CF2-B0F5-0D9D1BD7FD87}" presName="vertTwo" presStyleCnt="0"/>
      <dgm:spPr/>
      <dgm:t>
        <a:bodyPr/>
        <a:lstStyle/>
        <a:p>
          <a:endParaRPr lang="ru-RU"/>
        </a:p>
      </dgm:t>
    </dgm:pt>
    <dgm:pt modelId="{1483E71C-2C5F-4CB9-AB4B-178924DB0059}" type="pres">
      <dgm:prSet presAssocID="{0A7CFF14-1C2B-4CF2-B0F5-0D9D1BD7FD87}" presName="txTwo" presStyleLbl="node2" presStyleIdx="0" presStyleCnt="1" custScaleY="119866" custLinFactNeighborX="147" custLinFactNeighborY="-60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DD9415-DB30-4E8F-806C-ADBF20ACDA96}" type="pres">
      <dgm:prSet presAssocID="{0A7CFF14-1C2B-4CF2-B0F5-0D9D1BD7FD87}" presName="parTransTwo" presStyleCnt="0"/>
      <dgm:spPr/>
      <dgm:t>
        <a:bodyPr/>
        <a:lstStyle/>
        <a:p>
          <a:endParaRPr lang="ru-RU"/>
        </a:p>
      </dgm:t>
    </dgm:pt>
    <dgm:pt modelId="{CC449A8C-2165-4458-984E-E2AA087D29F5}" type="pres">
      <dgm:prSet presAssocID="{0A7CFF14-1C2B-4CF2-B0F5-0D9D1BD7FD87}" presName="horzTwo" presStyleCnt="0"/>
      <dgm:spPr/>
      <dgm:t>
        <a:bodyPr/>
        <a:lstStyle/>
        <a:p>
          <a:endParaRPr lang="ru-RU"/>
        </a:p>
      </dgm:t>
    </dgm:pt>
    <dgm:pt modelId="{7B9B80E9-E267-4D4E-B5B1-A82E768B95D7}" type="pres">
      <dgm:prSet presAssocID="{FD13C522-1F0C-45EB-8E02-4B234ADFC253}" presName="vertThree" presStyleCnt="0"/>
      <dgm:spPr/>
      <dgm:t>
        <a:bodyPr/>
        <a:lstStyle/>
        <a:p>
          <a:endParaRPr lang="ru-RU"/>
        </a:p>
      </dgm:t>
    </dgm:pt>
    <dgm:pt modelId="{DA332BA0-38C4-4EE3-AF20-306177F8E8AC}" type="pres">
      <dgm:prSet presAssocID="{FD13C522-1F0C-45EB-8E02-4B234ADFC253}" presName="txThree" presStyleLbl="node3" presStyleIdx="0" presStyleCnt="1" custScaleY="712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8259D87-E36D-4004-B9AB-0ED4C785B4C4}" type="pres">
      <dgm:prSet presAssocID="{FD13C522-1F0C-45EB-8E02-4B234ADFC253}" presName="horzThree" presStyleCnt="0"/>
      <dgm:spPr/>
      <dgm:t>
        <a:bodyPr/>
        <a:lstStyle/>
        <a:p>
          <a:endParaRPr lang="ru-RU"/>
        </a:p>
      </dgm:t>
    </dgm:pt>
  </dgm:ptLst>
  <dgm:cxnLst>
    <dgm:cxn modelId="{221E58F3-BC19-4E4F-B783-219904C2F4AC}" type="presOf" srcId="{2A81F581-68A6-4CFE-A5FA-913C93421EF2}" destId="{D8334CDC-075A-4B6F-944F-7DEC16864D54}" srcOrd="0" destOrd="0" presId="urn:microsoft.com/office/officeart/2005/8/layout/hierarchy4"/>
    <dgm:cxn modelId="{07AE2BB7-3ACA-4CFD-B962-F6EAECF33DBE}" srcId="{2A81F581-68A6-4CFE-A5FA-913C93421EF2}" destId="{A874A7BF-9555-4EB2-ADD3-6A00DB1F5E83}" srcOrd="0" destOrd="0" parTransId="{8341B050-D409-48F2-83D5-27A16D462E06}" sibTransId="{1D139936-BD01-4D6B-909B-622D767E758E}"/>
    <dgm:cxn modelId="{E72783CF-4A61-4A2B-9015-FDDFEF3A4C12}" srcId="{A874A7BF-9555-4EB2-ADD3-6A00DB1F5E83}" destId="{0A7CFF14-1C2B-4CF2-B0F5-0D9D1BD7FD87}" srcOrd="0" destOrd="0" parTransId="{05C403E1-4FC3-4356-AC4D-DDCED186CF89}" sibTransId="{3E408C01-DE86-4106-A7AF-97C6BC02FE49}"/>
    <dgm:cxn modelId="{C6842042-39A1-4471-91AE-562D0DDE22F5}" type="presOf" srcId="{0A7CFF14-1C2B-4CF2-B0F5-0D9D1BD7FD87}" destId="{1483E71C-2C5F-4CB9-AB4B-178924DB0059}" srcOrd="0" destOrd="0" presId="urn:microsoft.com/office/officeart/2005/8/layout/hierarchy4"/>
    <dgm:cxn modelId="{9728D21F-9DC4-420C-AFCB-12217319FC73}" srcId="{0A7CFF14-1C2B-4CF2-B0F5-0D9D1BD7FD87}" destId="{FD13C522-1F0C-45EB-8E02-4B234ADFC253}" srcOrd="0" destOrd="0" parTransId="{68A95B3D-A6BB-4B3C-9755-FAF18998B82D}" sibTransId="{0362F55B-65D5-4D8D-92D1-0C7D639449BD}"/>
    <dgm:cxn modelId="{B21166D6-46BE-4A1E-AEA8-462639E6A7F0}" type="presOf" srcId="{A874A7BF-9555-4EB2-ADD3-6A00DB1F5E83}" destId="{131B166F-6554-4322-BD82-5CE0EB1F16B0}" srcOrd="0" destOrd="0" presId="urn:microsoft.com/office/officeart/2005/8/layout/hierarchy4"/>
    <dgm:cxn modelId="{E77FC3D8-38B9-45D1-9DF3-9C8F535983CC}" type="presOf" srcId="{FD13C522-1F0C-45EB-8E02-4B234ADFC253}" destId="{DA332BA0-38C4-4EE3-AF20-306177F8E8AC}" srcOrd="0" destOrd="0" presId="urn:microsoft.com/office/officeart/2005/8/layout/hierarchy4"/>
    <dgm:cxn modelId="{F8FACAB2-BF49-4ED5-81D3-937C00599049}" type="presParOf" srcId="{D8334CDC-075A-4B6F-944F-7DEC16864D54}" destId="{23933092-D202-4AB5-9E96-72F8BCB771FB}" srcOrd="0" destOrd="0" presId="urn:microsoft.com/office/officeart/2005/8/layout/hierarchy4"/>
    <dgm:cxn modelId="{A5765EA5-A2C0-430C-B444-41E507A9A59E}" type="presParOf" srcId="{23933092-D202-4AB5-9E96-72F8BCB771FB}" destId="{131B166F-6554-4322-BD82-5CE0EB1F16B0}" srcOrd="0" destOrd="0" presId="urn:microsoft.com/office/officeart/2005/8/layout/hierarchy4"/>
    <dgm:cxn modelId="{AA68FB49-EFD7-4782-8421-9B335D3AAF7B}" type="presParOf" srcId="{23933092-D202-4AB5-9E96-72F8BCB771FB}" destId="{E9D4B0AF-CCAA-4362-B738-542118423EEC}" srcOrd="1" destOrd="0" presId="urn:microsoft.com/office/officeart/2005/8/layout/hierarchy4"/>
    <dgm:cxn modelId="{8FEBD075-B28E-499C-AB8D-3B92E0B57CB4}" type="presParOf" srcId="{23933092-D202-4AB5-9E96-72F8BCB771FB}" destId="{680A870C-6AA6-4873-87E9-13C745F13445}" srcOrd="2" destOrd="0" presId="urn:microsoft.com/office/officeart/2005/8/layout/hierarchy4"/>
    <dgm:cxn modelId="{474CEA90-6107-4EEE-860D-7D227E5949EA}" type="presParOf" srcId="{680A870C-6AA6-4873-87E9-13C745F13445}" destId="{CF37DADB-7259-4B13-BE6D-BCA6E41E534E}" srcOrd="0" destOrd="0" presId="urn:microsoft.com/office/officeart/2005/8/layout/hierarchy4"/>
    <dgm:cxn modelId="{BF4A4B8F-4161-4A91-B1C5-4588E4235504}" type="presParOf" srcId="{CF37DADB-7259-4B13-BE6D-BCA6E41E534E}" destId="{1483E71C-2C5F-4CB9-AB4B-178924DB0059}" srcOrd="0" destOrd="0" presId="urn:microsoft.com/office/officeart/2005/8/layout/hierarchy4"/>
    <dgm:cxn modelId="{5A04FB73-949A-45C6-9DC5-D4C768D582B8}" type="presParOf" srcId="{CF37DADB-7259-4B13-BE6D-BCA6E41E534E}" destId="{2EDD9415-DB30-4E8F-806C-ADBF20ACDA96}" srcOrd="1" destOrd="0" presId="urn:microsoft.com/office/officeart/2005/8/layout/hierarchy4"/>
    <dgm:cxn modelId="{B0AC5F32-29FF-485F-A052-C6002C81FC93}" type="presParOf" srcId="{CF37DADB-7259-4B13-BE6D-BCA6E41E534E}" destId="{CC449A8C-2165-4458-984E-E2AA087D29F5}" srcOrd="2" destOrd="0" presId="urn:microsoft.com/office/officeart/2005/8/layout/hierarchy4"/>
    <dgm:cxn modelId="{3C269B49-648C-4463-8463-54815AA2E488}" type="presParOf" srcId="{CC449A8C-2165-4458-984E-E2AA087D29F5}" destId="{7B9B80E9-E267-4D4E-B5B1-A82E768B95D7}" srcOrd="0" destOrd="0" presId="urn:microsoft.com/office/officeart/2005/8/layout/hierarchy4"/>
    <dgm:cxn modelId="{6B110EDA-0D70-4839-B9AC-60EF510C7AED}" type="presParOf" srcId="{7B9B80E9-E267-4D4E-B5B1-A82E768B95D7}" destId="{DA332BA0-38C4-4EE3-AF20-306177F8E8AC}" srcOrd="0" destOrd="0" presId="urn:microsoft.com/office/officeart/2005/8/layout/hierarchy4"/>
    <dgm:cxn modelId="{A4A5BF69-AAC4-4A78-BF15-546894427CBE}" type="presParOf" srcId="{7B9B80E9-E267-4D4E-B5B1-A82E768B95D7}" destId="{98259D87-E36D-4004-B9AB-0ED4C785B4C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4D6475-8567-4485-810A-81C9C9102984}">
      <dsp:nvSpPr>
        <dsp:cNvPr id="0" name=""/>
        <dsp:cNvSpPr/>
      </dsp:nvSpPr>
      <dsp:spPr>
        <a:xfrm>
          <a:off x="0" y="0"/>
          <a:ext cx="8371573" cy="12561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10% очищены до установленных нормативов</a:t>
          </a:r>
          <a:endParaRPr lang="ru-RU" sz="3700" kern="1200" dirty="0"/>
        </a:p>
      </dsp:txBody>
      <dsp:txXfrm>
        <a:off x="1799925" y="0"/>
        <a:ext cx="6571647" cy="1256109"/>
      </dsp:txXfrm>
    </dsp:sp>
    <dsp:sp modelId="{C03C9D8E-67F1-47C3-AAD2-858C26D00222}">
      <dsp:nvSpPr>
        <dsp:cNvPr id="0" name=""/>
        <dsp:cNvSpPr/>
      </dsp:nvSpPr>
      <dsp:spPr>
        <a:xfrm>
          <a:off x="125610" y="125610"/>
          <a:ext cx="1674314" cy="100488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BECCEC8-33C0-4B0F-B844-5A39EB093276}">
      <dsp:nvSpPr>
        <dsp:cNvPr id="0" name=""/>
        <dsp:cNvSpPr/>
      </dsp:nvSpPr>
      <dsp:spPr>
        <a:xfrm>
          <a:off x="0" y="1381720"/>
          <a:ext cx="8371573" cy="12561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71% недостаточно очищенные</a:t>
          </a:r>
          <a:endParaRPr lang="ru-RU" sz="3700" kern="1200" dirty="0"/>
        </a:p>
      </dsp:txBody>
      <dsp:txXfrm>
        <a:off x="1799925" y="1381720"/>
        <a:ext cx="6571647" cy="1256109"/>
      </dsp:txXfrm>
    </dsp:sp>
    <dsp:sp modelId="{FAF62C5A-1693-4B4E-A3F1-BFE2D420286B}">
      <dsp:nvSpPr>
        <dsp:cNvPr id="0" name=""/>
        <dsp:cNvSpPr/>
      </dsp:nvSpPr>
      <dsp:spPr>
        <a:xfrm>
          <a:off x="125610" y="1507331"/>
          <a:ext cx="1674314" cy="100488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AD19341-DD5A-4A82-8959-6405A2A53D98}">
      <dsp:nvSpPr>
        <dsp:cNvPr id="0" name=""/>
        <dsp:cNvSpPr/>
      </dsp:nvSpPr>
      <dsp:spPr>
        <a:xfrm>
          <a:off x="0" y="2763440"/>
          <a:ext cx="8371573" cy="12561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19% без очистки</a:t>
          </a:r>
          <a:endParaRPr lang="ru-RU" sz="3700" kern="1200" dirty="0"/>
        </a:p>
      </dsp:txBody>
      <dsp:txXfrm>
        <a:off x="1799925" y="2763440"/>
        <a:ext cx="6571647" cy="1256109"/>
      </dsp:txXfrm>
    </dsp:sp>
    <dsp:sp modelId="{3F1986D2-C359-4287-BEE5-575B244627FC}">
      <dsp:nvSpPr>
        <dsp:cNvPr id="0" name=""/>
        <dsp:cNvSpPr/>
      </dsp:nvSpPr>
      <dsp:spPr>
        <a:xfrm>
          <a:off x="125610" y="2889051"/>
          <a:ext cx="1674314" cy="100488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EE2127-0B7D-47F8-B439-2499BE2C044A}">
      <dsp:nvSpPr>
        <dsp:cNvPr id="0" name=""/>
        <dsp:cNvSpPr/>
      </dsp:nvSpPr>
      <dsp:spPr>
        <a:xfrm>
          <a:off x="-4303926" y="-660258"/>
          <a:ext cx="5127831" cy="5127831"/>
        </a:xfrm>
        <a:prstGeom prst="blockArc">
          <a:avLst>
            <a:gd name="adj1" fmla="val 18900000"/>
            <a:gd name="adj2" fmla="val 2700000"/>
            <a:gd name="adj3" fmla="val 421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DACE81-B564-4264-98FC-5EC6F37EF477}">
      <dsp:nvSpPr>
        <dsp:cNvPr id="0" name=""/>
        <dsp:cNvSpPr/>
      </dsp:nvSpPr>
      <dsp:spPr>
        <a:xfrm>
          <a:off x="431635" y="292706"/>
          <a:ext cx="8757181" cy="5857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4913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Недостаточная мощность очистных сооружений</a:t>
          </a:r>
          <a:endParaRPr lang="ru-RU" sz="2300" kern="1200" dirty="0"/>
        </a:p>
      </dsp:txBody>
      <dsp:txXfrm>
        <a:off x="431635" y="292706"/>
        <a:ext cx="8757181" cy="585717"/>
      </dsp:txXfrm>
    </dsp:sp>
    <dsp:sp modelId="{56654D7D-4390-40E2-B836-A68B5CB5E5C3}">
      <dsp:nvSpPr>
        <dsp:cNvPr id="0" name=""/>
        <dsp:cNvSpPr/>
      </dsp:nvSpPr>
      <dsp:spPr>
        <a:xfrm>
          <a:off x="65561" y="219491"/>
          <a:ext cx="732146" cy="7321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FA2095-EF00-414D-9CEC-45F147ED5E63}">
      <dsp:nvSpPr>
        <dsp:cNvPr id="0" name=""/>
        <dsp:cNvSpPr/>
      </dsp:nvSpPr>
      <dsp:spPr>
        <a:xfrm>
          <a:off x="767440" y="1171434"/>
          <a:ext cx="8421376" cy="5857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4913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Значительный износ очистных сооружений</a:t>
          </a:r>
          <a:endParaRPr lang="ru-RU" sz="2300" kern="1200" dirty="0"/>
        </a:p>
      </dsp:txBody>
      <dsp:txXfrm>
        <a:off x="767440" y="1171434"/>
        <a:ext cx="8421376" cy="585717"/>
      </dsp:txXfrm>
    </dsp:sp>
    <dsp:sp modelId="{159C9142-576F-40AA-945D-EEFA874087C5}">
      <dsp:nvSpPr>
        <dsp:cNvPr id="0" name=""/>
        <dsp:cNvSpPr/>
      </dsp:nvSpPr>
      <dsp:spPr>
        <a:xfrm>
          <a:off x="401366" y="1098220"/>
          <a:ext cx="732146" cy="7321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DE37FD-8898-40D3-848E-51CAD3B99373}">
      <dsp:nvSpPr>
        <dsp:cNvPr id="0" name=""/>
        <dsp:cNvSpPr/>
      </dsp:nvSpPr>
      <dsp:spPr>
        <a:xfrm>
          <a:off x="767440" y="2050162"/>
          <a:ext cx="8421376" cy="5857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4913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Применение устаревших технологий</a:t>
          </a:r>
          <a:endParaRPr lang="ru-RU" sz="2300" kern="1200" dirty="0"/>
        </a:p>
      </dsp:txBody>
      <dsp:txXfrm>
        <a:off x="767440" y="2050162"/>
        <a:ext cx="8421376" cy="585717"/>
      </dsp:txXfrm>
    </dsp:sp>
    <dsp:sp modelId="{7FE12D7F-E046-431A-AA56-AADC50DF339C}">
      <dsp:nvSpPr>
        <dsp:cNvPr id="0" name=""/>
        <dsp:cNvSpPr/>
      </dsp:nvSpPr>
      <dsp:spPr>
        <a:xfrm>
          <a:off x="401366" y="1976948"/>
          <a:ext cx="732146" cy="7321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D9B262-FE13-4A41-90A4-59045FF8DDF0}">
      <dsp:nvSpPr>
        <dsp:cNvPr id="0" name=""/>
        <dsp:cNvSpPr/>
      </dsp:nvSpPr>
      <dsp:spPr>
        <a:xfrm>
          <a:off x="431635" y="2928891"/>
          <a:ext cx="8757181" cy="5857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4913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Прием объектами ЖКХ загрязненных стоков промышленных вод</a:t>
          </a:r>
          <a:endParaRPr lang="ru-RU" sz="2300" kern="1200" dirty="0"/>
        </a:p>
      </dsp:txBody>
      <dsp:txXfrm>
        <a:off x="431635" y="2928891"/>
        <a:ext cx="8757181" cy="585717"/>
      </dsp:txXfrm>
    </dsp:sp>
    <dsp:sp modelId="{EE1E7EA8-9611-4B5A-B5E2-4959A8A44EE3}">
      <dsp:nvSpPr>
        <dsp:cNvPr id="0" name=""/>
        <dsp:cNvSpPr/>
      </dsp:nvSpPr>
      <dsp:spPr>
        <a:xfrm>
          <a:off x="65561" y="2855676"/>
          <a:ext cx="732146" cy="7321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456CCF-339D-4A4A-8AE0-6A895DC1F68A}">
      <dsp:nvSpPr>
        <dsp:cNvPr id="0" name=""/>
        <dsp:cNvSpPr/>
      </dsp:nvSpPr>
      <dsp:spPr>
        <a:xfrm>
          <a:off x="0" y="0"/>
          <a:ext cx="9178448" cy="1497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Концепция долгосрочного социально-экономического развития Российской Федерации на период до 2020 года</a:t>
          </a:r>
          <a:endParaRPr lang="ru-RU" sz="2900" b="1" kern="1200" dirty="0"/>
        </a:p>
      </dsp:txBody>
      <dsp:txXfrm>
        <a:off x="43851" y="43851"/>
        <a:ext cx="7562865" cy="1409486"/>
      </dsp:txXfrm>
    </dsp:sp>
    <dsp:sp modelId="{217247AA-586D-4287-A5BB-4D9351AB40E8}">
      <dsp:nvSpPr>
        <dsp:cNvPr id="0" name=""/>
        <dsp:cNvSpPr/>
      </dsp:nvSpPr>
      <dsp:spPr>
        <a:xfrm>
          <a:off x="974708" y="1746720"/>
          <a:ext cx="9178448" cy="1497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Водная стратегия Российской Федерации на период до 2020 года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(утв. Распоряжением Правительства Российской Федерации от 27.08.2009 № 1235-р)</a:t>
          </a:r>
          <a:endParaRPr lang="ru-RU" sz="1400" kern="1200" dirty="0"/>
        </a:p>
      </dsp:txBody>
      <dsp:txXfrm>
        <a:off x="1018559" y="1790571"/>
        <a:ext cx="7307710" cy="1409486"/>
      </dsp:txXfrm>
    </dsp:sp>
    <dsp:sp modelId="{EBE80A02-A92B-4CA3-8290-E43B6891545C}">
      <dsp:nvSpPr>
        <dsp:cNvPr id="0" name=""/>
        <dsp:cNvSpPr/>
      </dsp:nvSpPr>
      <dsp:spPr>
        <a:xfrm>
          <a:off x="1619726" y="3493440"/>
          <a:ext cx="9178448" cy="1497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Федеральная целевая программа «Развитие водохозяйственного комплекса Российской Федерации в 2012 – 2020 годах»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(утв. постановлением Правительства Российской Федерации от 19.04.2012 № 350)</a:t>
          </a:r>
          <a:endParaRPr lang="ru-RU" sz="1400" kern="1200" dirty="0"/>
        </a:p>
      </dsp:txBody>
      <dsp:txXfrm>
        <a:off x="1663577" y="3537291"/>
        <a:ext cx="7307710" cy="1409486"/>
      </dsp:txXfrm>
    </dsp:sp>
    <dsp:sp modelId="{E2BB4576-3897-49EA-8008-9287A1430B16}">
      <dsp:nvSpPr>
        <dsp:cNvPr id="0" name=""/>
        <dsp:cNvSpPr/>
      </dsp:nvSpPr>
      <dsp:spPr>
        <a:xfrm>
          <a:off x="8205276" y="1135368"/>
          <a:ext cx="973172" cy="97317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8424240" y="1135368"/>
        <a:ext cx="535244" cy="732312"/>
      </dsp:txXfrm>
    </dsp:sp>
    <dsp:sp modelId="{C2959533-A458-43CD-BCA6-3EA836133E9A}">
      <dsp:nvSpPr>
        <dsp:cNvPr id="0" name=""/>
        <dsp:cNvSpPr/>
      </dsp:nvSpPr>
      <dsp:spPr>
        <a:xfrm>
          <a:off x="9015139" y="2872106"/>
          <a:ext cx="973172" cy="97317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9234103" y="2872106"/>
        <a:ext cx="535244" cy="73231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1B166F-6554-4322-BD82-5CE0EB1F16B0}">
      <dsp:nvSpPr>
        <dsp:cNvPr id="0" name=""/>
        <dsp:cNvSpPr/>
      </dsp:nvSpPr>
      <dsp:spPr>
        <a:xfrm>
          <a:off x="5272" y="1882"/>
          <a:ext cx="10788020" cy="13529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Приложение № 12 к федеральной целевой программе "Развитие водохозяйственного комплекса Российской Федерации в 2012 - 2020 годах" </a:t>
          </a:r>
          <a:r>
            <a:rPr lang="ru-RU" sz="1400" b="0" kern="1200" dirty="0" smtClean="0"/>
            <a:t>Правила предоставления из федерального бюджета российским </a:t>
          </a:r>
          <a:r>
            <a:rPr lang="ru-RU" sz="1600" b="0" kern="1200" dirty="0" smtClean="0"/>
            <a:t>организациям</a:t>
          </a:r>
          <a:r>
            <a:rPr lang="ru-RU" sz="1400" b="0" kern="1200" dirty="0" smtClean="0"/>
            <a:t> субсидий на возмещение части затрат на уплату процентов по кредитам, полученным в кредитных организациях на осуществление инвестиционных проектов по строительству, реконструкции и модернизации систем оборотного и повторно-последовательного водоснабжения и комплексов очистных сооружений в рамках реализации федеральной целевой программы "Развитие водохозяйственного комплекса Российской Федерации в 2012 - 2020 годах"</a:t>
          </a:r>
          <a:endParaRPr lang="ru-RU" sz="1400" b="0" kern="1200" dirty="0"/>
        </a:p>
      </dsp:txBody>
      <dsp:txXfrm>
        <a:off x="44898" y="41508"/>
        <a:ext cx="10708768" cy="1273676"/>
      </dsp:txXfrm>
    </dsp:sp>
    <dsp:sp modelId="{1483E71C-2C5F-4CB9-AB4B-178924DB0059}">
      <dsp:nvSpPr>
        <dsp:cNvPr id="0" name=""/>
        <dsp:cNvSpPr/>
      </dsp:nvSpPr>
      <dsp:spPr>
        <a:xfrm>
          <a:off x="31605" y="1535093"/>
          <a:ext cx="10766960" cy="16830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Приказ Минприроды России от 13 июля 2012 г. № 211 </a:t>
          </a:r>
          <a:r>
            <a:rPr lang="ru-RU" sz="1200" b="0" kern="1200" dirty="0" smtClean="0"/>
            <a:t>"О порядке рассмотрения заявлений о предоставлении российским организациям субсидий за счет средств федерального бюджета на возмещение части затрат на уплату процентов по кредитам, полученным в кредитных организациях на осуществление инвестиционных проектов по строительству, реконструкции и модернизации систем оборотного и повторно-последовательного водоснабжения и комплексов очистных сооружений в рамках реализации федеральной целевой программы "Развитие водохозяйственного комплекса Российской Федерации в 2012 - 2020 годах", форме отчета об использовании субсидий на возмещение части затрат на уплату процентов по кредитам, полученным в кредитных организациях на осуществление инвестиционных проектов по строительству, реконструкции и модернизации систем оборотного и повторно-последовательного водоснабжения и комплексов очистных сооружений в рамках реализации федеральной целевой программы "Развитие водохозяйственного комплекса Российской Федерации в 2012 - 2020 годах", и сроках его представления"</a:t>
          </a:r>
          <a:endParaRPr lang="ru-RU" sz="1200" b="0" kern="1200" dirty="0"/>
        </a:p>
      </dsp:txBody>
      <dsp:txXfrm>
        <a:off x="80900" y="1584388"/>
        <a:ext cx="10668370" cy="1584476"/>
      </dsp:txXfrm>
    </dsp:sp>
    <dsp:sp modelId="{DA332BA0-38C4-4EE3-AF20-306177F8E8AC}">
      <dsp:nvSpPr>
        <dsp:cNvPr id="0" name=""/>
        <dsp:cNvSpPr/>
      </dsp:nvSpPr>
      <dsp:spPr>
        <a:xfrm>
          <a:off x="15802" y="3421733"/>
          <a:ext cx="10766960" cy="10004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Приказ Минприроды России от 20 июля 2012 г. № 212 </a:t>
          </a:r>
          <a:r>
            <a:rPr lang="ru-RU" sz="1200" b="0" kern="1200" dirty="0" smtClean="0"/>
            <a:t>"Об утверждении Регламента работы комиссии по предоставлению субсидий на возмещение части затрат на уплату процентов по кредитам, полученным в кредитных организациях на осуществление инвестиционных проектов по строительству, реконструкции и модернизации систем </a:t>
          </a:r>
          <a:r>
            <a:rPr lang="ru-RU" sz="1100" b="0" kern="1200" dirty="0" smtClean="0"/>
            <a:t>оборотного</a:t>
          </a:r>
          <a:r>
            <a:rPr lang="ru-RU" sz="1200" b="0" kern="1200" dirty="0" smtClean="0"/>
            <a:t> и повторно-последовательного водоснабжения и комплексов очистных сооружений в рамках реализации федеральной целевой программы "Развитие водохозяйственного комплекса Российской Федерации в 2012-2020 годах"</a:t>
          </a:r>
          <a:endParaRPr lang="ru-RU" sz="1200" b="0" kern="1200" dirty="0"/>
        </a:p>
      </dsp:txBody>
      <dsp:txXfrm>
        <a:off x="45104" y="3451035"/>
        <a:ext cx="10708356" cy="9418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0169" tIns="45085" rIns="90169" bIns="4508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0169" tIns="45085" rIns="90169" bIns="45085" rtlCol="0"/>
          <a:lstStyle>
            <a:lvl1pPr algn="r">
              <a:defRPr sz="1200"/>
            </a:lvl1pPr>
          </a:lstStyle>
          <a:p>
            <a:fld id="{EE45DFF7-F2E2-1344-A8FD-074BDF7346B5}" type="datetimeFigureOut">
              <a:t>07.12.2015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0169" tIns="45085" rIns="90169" bIns="4508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0169" tIns="45085" rIns="90169" bIns="45085" rtlCol="0" anchor="b"/>
          <a:lstStyle>
            <a:lvl1pPr algn="r">
              <a:defRPr sz="1200"/>
            </a:lvl1pPr>
          </a:lstStyle>
          <a:p>
            <a:fld id="{16A6DEA5-0DE2-8342-BC4A-9B77976818C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0458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0169" tIns="45085" rIns="90169" bIns="4508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0169" tIns="45085" rIns="90169" bIns="45085" rtlCol="0"/>
          <a:lstStyle>
            <a:lvl1pPr algn="r">
              <a:defRPr sz="1200"/>
            </a:lvl1pPr>
          </a:lstStyle>
          <a:p>
            <a:fld id="{EFA6D7CE-DD63-6647-9453-40D459CBDED9}" type="datetimeFigureOut">
              <a:t>07.12.2015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4613" y="739775"/>
            <a:ext cx="6569075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169" tIns="45085" rIns="90169" bIns="4508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lIns="90169" tIns="45085" rIns="90169" bIns="45085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0169" tIns="45085" rIns="90169" bIns="4508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0169" tIns="45085" rIns="90169" bIns="45085" rtlCol="0" anchor="b"/>
          <a:lstStyle>
            <a:lvl1pPr algn="r">
              <a:defRPr sz="1200"/>
            </a:lvl1pPr>
          </a:lstStyle>
          <a:p>
            <a:fld id="{9100C6C4-B306-0148-93CC-ED6CD2AB822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2659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4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45165" algn="l" defTabSz="54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90331" algn="l" defTabSz="54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35496" algn="l" defTabSz="54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80661" algn="l" defTabSz="54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25826" algn="l" defTabSz="54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70992" algn="l" defTabSz="54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16157" algn="l" defTabSz="54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61322" algn="l" defTabSz="54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2238822"/>
            <a:ext cx="12212638" cy="3493920"/>
          </a:xfrm>
          <a:prstGeom prst="rect">
            <a:avLst/>
          </a:prstGeom>
          <a:solidFill>
            <a:srgbClr val="009B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33" tIns="54517" rIns="109033" bIns="54517" rtlCol="0" anchor="ctr"/>
          <a:lstStyle/>
          <a:p>
            <a:pPr algn="ctr"/>
            <a:endParaRPr lang="ru-RU"/>
          </a:p>
        </p:txBody>
      </p:sp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3663791" y="2586518"/>
            <a:ext cx="8107835" cy="178087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63791" y="4384359"/>
            <a:ext cx="8107835" cy="1119412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900">
                <a:solidFill>
                  <a:schemeClr val="bg1"/>
                </a:solidFill>
                <a:latin typeface="+mn-lt"/>
              </a:defRPr>
            </a:lvl1pPr>
            <a:lvl2pPr marL="545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0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5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80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5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70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16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61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549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2238822"/>
            <a:ext cx="9702262" cy="3493920"/>
          </a:xfrm>
          <a:prstGeom prst="rect">
            <a:avLst/>
          </a:prstGeom>
          <a:solidFill>
            <a:srgbClr val="009B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33" tIns="54517" rIns="109033" bIns="54517" rtlCol="0" anchor="ctr"/>
          <a:lstStyle/>
          <a:p>
            <a:pPr algn="ctr"/>
            <a:endParaRPr lang="ru-RU"/>
          </a:p>
        </p:txBody>
      </p:sp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3583647" y="2907924"/>
            <a:ext cx="5711528" cy="2668778"/>
          </a:xfrm>
        </p:spPr>
        <p:txBody>
          <a:bodyPr anchor="t">
            <a:normAutofit/>
          </a:bodyPr>
          <a:lstStyle>
            <a:lvl1pPr algn="l">
              <a:defRPr sz="29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5538-5420-034A-875B-444168C030C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881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803440" y="1109386"/>
            <a:ext cx="10798566" cy="745967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5538-5420-034A-875B-444168C030C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51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азвание 1"/>
          <p:cNvSpPr>
            <a:spLocks noGrp="1"/>
          </p:cNvSpPr>
          <p:nvPr>
            <p:ph type="title"/>
          </p:nvPr>
        </p:nvSpPr>
        <p:spPr>
          <a:xfrm>
            <a:off x="803441" y="1109386"/>
            <a:ext cx="10798564" cy="745967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803440" y="2676410"/>
            <a:ext cx="10798566" cy="3480033"/>
          </a:xfrm>
        </p:spPr>
        <p:txBody>
          <a:bodyPr/>
          <a:lstStyle>
            <a:lvl5pPr>
              <a:defRPr sz="2100"/>
            </a:lvl5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813062" y="6373453"/>
            <a:ext cx="850656" cy="365717"/>
          </a:xfrm>
        </p:spPr>
        <p:txBody>
          <a:bodyPr/>
          <a:lstStyle/>
          <a:p>
            <a:fld id="{D5885538-5420-034A-875B-444168C030C9}" type="slidenum">
              <a:t>‹#›</a:t>
            </a:fld>
            <a:endParaRPr lang="ru-RU"/>
          </a:p>
        </p:txBody>
      </p:sp>
      <p:sp>
        <p:nvSpPr>
          <p:cNvPr id="10" name="Подзаголовок 2"/>
          <p:cNvSpPr>
            <a:spLocks noGrp="1"/>
          </p:cNvSpPr>
          <p:nvPr>
            <p:ph type="subTitle" idx="13"/>
          </p:nvPr>
        </p:nvSpPr>
        <p:spPr>
          <a:xfrm>
            <a:off x="803440" y="1994586"/>
            <a:ext cx="10798566" cy="590236"/>
          </a:xfrm>
        </p:spPr>
        <p:txBody>
          <a:bodyPr>
            <a:noAutofit/>
          </a:bodyPr>
          <a:lstStyle>
            <a:lvl1pPr marL="0" indent="0" algn="l">
              <a:buNone/>
              <a:defRPr sz="1700" cap="all">
                <a:solidFill>
                  <a:srgbClr val="009BE6"/>
                </a:solidFill>
                <a:latin typeface="+mn-lt"/>
              </a:defRPr>
            </a:lvl1pPr>
            <a:lvl2pPr marL="545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0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5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80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5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70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16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61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721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721101" y="2839234"/>
            <a:ext cx="3880905" cy="3256151"/>
          </a:xfrm>
        </p:spPr>
        <p:txBody>
          <a:bodyPr/>
          <a:lstStyle>
            <a:lvl1pPr marL="0" indent="0">
              <a:buNone/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5538-5420-034A-875B-444168C030C9}" type="slidenum">
              <a:t>‹#›</a:t>
            </a:fld>
            <a:endParaRPr lang="ru-RU"/>
          </a:p>
        </p:txBody>
      </p:sp>
      <p:sp>
        <p:nvSpPr>
          <p:cNvPr id="9" name="Подзаголовок 2"/>
          <p:cNvSpPr>
            <a:spLocks noGrp="1"/>
          </p:cNvSpPr>
          <p:nvPr>
            <p:ph type="subTitle" idx="13"/>
          </p:nvPr>
        </p:nvSpPr>
        <p:spPr>
          <a:xfrm>
            <a:off x="6934064" y="2157410"/>
            <a:ext cx="4667942" cy="559706"/>
          </a:xfrm>
        </p:spPr>
        <p:txBody>
          <a:bodyPr>
            <a:noAutofit/>
          </a:bodyPr>
          <a:lstStyle>
            <a:lvl1pPr marL="0" indent="0" algn="l">
              <a:buNone/>
              <a:defRPr sz="1700" cap="all">
                <a:solidFill>
                  <a:srgbClr val="009BE6"/>
                </a:solidFill>
                <a:latin typeface="+mn-lt"/>
              </a:defRPr>
            </a:lvl1pPr>
            <a:lvl2pPr marL="545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0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5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80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5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70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16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61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/>
          </p:nvPr>
        </p:nvSpPr>
        <p:spPr>
          <a:xfrm>
            <a:off x="1" y="2248998"/>
            <a:ext cx="6214452" cy="350070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005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5538-5420-034A-875B-444168C030C9}" type="slidenum">
              <a:t>‹#›</a:t>
            </a:fld>
            <a:endParaRPr lang="ru-RU"/>
          </a:p>
        </p:txBody>
      </p:sp>
      <p:sp>
        <p:nvSpPr>
          <p:cNvPr id="11" name="Содержимое 3"/>
          <p:cNvSpPr>
            <a:spLocks noGrp="1"/>
          </p:cNvSpPr>
          <p:nvPr>
            <p:ph sz="half" idx="2"/>
          </p:nvPr>
        </p:nvSpPr>
        <p:spPr>
          <a:xfrm>
            <a:off x="1356960" y="2126881"/>
            <a:ext cx="4925764" cy="4019386"/>
          </a:xfrm>
        </p:spPr>
        <p:txBody>
          <a:bodyPr/>
          <a:lstStyle>
            <a:lvl1pPr marL="0" indent="0">
              <a:buNone/>
              <a:defRPr sz="21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16" name="Название 1"/>
          <p:cNvSpPr>
            <a:spLocks noGrp="1"/>
          </p:cNvSpPr>
          <p:nvPr>
            <p:ph type="title"/>
          </p:nvPr>
        </p:nvSpPr>
        <p:spPr>
          <a:xfrm>
            <a:off x="803441" y="1109386"/>
            <a:ext cx="10798564" cy="745967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18" name="Диаграмма 17"/>
          <p:cNvSpPr>
            <a:spLocks noGrp="1"/>
          </p:cNvSpPr>
          <p:nvPr>
            <p:ph type="chart" sz="quarter" idx="14"/>
          </p:nvPr>
        </p:nvSpPr>
        <p:spPr>
          <a:xfrm>
            <a:off x="6716951" y="2128152"/>
            <a:ext cx="4980467" cy="401811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861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5538-5420-034A-875B-444168C030C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795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3441" y="1109386"/>
            <a:ext cx="10798564" cy="745967"/>
          </a:xfrm>
          <a:prstGeom prst="rect">
            <a:avLst/>
          </a:prstGeom>
        </p:spPr>
        <p:txBody>
          <a:bodyPr vert="horz" lIns="109033" tIns="54517" rIns="109033" bIns="54517" rtlCol="0" anchor="b" anchorCtr="0">
            <a:noAutofit/>
          </a:bodyPr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3440" y="2237901"/>
            <a:ext cx="10798566" cy="3898189"/>
          </a:xfrm>
          <a:prstGeom prst="rect">
            <a:avLst/>
          </a:prstGeom>
        </p:spPr>
        <p:txBody>
          <a:bodyPr vert="horz" lIns="109033" tIns="54517" rIns="109033" bIns="54517" rtlCol="0">
            <a:noAutofit/>
          </a:bodyPr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962328" y="6383630"/>
            <a:ext cx="850656" cy="365717"/>
          </a:xfrm>
          <a:prstGeom prst="rect">
            <a:avLst/>
          </a:prstGeom>
        </p:spPr>
        <p:txBody>
          <a:bodyPr vert="horz" lIns="109033" tIns="54517" rIns="109033" bIns="54517" rtlCol="0" anchor="ctr"/>
          <a:lstStyle>
            <a:lvl1pPr algn="l">
              <a:defRPr sz="1700" b="1">
                <a:solidFill>
                  <a:srgbClr val="009BE6"/>
                </a:solidFill>
              </a:defRPr>
            </a:lvl1pPr>
          </a:lstStyle>
          <a:p>
            <a:fld id="{D5885538-5420-034A-875B-444168C030C9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10" name="Изображение 9" descr="logo_fcp_VR.pdf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543" y="552745"/>
            <a:ext cx="1781010" cy="508823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 userDrawn="1"/>
        </p:nvCxnSpPr>
        <p:spPr>
          <a:xfrm flipV="1">
            <a:off x="7889391" y="6500217"/>
            <a:ext cx="0" cy="368898"/>
          </a:xfrm>
          <a:prstGeom prst="line">
            <a:avLst/>
          </a:prstGeom>
          <a:ln w="12700">
            <a:solidFill>
              <a:srgbClr val="009B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4120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4" r:id="rId4"/>
    <p:sldLayoutId id="2147483652" r:id="rId5"/>
    <p:sldLayoutId id="2147483653" r:id="rId6"/>
    <p:sldLayoutId id="2147483655" r:id="rId7"/>
  </p:sldLayoutIdLst>
  <p:hf hdr="0" ftr="0" dt="0"/>
  <p:txStyles>
    <p:titleStyle>
      <a:lvl1pPr algn="l" defTabSz="545165" rtl="0" eaLnBrk="1" latinLnBrk="0" hangingPunct="1">
        <a:spcBef>
          <a:spcPct val="0"/>
        </a:spcBef>
        <a:buNone/>
        <a:defRPr sz="2900" b="1" i="0" kern="1200" cap="all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408874" indent="-408874" algn="l" defTabSz="545165" rtl="0" eaLnBrk="1" latinLnBrk="0" hangingPunct="1">
        <a:spcBef>
          <a:spcPct val="20000"/>
        </a:spcBef>
        <a:buClr>
          <a:srgbClr val="009BE6"/>
        </a:buClr>
        <a:buFont typeface="Lucida Grande"/>
        <a:buChar char="­"/>
        <a:defRPr sz="21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885894" indent="-340728" algn="l" defTabSz="545165" rtl="0" eaLnBrk="1" latinLnBrk="0" hangingPunct="1">
        <a:spcBef>
          <a:spcPct val="20000"/>
        </a:spcBef>
        <a:buClr>
          <a:srgbClr val="009BE6"/>
        </a:buClr>
        <a:buFont typeface="Lucida Grande"/>
        <a:buChar char="­"/>
        <a:defRPr sz="21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362913" indent="-272583" algn="l" defTabSz="545165" rtl="0" eaLnBrk="1" latinLnBrk="0" hangingPunct="1">
        <a:spcBef>
          <a:spcPct val="20000"/>
        </a:spcBef>
        <a:buClr>
          <a:srgbClr val="009BE6"/>
        </a:buClr>
        <a:buFont typeface="Lucida Grande"/>
        <a:buChar char="­"/>
        <a:defRPr sz="21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908078" indent="-272583" algn="l" defTabSz="545165" rtl="0" eaLnBrk="1" latinLnBrk="0" hangingPunct="1">
        <a:spcBef>
          <a:spcPct val="20000"/>
        </a:spcBef>
        <a:buClr>
          <a:srgbClr val="009BE6"/>
        </a:buClr>
        <a:buFont typeface="Lucida Grande"/>
        <a:buChar char="­"/>
        <a:defRPr sz="21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453244" indent="-272583" algn="l" defTabSz="545165" rtl="0" eaLnBrk="1" latinLnBrk="0" hangingPunct="1">
        <a:spcBef>
          <a:spcPct val="20000"/>
        </a:spcBef>
        <a:buClr>
          <a:srgbClr val="009BE6"/>
        </a:buClr>
        <a:buFont typeface="Lucida Grande"/>
        <a:buChar char="­"/>
        <a:defRPr sz="21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998409" indent="-272583" algn="l" defTabSz="545165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43574" indent="-272583" algn="l" defTabSz="545165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8740" indent="-272583" algn="l" defTabSz="545165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33905" indent="-272583" algn="l" defTabSz="545165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54516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165" algn="l" defTabSz="54516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331" algn="l" defTabSz="54516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496" algn="l" defTabSz="54516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0661" algn="l" defTabSz="54516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5826" algn="l" defTabSz="54516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0992" algn="l" defTabSz="54516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6157" algn="l" defTabSz="54516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1322" algn="l" defTabSz="54516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image" Target="../media/image16.emf"/><Relationship Id="rId18" Type="http://schemas.openxmlformats.org/officeDocument/2006/relationships/image" Target="../media/image21.emf"/><Relationship Id="rId3" Type="http://schemas.openxmlformats.org/officeDocument/2006/relationships/image" Target="../media/image6.png"/><Relationship Id="rId7" Type="http://schemas.openxmlformats.org/officeDocument/2006/relationships/image" Target="../media/image10.emf"/><Relationship Id="rId12" Type="http://schemas.openxmlformats.org/officeDocument/2006/relationships/image" Target="../media/image15.emf"/><Relationship Id="rId17" Type="http://schemas.openxmlformats.org/officeDocument/2006/relationships/image" Target="../media/image20.emf"/><Relationship Id="rId2" Type="http://schemas.openxmlformats.org/officeDocument/2006/relationships/image" Target="../media/image5.emf"/><Relationship Id="rId16" Type="http://schemas.openxmlformats.org/officeDocument/2006/relationships/image" Target="../media/image19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emf"/><Relationship Id="rId11" Type="http://schemas.openxmlformats.org/officeDocument/2006/relationships/image" Target="../media/image14.emf"/><Relationship Id="rId5" Type="http://schemas.openxmlformats.org/officeDocument/2006/relationships/image" Target="../media/image8.emf"/><Relationship Id="rId15" Type="http://schemas.openxmlformats.org/officeDocument/2006/relationships/image" Target="../media/image18.png"/><Relationship Id="rId10" Type="http://schemas.openxmlformats.org/officeDocument/2006/relationships/image" Target="../media/image13.emf"/><Relationship Id="rId19" Type="http://schemas.openxmlformats.org/officeDocument/2006/relationships/image" Target="../media/image22.png"/><Relationship Id="rId4" Type="http://schemas.openxmlformats.org/officeDocument/2006/relationships/image" Target="../media/image7.emf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2551683" y="2536928"/>
            <a:ext cx="8107835" cy="1780879"/>
          </a:xfrm>
        </p:spPr>
        <p:txBody>
          <a:bodyPr>
            <a:noAutofit/>
          </a:bodyPr>
          <a:lstStyle/>
          <a:p>
            <a:r>
              <a:rPr lang="ru-RU" sz="2600" dirty="0"/>
              <a:t>Федеральная целевая программа «Развитие водохозяйственного комплекса Российской Федерации в 2012–2020 годах»: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63791" y="4533455"/>
            <a:ext cx="8107835" cy="829377"/>
          </a:xfrm>
        </p:spPr>
        <p:txBody>
          <a:bodyPr>
            <a:noAutofit/>
          </a:bodyPr>
          <a:lstStyle/>
          <a:p>
            <a:r>
              <a:rPr lang="ru-RU" dirty="0"/>
              <a:t>н</a:t>
            </a:r>
            <a:r>
              <a:rPr lang="ru-RU" dirty="0" smtClean="0"/>
              <a:t>овые возможности для организаций</a:t>
            </a:r>
            <a:endParaRPr lang="ru-RU" dirty="0"/>
          </a:p>
        </p:txBody>
      </p:sp>
      <p:sp>
        <p:nvSpPr>
          <p:cNvPr id="4" name="Дата 3"/>
          <p:cNvSpPr txBox="1">
            <a:spLocks/>
          </p:cNvSpPr>
          <p:nvPr/>
        </p:nvSpPr>
        <p:spPr>
          <a:xfrm>
            <a:off x="7881668" y="6409054"/>
            <a:ext cx="2849616" cy="365717"/>
          </a:xfrm>
          <a:prstGeom prst="rect">
            <a:avLst/>
          </a:prstGeom>
        </p:spPr>
        <p:txBody>
          <a:bodyPr lIns="109033" tIns="54517" rIns="109033" bIns="54517"/>
          <a:lstStyle>
            <a:defPPr>
              <a:defRPr lang="ru-RU"/>
            </a:defPPr>
            <a:lvl1pPr marL="0" algn="l" defTabSz="457200" rtl="0" eaLnBrk="1" latinLnBrk="0" hangingPunct="1">
              <a:defRPr sz="1400" b="1" i="0" kern="1200">
                <a:solidFill>
                  <a:srgbClr val="0092D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227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5538-5420-034A-875B-444168C030C9}" type="slidenum">
              <a:t>10</a:t>
            </a:fld>
            <a:endParaRPr lang="ru-RU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360809"/>
              </p:ext>
            </p:extLst>
          </p:nvPr>
        </p:nvGraphicFramePr>
        <p:xfrm>
          <a:off x="1351004" y="2279564"/>
          <a:ext cx="9786554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84326"/>
                <a:gridCol w="340222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До 2021 года предприятиями, участвующими в Программе планируется: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Завершить модернизацию и строительство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57</a:t>
                      </a:r>
                      <a:r>
                        <a:rPr lang="ru-RU" baseline="0" dirty="0" smtClean="0"/>
                        <a:t> объектов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Снизить количество загрязняющих веществ, сброшенных в водные объекты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 127 </a:t>
                      </a:r>
                      <a:r>
                        <a:rPr lang="ru-RU" dirty="0" err="1" smtClean="0"/>
                        <a:t>тыс.тонн</a:t>
                      </a:r>
                      <a:r>
                        <a:rPr lang="ru-RU" dirty="0" smtClean="0"/>
                        <a:t>/год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Сократить</a:t>
                      </a:r>
                      <a:r>
                        <a:rPr lang="ru-RU" baseline="0" dirty="0" smtClean="0"/>
                        <a:t> объем загрязненных сточных вод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 820 </a:t>
                      </a:r>
                      <a:r>
                        <a:rPr lang="ru-RU" dirty="0" err="1" smtClean="0"/>
                        <a:t>млн.куб</a:t>
                      </a:r>
                      <a:r>
                        <a:rPr lang="ru-RU" dirty="0" smtClean="0"/>
                        <a:t>. м/год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Увеличить мощность очистных сооружений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 224 </a:t>
                      </a:r>
                      <a:r>
                        <a:rPr lang="ru-RU" dirty="0" err="1" smtClean="0"/>
                        <a:t>млн.куб</a:t>
                      </a:r>
                      <a:r>
                        <a:rPr lang="ru-RU" dirty="0" smtClean="0"/>
                        <a:t>. м/год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Сократить потребление водных ресурсов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 530 </a:t>
                      </a:r>
                      <a:r>
                        <a:rPr lang="ru-RU" dirty="0" err="1" smtClean="0"/>
                        <a:t>млн.куб</a:t>
                      </a:r>
                      <a:r>
                        <a:rPr lang="ru-RU" dirty="0" smtClean="0"/>
                        <a:t>. м/год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494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5538-5420-034A-875B-444168C030C9}" type="slidenum">
              <a:t>11</a:t>
            </a:fld>
            <a:endParaRPr lang="ru-RU"/>
          </a:p>
        </p:txBody>
      </p:sp>
      <p:sp>
        <p:nvSpPr>
          <p:cNvPr id="9" name="Название 8"/>
          <p:cNvSpPr>
            <a:spLocks noGrp="1"/>
          </p:cNvSpPr>
          <p:nvPr>
            <p:ph type="title"/>
          </p:nvPr>
        </p:nvSpPr>
        <p:spPr>
          <a:xfrm>
            <a:off x="743490" y="623353"/>
            <a:ext cx="10798564" cy="745967"/>
          </a:xfrm>
        </p:spPr>
        <p:txBody>
          <a:bodyPr/>
          <a:lstStyle/>
          <a:p>
            <a:r>
              <a:rPr lang="ru-RU" sz="2100" dirty="0">
                <a:solidFill>
                  <a:schemeClr val="tx2"/>
                </a:solidFill>
              </a:rPr>
              <a:t>ИСТОЧНИКИ ИНФОРМАЦИИ О ДОКУМЕНТАХ, </a:t>
            </a:r>
            <a:r>
              <a:rPr lang="ru-RU" sz="2100" dirty="0" smtClean="0">
                <a:solidFill>
                  <a:schemeClr val="tx2"/>
                </a:solidFill>
              </a:rPr>
              <a:t/>
            </a:r>
            <a:br>
              <a:rPr lang="ru-RU" sz="2100" dirty="0" smtClean="0">
                <a:solidFill>
                  <a:schemeClr val="tx2"/>
                </a:solidFill>
              </a:rPr>
            </a:br>
            <a:r>
              <a:rPr lang="ru-RU" sz="2100" dirty="0" smtClean="0">
                <a:solidFill>
                  <a:schemeClr val="tx2"/>
                </a:solidFill>
              </a:rPr>
              <a:t>ПРЕДОСТАВЛЯЕМЫХ </a:t>
            </a:r>
            <a:r>
              <a:rPr lang="ru-RU" sz="2100" dirty="0">
                <a:solidFill>
                  <a:schemeClr val="tx2"/>
                </a:solidFill>
              </a:rPr>
              <a:t>ДЛЯ ПОЛУЧЕНИЯ СУБСИДИИ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2150" y="1492889"/>
            <a:ext cx="2664743" cy="360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21" y="1492889"/>
            <a:ext cx="2881038" cy="3985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Развитие ВХК\Субсидии\статья в ЭКиП\Акватэк\сайт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899" y="1492889"/>
            <a:ext cx="4453356" cy="3035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81934" y="5227782"/>
            <a:ext cx="3138363" cy="694874"/>
          </a:xfrm>
          <a:prstGeom prst="rect">
            <a:avLst/>
          </a:prstGeom>
          <a:noFill/>
        </p:spPr>
        <p:txBody>
          <a:bodyPr wrap="square" lIns="109033" tIns="54517" rIns="109033" bIns="54517" rtlCol="0">
            <a:spAutoFit/>
          </a:bodyPr>
          <a:lstStyle/>
          <a:p>
            <a:pPr algn="ctr"/>
            <a:r>
              <a:rPr lang="ru-RU" sz="1900" b="1" dirty="0">
                <a:solidFill>
                  <a:schemeClr val="tx2"/>
                </a:solidFill>
              </a:rPr>
              <a:t>Приложение 12 </a:t>
            </a:r>
          </a:p>
          <a:p>
            <a:pPr algn="ctr"/>
            <a:r>
              <a:rPr lang="ru-RU" sz="1900" b="1" dirty="0">
                <a:solidFill>
                  <a:schemeClr val="tx2"/>
                </a:solidFill>
              </a:rPr>
              <a:t>к Программе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69948" y="4783635"/>
            <a:ext cx="2857604" cy="694874"/>
          </a:xfrm>
          <a:prstGeom prst="rect">
            <a:avLst/>
          </a:prstGeom>
          <a:noFill/>
        </p:spPr>
        <p:txBody>
          <a:bodyPr wrap="square" lIns="109033" tIns="54517" rIns="109033" bIns="54517" rtlCol="0">
            <a:spAutoFit/>
          </a:bodyPr>
          <a:lstStyle/>
          <a:p>
            <a:r>
              <a:rPr lang="ru-RU" sz="1900" b="1" dirty="0">
                <a:solidFill>
                  <a:schemeClr val="tx2"/>
                </a:solidFill>
              </a:rPr>
              <a:t>Сайт «Вода 2020»</a:t>
            </a:r>
          </a:p>
          <a:p>
            <a:r>
              <a:rPr lang="ru-RU" sz="1900" b="1" dirty="0">
                <a:solidFill>
                  <a:schemeClr val="tx2"/>
                </a:solidFill>
              </a:rPr>
              <a:t> </a:t>
            </a:r>
            <a:r>
              <a:rPr lang="en-US" sz="1900" b="1" dirty="0">
                <a:solidFill>
                  <a:schemeClr val="tx2"/>
                </a:solidFill>
              </a:rPr>
              <a:t>http://fcpvhk.ru/</a:t>
            </a:r>
            <a:endParaRPr lang="ru-RU" sz="1900" b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9385" y="5359085"/>
            <a:ext cx="3606985" cy="694874"/>
          </a:xfrm>
          <a:prstGeom prst="rect">
            <a:avLst/>
          </a:prstGeom>
          <a:noFill/>
        </p:spPr>
        <p:txBody>
          <a:bodyPr wrap="square" lIns="109033" tIns="54517" rIns="109033" bIns="54517" rtlCol="0">
            <a:spAutoFit/>
          </a:bodyPr>
          <a:lstStyle/>
          <a:p>
            <a:pPr algn="ctr"/>
            <a:r>
              <a:rPr lang="ru-RU" sz="1900" b="1" dirty="0">
                <a:solidFill>
                  <a:schemeClr val="tx2"/>
                </a:solidFill>
              </a:rPr>
              <a:t>«Экология производства», </a:t>
            </a:r>
          </a:p>
          <a:p>
            <a:pPr algn="ctr"/>
            <a:r>
              <a:rPr lang="ru-RU" sz="1900" b="1" dirty="0">
                <a:solidFill>
                  <a:schemeClr val="tx2"/>
                </a:solidFill>
              </a:rPr>
              <a:t>2014 г., № 3, стр. 34-40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56429" y="5706522"/>
            <a:ext cx="5425604" cy="6771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900" b="1" dirty="0">
                <a:ln>
                  <a:solidFill>
                    <a:srgbClr val="002060"/>
                  </a:solidFill>
                </a:ln>
                <a:solidFill>
                  <a:schemeClr val="tx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ФГБУ «Центр развития ВХК»</a:t>
            </a:r>
          </a:p>
          <a:p>
            <a:pPr algn="ctr"/>
            <a:r>
              <a:rPr lang="ru-RU" sz="1900" b="1" dirty="0">
                <a:ln>
                  <a:solidFill>
                    <a:srgbClr val="002060"/>
                  </a:solidFill>
                </a:ln>
                <a:solidFill>
                  <a:schemeClr val="tx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тел. 8(495) 780-61-89 (доб. 24905 или </a:t>
            </a:r>
            <a:r>
              <a:rPr lang="ru-RU" sz="1900" b="1" dirty="0" smtClean="0">
                <a:ln>
                  <a:solidFill>
                    <a:srgbClr val="002060"/>
                  </a:solidFill>
                </a:ln>
                <a:solidFill>
                  <a:schemeClr val="tx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24906</a:t>
            </a:r>
            <a:r>
              <a:rPr lang="ru-RU" sz="1900" b="1" dirty="0">
                <a:ln>
                  <a:solidFill>
                    <a:srgbClr val="002060"/>
                  </a:solidFill>
                </a:ln>
                <a:solidFill>
                  <a:schemeClr val="tx2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)</a:t>
            </a:r>
            <a:endParaRPr lang="ru-RU" sz="1900" b="1" dirty="0" smtClean="0">
              <a:ln>
                <a:solidFill>
                  <a:srgbClr val="002060"/>
                </a:solidFill>
              </a:ln>
              <a:solidFill>
                <a:schemeClr val="tx2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55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 txBox="1">
            <a:spLocks/>
          </p:cNvSpPr>
          <p:nvPr/>
        </p:nvSpPr>
        <p:spPr>
          <a:xfrm>
            <a:off x="7881668" y="6409054"/>
            <a:ext cx="2849616" cy="365717"/>
          </a:xfrm>
          <a:prstGeom prst="rect">
            <a:avLst/>
          </a:prstGeom>
        </p:spPr>
        <p:txBody>
          <a:bodyPr lIns="109033" tIns="54517" rIns="109033" bIns="54517"/>
          <a:lstStyle>
            <a:defPPr>
              <a:defRPr lang="ru-RU"/>
            </a:defPPr>
            <a:lvl1pPr marL="0" algn="l" defTabSz="457200" rtl="0" eaLnBrk="1" latinLnBrk="0" hangingPunct="1">
              <a:defRPr sz="1400" b="1" i="0" kern="1200">
                <a:solidFill>
                  <a:srgbClr val="0092D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378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5538-5420-034A-875B-444168C030C9}" type="slidenum">
              <a:rPr lang="ru-RU" smtClean="0"/>
              <a:t>2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Из подлежащих очистке сточных вод</a:t>
            </a:r>
            <a:endParaRPr lang="ru-RU" dirty="0">
              <a:solidFill>
                <a:schemeClr val="tx2"/>
              </a:solidFill>
            </a:endParaRPr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05799641"/>
              </p:ext>
            </p:extLst>
          </p:nvPr>
        </p:nvGraphicFramePr>
        <p:xfrm>
          <a:off x="1357312" y="2127250"/>
          <a:ext cx="8371573" cy="4019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311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5538-5420-034A-875B-444168C030C9}" type="slidenum">
              <a:t>3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321886" y="2039419"/>
            <a:ext cx="8757332" cy="1572037"/>
          </a:xfrm>
          <a:prstGeom prst="rect">
            <a:avLst/>
          </a:prstGeom>
          <a:noFill/>
        </p:spPr>
        <p:txBody>
          <a:bodyPr wrap="square" lIns="109033" tIns="54517" rIns="109033" bIns="54517">
            <a:spAutoFit/>
          </a:bodyPr>
          <a:lstStyle/>
          <a:p>
            <a:pPr>
              <a:defRPr/>
            </a:pPr>
            <a:endParaRPr lang="ru-RU" sz="1900" b="1" dirty="0"/>
          </a:p>
          <a:p>
            <a:pPr>
              <a:defRPr/>
            </a:pPr>
            <a:endParaRPr lang="ru-RU" sz="1900" b="1" dirty="0">
              <a:solidFill>
                <a:srgbClr val="0070C0"/>
              </a:solidFill>
            </a:endParaRPr>
          </a:p>
          <a:p>
            <a:pPr>
              <a:defRPr/>
            </a:pPr>
            <a:endParaRPr lang="ru-RU" sz="1900" b="1" dirty="0">
              <a:solidFill>
                <a:srgbClr val="0070C0"/>
              </a:solidFill>
            </a:endParaRPr>
          </a:p>
          <a:p>
            <a:pPr>
              <a:defRPr/>
            </a:pPr>
            <a:endParaRPr lang="ru-RU" sz="1900" b="1" dirty="0">
              <a:solidFill>
                <a:srgbClr val="0070C0"/>
              </a:solidFill>
            </a:endParaRPr>
          </a:p>
          <a:p>
            <a:pPr>
              <a:defRPr/>
            </a:pPr>
            <a:endParaRPr lang="ru-RU" sz="1900" b="1" dirty="0">
              <a:solidFill>
                <a:srgbClr val="0070C0"/>
              </a:solidFill>
            </a:endParaRPr>
          </a:p>
        </p:txBody>
      </p:sp>
      <p:sp>
        <p:nvSpPr>
          <p:cNvPr id="10" name="Название 2"/>
          <p:cNvSpPr>
            <a:spLocks noGrp="1"/>
          </p:cNvSpPr>
          <p:nvPr>
            <p:ph type="title"/>
          </p:nvPr>
        </p:nvSpPr>
        <p:spPr>
          <a:xfrm>
            <a:off x="802884" y="1318276"/>
            <a:ext cx="10798566" cy="745967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Распределение объемов сточных 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вод  по видам экономической деятельности</a:t>
            </a:r>
            <a:endParaRPr lang="ru-RU" dirty="0">
              <a:solidFill>
                <a:schemeClr val="tx2"/>
              </a:solidFill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4828664"/>
              </p:ext>
            </p:extLst>
          </p:nvPr>
        </p:nvGraphicFramePr>
        <p:xfrm>
          <a:off x="803275" y="2238375"/>
          <a:ext cx="10798175" cy="3897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139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803440" y="1293451"/>
            <a:ext cx="10798566" cy="745967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Основные причины сброса загрязненных сточных вод предприятиями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5538-5420-034A-875B-444168C030C9}" type="slidenum">
              <a:t>4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321886" y="2039419"/>
            <a:ext cx="8757332" cy="1572037"/>
          </a:xfrm>
          <a:prstGeom prst="rect">
            <a:avLst/>
          </a:prstGeom>
          <a:noFill/>
        </p:spPr>
        <p:txBody>
          <a:bodyPr wrap="square" lIns="109033" tIns="54517" rIns="109033" bIns="54517">
            <a:spAutoFit/>
          </a:bodyPr>
          <a:lstStyle/>
          <a:p>
            <a:pPr>
              <a:defRPr/>
            </a:pPr>
            <a:endParaRPr lang="ru-RU" sz="1900" b="1" dirty="0"/>
          </a:p>
          <a:p>
            <a:pPr>
              <a:defRPr/>
            </a:pPr>
            <a:endParaRPr lang="ru-RU" sz="1900" b="1" dirty="0">
              <a:solidFill>
                <a:srgbClr val="0070C0"/>
              </a:solidFill>
            </a:endParaRPr>
          </a:p>
          <a:p>
            <a:pPr>
              <a:defRPr/>
            </a:pPr>
            <a:endParaRPr lang="ru-RU" sz="1900" b="1" dirty="0">
              <a:solidFill>
                <a:srgbClr val="0070C0"/>
              </a:solidFill>
            </a:endParaRPr>
          </a:p>
          <a:p>
            <a:pPr>
              <a:defRPr/>
            </a:pPr>
            <a:endParaRPr lang="ru-RU" sz="1900" b="1" dirty="0">
              <a:solidFill>
                <a:srgbClr val="0070C0"/>
              </a:solidFill>
            </a:endParaRPr>
          </a:p>
          <a:p>
            <a:pPr>
              <a:defRPr/>
            </a:pPr>
            <a:endParaRPr lang="ru-RU" sz="1900" b="1" dirty="0">
              <a:solidFill>
                <a:srgbClr val="0070C0"/>
              </a:solidFill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624243704"/>
              </p:ext>
            </p:extLst>
          </p:nvPr>
        </p:nvGraphicFramePr>
        <p:xfrm>
          <a:off x="2035439" y="2039419"/>
          <a:ext cx="9239949" cy="3807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663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0480946"/>
              </p:ext>
            </p:extLst>
          </p:nvPr>
        </p:nvGraphicFramePr>
        <p:xfrm>
          <a:off x="803275" y="1145059"/>
          <a:ext cx="10798175" cy="49906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5538-5420-034A-875B-444168C030C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86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азвание 4"/>
          <p:cNvSpPr>
            <a:spLocks noGrp="1"/>
          </p:cNvSpPr>
          <p:nvPr>
            <p:ph type="title"/>
          </p:nvPr>
        </p:nvSpPr>
        <p:spPr>
          <a:xfrm>
            <a:off x="799572" y="1213594"/>
            <a:ext cx="10798566" cy="745967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Документы, РЕГЛАМЕНТИРУЮЩИЕ ПОРЯДОК ПРЕДОСТАВЛЕНИЯ СУБСИДИЙ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5538-5420-034A-875B-444168C030C9}" type="slidenum">
              <a:t>6</a:t>
            </a:fld>
            <a:endParaRPr lang="ru-RU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879167083"/>
              </p:ext>
            </p:extLst>
          </p:nvPr>
        </p:nvGraphicFramePr>
        <p:xfrm>
          <a:off x="803440" y="1959561"/>
          <a:ext cx="10798566" cy="44240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222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Стрелка вправо 2058"/>
          <p:cNvSpPr/>
          <p:nvPr/>
        </p:nvSpPr>
        <p:spPr>
          <a:xfrm rot="17443503">
            <a:off x="1367515" y="4102442"/>
            <a:ext cx="1886832" cy="19831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33" tIns="54517" rIns="109033" bIns="54517" rtlCol="0" anchor="ctr"/>
          <a:lstStyle/>
          <a:p>
            <a:pPr algn="ctr"/>
            <a:endParaRPr lang="ru-RU"/>
          </a:p>
        </p:txBody>
      </p:sp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268" y="3924130"/>
            <a:ext cx="723004" cy="672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трелка влево 9"/>
          <p:cNvSpPr/>
          <p:nvPr/>
        </p:nvSpPr>
        <p:spPr>
          <a:xfrm>
            <a:off x="4127277" y="5351264"/>
            <a:ext cx="1292305" cy="153186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33" tIns="54517" rIns="109033" bIns="54517" rtlCol="0" anchor="ctr"/>
          <a:lstStyle/>
          <a:p>
            <a:pPr algn="ctr"/>
            <a:endParaRPr lang="ru-RU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1514" y="1629198"/>
            <a:ext cx="2320046" cy="1310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6917">
            <a:off x="1988514" y="2165429"/>
            <a:ext cx="3110407" cy="914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Выгнутая вверх стрелка 6"/>
          <p:cNvSpPr/>
          <p:nvPr/>
        </p:nvSpPr>
        <p:spPr>
          <a:xfrm rot="21069321">
            <a:off x="3645215" y="2383841"/>
            <a:ext cx="4884074" cy="517344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33" tIns="54517" rIns="109033" bIns="54517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Название 4"/>
          <p:cNvSpPr>
            <a:spLocks noGrp="1"/>
          </p:cNvSpPr>
          <p:nvPr>
            <p:ph type="title"/>
          </p:nvPr>
        </p:nvSpPr>
        <p:spPr>
          <a:xfrm>
            <a:off x="530776" y="437506"/>
            <a:ext cx="10798566" cy="745967"/>
          </a:xfrm>
        </p:spPr>
        <p:txBody>
          <a:bodyPr/>
          <a:lstStyle/>
          <a:p>
            <a:r>
              <a:rPr lang="ru-RU" dirty="0" smtClean="0"/>
              <a:t>Порядок рассмотрения документов</a:t>
            </a: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5538-5420-034A-875B-444168C030C9}" type="slidenum">
              <a:t>7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109" y="2196708"/>
            <a:ext cx="1853197" cy="1389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10" y="2074062"/>
            <a:ext cx="1149175" cy="1136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3027" y="2593164"/>
            <a:ext cx="723339" cy="671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2437" y="4662617"/>
            <a:ext cx="1501137" cy="126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4387" y="3578740"/>
            <a:ext cx="2171008" cy="880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9381" y="4078725"/>
            <a:ext cx="1542395" cy="117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694" y="2124318"/>
            <a:ext cx="854461" cy="650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Выгнутая вверх стрелка 5"/>
          <p:cNvSpPr/>
          <p:nvPr/>
        </p:nvSpPr>
        <p:spPr>
          <a:xfrm rot="10284684">
            <a:off x="3511329" y="3207945"/>
            <a:ext cx="4975906" cy="595477"/>
          </a:xfrm>
          <a:prstGeom prst="curvedDownArrow">
            <a:avLst>
              <a:gd name="adj1" fmla="val 15634"/>
              <a:gd name="adj2" fmla="val 50000"/>
              <a:gd name="adj3" fmla="val 25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9033" tIns="54517" rIns="109033" bIns="54517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757" y="3405312"/>
            <a:ext cx="890505" cy="677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трелка вправо 7"/>
          <p:cNvSpPr/>
          <p:nvPr/>
        </p:nvSpPr>
        <p:spPr>
          <a:xfrm rot="3491441">
            <a:off x="9559046" y="3191436"/>
            <a:ext cx="549119" cy="18614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33" tIns="54517" rIns="109033" bIns="54517" rtlCol="0" anchor="ctr"/>
          <a:lstStyle/>
          <a:p>
            <a:pPr algn="ctr"/>
            <a:endParaRPr lang="ru-RU"/>
          </a:p>
        </p:txBody>
      </p:sp>
      <p:sp>
        <p:nvSpPr>
          <p:cNvPr id="11" name="Стрелка влево 10"/>
          <p:cNvSpPr/>
          <p:nvPr/>
        </p:nvSpPr>
        <p:spPr>
          <a:xfrm>
            <a:off x="2124633" y="5331962"/>
            <a:ext cx="1114260" cy="15866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33" tIns="54517" rIns="109033" bIns="54517" rtlCol="0" anchor="ctr"/>
          <a:lstStyle/>
          <a:p>
            <a:pPr algn="ctr"/>
            <a:endParaRPr lang="ru-RU"/>
          </a:p>
        </p:txBody>
      </p:sp>
      <p:sp>
        <p:nvSpPr>
          <p:cNvPr id="20" name="Стрелка влево 19"/>
          <p:cNvSpPr/>
          <p:nvPr/>
        </p:nvSpPr>
        <p:spPr>
          <a:xfrm rot="4685820" flipV="1">
            <a:off x="2631126" y="4352502"/>
            <a:ext cx="1980186" cy="224885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9033" tIns="54517" rIns="109033" bIns="54517" rtlCol="0" anchor="ctr"/>
          <a:lstStyle/>
          <a:p>
            <a:pPr algn="ctr"/>
            <a:endParaRPr lang="ru-RU"/>
          </a:p>
        </p:txBody>
      </p:sp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693" y="4983925"/>
            <a:ext cx="888385" cy="783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893" y="4983925"/>
            <a:ext cx="888385" cy="783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03803" y="3188680"/>
            <a:ext cx="1148800" cy="433264"/>
          </a:xfrm>
          <a:prstGeom prst="rect">
            <a:avLst/>
          </a:prstGeom>
          <a:noFill/>
        </p:spPr>
        <p:txBody>
          <a:bodyPr wrap="square" lIns="109033" tIns="54517" rIns="109033" bIns="54517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БАНК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85768" y="1604629"/>
            <a:ext cx="2883658" cy="433264"/>
          </a:xfrm>
          <a:prstGeom prst="rect">
            <a:avLst/>
          </a:prstGeom>
          <a:noFill/>
        </p:spPr>
        <p:txBody>
          <a:bodyPr wrap="square" lIns="109033" tIns="54517" rIns="109033" bIns="54517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ОРГАНИЗАЦИЯ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952387" y="1556457"/>
            <a:ext cx="4260251" cy="433264"/>
          </a:xfrm>
          <a:prstGeom prst="rect">
            <a:avLst/>
          </a:prstGeom>
          <a:noFill/>
        </p:spPr>
        <p:txBody>
          <a:bodyPr wrap="square" lIns="109033" tIns="54517" rIns="109033" bIns="54517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МИНПРИРОДЫ РОССИИ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048442" y="3035146"/>
            <a:ext cx="2561801" cy="633319"/>
          </a:xfrm>
          <a:prstGeom prst="rect">
            <a:avLst/>
          </a:prstGeom>
          <a:noFill/>
        </p:spPr>
        <p:txBody>
          <a:bodyPr wrap="square" lIns="109033" tIns="54517" rIns="109033" bIns="54517" rtlCol="0">
            <a:spAutoFit/>
          </a:bodyPr>
          <a:lstStyle/>
          <a:p>
            <a:r>
              <a:rPr lang="ru-RU" sz="1700" b="1" dirty="0">
                <a:solidFill>
                  <a:srgbClr val="002060"/>
                </a:solidFill>
              </a:rPr>
              <a:t>ФГБУ «ЦЕНТР РАЗВИТИЯ ВХК»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22611" y="5967245"/>
            <a:ext cx="2170894" cy="894929"/>
          </a:xfrm>
          <a:prstGeom prst="rect">
            <a:avLst/>
          </a:prstGeom>
          <a:noFill/>
        </p:spPr>
        <p:txBody>
          <a:bodyPr wrap="square" lIns="109033" tIns="54517" rIns="109033" bIns="54517" rtlCol="0">
            <a:spAutoFit/>
          </a:bodyPr>
          <a:lstStyle/>
          <a:p>
            <a:pPr algn="ctr"/>
            <a:r>
              <a:rPr lang="ru-RU" sz="1700" b="1" dirty="0">
                <a:solidFill>
                  <a:srgbClr val="002060"/>
                </a:solidFill>
              </a:rPr>
              <a:t>КОМИССИЯ МИНПРИРОДЫ РОССИИ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104813" y="5933208"/>
            <a:ext cx="1458982" cy="325542"/>
          </a:xfrm>
          <a:prstGeom prst="rect">
            <a:avLst/>
          </a:prstGeom>
          <a:noFill/>
        </p:spPr>
        <p:txBody>
          <a:bodyPr wrap="square" lIns="109033" tIns="54517" rIns="109033" bIns="54517" rtlCol="0">
            <a:spAutoFit/>
          </a:bodyPr>
          <a:lstStyle/>
          <a:p>
            <a:r>
              <a:rPr lang="ru-RU" sz="1400" b="1" dirty="0"/>
              <a:t>ПРОТОКОЛ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67278" y="5886968"/>
            <a:ext cx="2073342" cy="756430"/>
          </a:xfrm>
          <a:prstGeom prst="rect">
            <a:avLst/>
          </a:prstGeom>
          <a:noFill/>
        </p:spPr>
        <p:txBody>
          <a:bodyPr wrap="square" lIns="109033" tIns="54517" rIns="109033" bIns="54517" rtlCol="0">
            <a:spAutoFit/>
          </a:bodyPr>
          <a:lstStyle/>
          <a:p>
            <a:pPr algn="ctr"/>
            <a:r>
              <a:rPr lang="ru-RU" sz="1400" b="1" dirty="0"/>
              <a:t>ПРИКАЗ МИНПРИРОДЫ РОССИИ</a:t>
            </a:r>
          </a:p>
        </p:txBody>
      </p:sp>
      <p:sp>
        <p:nvSpPr>
          <p:cNvPr id="30" name="Блок-схема: решение 29"/>
          <p:cNvSpPr/>
          <p:nvPr/>
        </p:nvSpPr>
        <p:spPr>
          <a:xfrm>
            <a:off x="8196346" y="4983924"/>
            <a:ext cx="1647301" cy="903043"/>
          </a:xfrm>
          <a:prstGeom prst="flowChartDecis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33" tIns="54517" rIns="109033" bIns="54517" rtlCol="0" anchor="ctr"/>
          <a:lstStyle/>
          <a:p>
            <a:pPr algn="ctr"/>
            <a:endParaRPr lang="ru-RU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6584" y="5351264"/>
            <a:ext cx="780345" cy="711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" name="Стрелка углом вверх 2047"/>
          <p:cNvSpPr/>
          <p:nvPr/>
        </p:nvSpPr>
        <p:spPr>
          <a:xfrm rot="5400000" flipV="1">
            <a:off x="10230785" y="4742969"/>
            <a:ext cx="423091" cy="1157114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33" tIns="54517" rIns="109033" bIns="54517"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4051" y="5676908"/>
            <a:ext cx="888385" cy="677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9" name="Стрелка влево 2048"/>
          <p:cNvSpPr/>
          <p:nvPr/>
        </p:nvSpPr>
        <p:spPr>
          <a:xfrm>
            <a:off x="6940505" y="5340403"/>
            <a:ext cx="1189191" cy="190085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9033" tIns="54517" rIns="109033" bIns="54517" rtlCol="0" anchor="ctr"/>
          <a:lstStyle/>
          <a:p>
            <a:pPr algn="ctr"/>
            <a:endParaRPr lang="ru-RU"/>
          </a:p>
        </p:txBody>
      </p:sp>
      <p:sp>
        <p:nvSpPr>
          <p:cNvPr id="2055" name="Стрелка вверх 2054"/>
          <p:cNvSpPr/>
          <p:nvPr/>
        </p:nvSpPr>
        <p:spPr>
          <a:xfrm>
            <a:off x="8946585" y="2979461"/>
            <a:ext cx="196285" cy="2004463"/>
          </a:xfrm>
          <a:prstGeom prst="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9033" tIns="54517" rIns="109033" bIns="54517" rtlCol="0" anchor="ctr"/>
          <a:lstStyle/>
          <a:p>
            <a:pPr algn="ctr"/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398" y="5231654"/>
            <a:ext cx="377404" cy="359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2355" y="4360539"/>
            <a:ext cx="344744" cy="33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212" y="4404268"/>
            <a:ext cx="342092" cy="309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259" y="5206314"/>
            <a:ext cx="381645" cy="369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0" name="TextBox 2059"/>
          <p:cNvSpPr txBox="1"/>
          <p:nvPr/>
        </p:nvSpPr>
        <p:spPr>
          <a:xfrm>
            <a:off x="400166" y="4078725"/>
            <a:ext cx="1500880" cy="325542"/>
          </a:xfrm>
          <a:prstGeom prst="rect">
            <a:avLst/>
          </a:prstGeom>
          <a:noFill/>
        </p:spPr>
        <p:txBody>
          <a:bodyPr wrap="square" lIns="109033" tIns="54517" rIns="109033" bIns="54517" rtlCol="0">
            <a:spAutoFit/>
          </a:bodyPr>
          <a:lstStyle/>
          <a:p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СУБСИДИИ</a:t>
            </a:r>
          </a:p>
        </p:txBody>
      </p:sp>
    </p:spTree>
    <p:extLst>
      <p:ext uri="{BB962C8B-B14F-4D97-AF65-F5344CB8AC3E}">
        <p14:creationId xmlns:p14="http://schemas.microsoft.com/office/powerpoint/2010/main" val="187724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618831" y="1535378"/>
            <a:ext cx="10798566" cy="745967"/>
          </a:xfrm>
        </p:spPr>
        <p:txBody>
          <a:bodyPr>
            <a:noAutofit/>
          </a:bodyPr>
          <a:lstStyle/>
          <a:p>
            <a:r>
              <a:rPr lang="ru-RU" sz="2100" dirty="0">
                <a:solidFill>
                  <a:schemeClr val="tx2"/>
                </a:solidFill>
              </a:rPr>
              <a:t>Строительство и (или) реконструкция </a:t>
            </a:r>
            <a:br>
              <a:rPr lang="ru-RU" sz="2100" dirty="0">
                <a:solidFill>
                  <a:schemeClr val="tx2"/>
                </a:solidFill>
              </a:rPr>
            </a:br>
            <a:r>
              <a:rPr lang="ru-RU" sz="2100" dirty="0">
                <a:solidFill>
                  <a:schemeClr val="tx2"/>
                </a:solidFill>
              </a:rPr>
              <a:t>комплексов очистных сооружений и систем оборотного и повторно-последовательного водоснабжения </a:t>
            </a:r>
            <a:r>
              <a:rPr lang="ru-RU" sz="2100" dirty="0" smtClean="0">
                <a:solidFill>
                  <a:schemeClr val="tx2"/>
                </a:solidFill>
              </a:rPr>
              <a:t/>
            </a:r>
            <a:br>
              <a:rPr lang="ru-RU" sz="2100" dirty="0" smtClean="0">
                <a:solidFill>
                  <a:schemeClr val="tx2"/>
                </a:solidFill>
              </a:rPr>
            </a:br>
            <a:r>
              <a:rPr lang="ru-RU" sz="2100" dirty="0" smtClean="0">
                <a:solidFill>
                  <a:schemeClr val="tx2"/>
                </a:solidFill>
              </a:rPr>
              <a:t>(</a:t>
            </a:r>
            <a:r>
              <a:rPr lang="ru-RU" sz="2100" dirty="0">
                <a:solidFill>
                  <a:schemeClr val="tx2"/>
                </a:solidFill>
              </a:rPr>
              <a:t>субсидирование процентных ставок по кредитам)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5538-5420-034A-875B-444168C030C9}" type="slidenum">
              <a:t>8</a:t>
            </a:fld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4078580"/>
              </p:ext>
            </p:extLst>
          </p:nvPr>
        </p:nvGraphicFramePr>
        <p:xfrm>
          <a:off x="797708" y="2428928"/>
          <a:ext cx="10798432" cy="3765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60067"/>
                <a:gridCol w="3138365"/>
              </a:tblGrid>
              <a:tr h="37144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Наименование целевого показателя Программы</a:t>
                      </a:r>
                      <a:endParaRPr lang="ru-RU" sz="1800" dirty="0"/>
                    </a:p>
                  </a:txBody>
                  <a:tcPr marL="122126" marR="122126" marT="45794" marB="4579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122126" marR="122126" marT="45794" marB="45794"/>
                </a:tc>
              </a:tr>
              <a:tr h="64111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Объем финансирования из федерального</a:t>
                      </a:r>
                      <a:r>
                        <a:rPr lang="ru-RU" sz="1800" baseline="0" dirty="0" smtClean="0"/>
                        <a:t> бюджета (субсидирование процентной ставки), млрд. руб.</a:t>
                      </a:r>
                      <a:endParaRPr lang="ru-RU" sz="1800" dirty="0"/>
                    </a:p>
                  </a:txBody>
                  <a:tcPr marL="122126" marR="122126" marT="45794" marB="4579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14,3</a:t>
                      </a:r>
                      <a:endParaRPr lang="ru-RU" sz="1800" dirty="0"/>
                    </a:p>
                  </a:txBody>
                  <a:tcPr marL="122126" marR="122126" marT="45794" marB="45794" anchor="ctr"/>
                </a:tc>
              </a:tr>
              <a:tr h="37144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Внебюджетные источники финансирования, млрд. руб.</a:t>
                      </a:r>
                      <a:endParaRPr lang="ru-RU" sz="1800" dirty="0"/>
                    </a:p>
                  </a:txBody>
                  <a:tcPr marL="122126" marR="122126" marT="45794" marB="4579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112,9</a:t>
                      </a:r>
                      <a:endParaRPr lang="ru-RU" sz="1800" dirty="0"/>
                    </a:p>
                  </a:txBody>
                  <a:tcPr marL="122126" marR="122126" marT="45794" marB="45794" anchor="ctr"/>
                </a:tc>
              </a:tr>
              <a:tr h="146541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Количество проектов по строительству (реконструкции) комплексов очистных сооружений и систем оборотного и повторно-последовательного водоснабжения, реализованных с помощью механизма субсидирования процентных ставок по кредитам</a:t>
                      </a:r>
                      <a:endParaRPr lang="ru-RU" sz="1800" dirty="0"/>
                    </a:p>
                  </a:txBody>
                  <a:tcPr marL="122126" marR="122126" marT="45794" marB="4579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191</a:t>
                      </a:r>
                      <a:endParaRPr lang="ru-RU" sz="1800" dirty="0"/>
                    </a:p>
                  </a:txBody>
                  <a:tcPr marL="122126" marR="122126" marT="45794" marB="45794" anchor="ctr"/>
                </a:tc>
              </a:tr>
              <a:tr h="91588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Снижение</a:t>
                      </a:r>
                      <a:r>
                        <a:rPr lang="ru-RU" sz="1800" baseline="0" dirty="0" smtClean="0"/>
                        <a:t> д</a:t>
                      </a:r>
                      <a:r>
                        <a:rPr lang="ru-RU" sz="1800" dirty="0" smtClean="0"/>
                        <a:t>оли загрязненных сточных вод в общем объеме сброса в поверхностные водные объекты сточных вод, подлежащих очистке</a:t>
                      </a:r>
                      <a:endParaRPr lang="ru-RU" sz="1800" dirty="0"/>
                    </a:p>
                  </a:txBody>
                  <a:tcPr marL="122126" marR="122126" marT="45794" marB="4579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сокращение </a:t>
                      </a:r>
                    </a:p>
                    <a:p>
                      <a:pPr algn="ctr"/>
                      <a:r>
                        <a:rPr lang="ru-RU" sz="1800" dirty="0" smtClean="0"/>
                        <a:t>с </a:t>
                      </a:r>
                      <a:r>
                        <a:rPr lang="ru-RU" sz="1800" b="0" i="0" u="none" strike="noStrike" baseline="0" dirty="0" smtClean="0"/>
                        <a:t>88,6% (в 2010 г.)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baseline="0" dirty="0" smtClean="0"/>
                        <a:t>до  62,1% (в 2020 г.)</a:t>
                      </a:r>
                      <a:endParaRPr lang="ru-RU" sz="1800" dirty="0"/>
                    </a:p>
                  </a:txBody>
                  <a:tcPr marL="122126" marR="122126" marT="45794" marB="45794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615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14773" y="5309798"/>
            <a:ext cx="8190637" cy="739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3" b="1" dirty="0" smtClean="0">
                <a:solidFill>
                  <a:schemeClr val="accent1">
                    <a:lumMod val="50000"/>
                  </a:schemeClr>
                </a:solidFill>
              </a:rPr>
              <a:t>На </a:t>
            </a:r>
            <a:r>
              <a:rPr lang="ru-RU" sz="2103" b="1" dirty="0">
                <a:solidFill>
                  <a:schemeClr val="accent1">
                    <a:lumMod val="50000"/>
                  </a:schemeClr>
                </a:solidFill>
              </a:rPr>
              <a:t>1 ноября 2015 года субсидии предоставлены 30 организациям на общую сумму  около 2,5 млрд. руб.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73791" y="116821"/>
            <a:ext cx="8799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kern="900" dirty="0">
                <a:solidFill>
                  <a:schemeClr val="accent1">
                    <a:lumMod val="75000"/>
                  </a:schemeClr>
                </a:solidFill>
                <a:ea typeface="+mj-ea"/>
                <a:cs typeface="+mj-cs"/>
              </a:rPr>
              <a:t>Организации, получившие субсидии в рамках реализации ФЦП «Развитие водохозяйственного комплекса Российской Федерации в 2012 – 2020 годах» 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911" y="737372"/>
            <a:ext cx="9046091" cy="4102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1936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2098</TotalTime>
  <Words>503</Words>
  <Application>Microsoft Office PowerPoint</Application>
  <PresentationFormat>Произвольный</PresentationFormat>
  <Paragraphs>84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Lucida Grande</vt:lpstr>
      <vt:lpstr>Times New Roman</vt:lpstr>
      <vt:lpstr>Тема Office</vt:lpstr>
      <vt:lpstr>Федеральная целевая программа «Развитие водохозяйственного комплекса Российской Федерации в 2012–2020 годах»:</vt:lpstr>
      <vt:lpstr>Из подлежащих очистке сточных вод</vt:lpstr>
      <vt:lpstr>Распределение объемов сточных  вод  по видам экономической деятельности</vt:lpstr>
      <vt:lpstr>Основные причины сброса загрязненных сточных вод предприятиями</vt:lpstr>
      <vt:lpstr>Презентация PowerPoint</vt:lpstr>
      <vt:lpstr>Документы, РЕГЛАМЕНТИРУЮЩИЕ ПОРЯДОК ПРЕДОСТАВЛЕНИЯ СУБСИДИЙ</vt:lpstr>
      <vt:lpstr>Порядок рассмотрения документов</vt:lpstr>
      <vt:lpstr>Строительство и (или) реконструкция  комплексов очистных сооружений и систем оборотного и повторно-последовательного водоснабжения  (субсидирование процентных ставок по кредитам)</vt:lpstr>
      <vt:lpstr>Презентация PowerPoint</vt:lpstr>
      <vt:lpstr>Презентация PowerPoint</vt:lpstr>
      <vt:lpstr>ИСТОЧНИКИ ИНФОРМАЦИИ О ДОКУМЕНТАХ,  ПРЕДОСТАВЛЯЕМЫХ ДЛЯ ПОЛУЧЕНИЯ СУБСИДИИ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Test Tester</dc:creator>
  <cp:lastModifiedBy>Степаненко Ирина Юрьевна</cp:lastModifiedBy>
  <cp:revision>138</cp:revision>
  <cp:lastPrinted>2015-12-07T10:16:55Z</cp:lastPrinted>
  <dcterms:created xsi:type="dcterms:W3CDTF">2013-12-17T08:23:50Z</dcterms:created>
  <dcterms:modified xsi:type="dcterms:W3CDTF">2015-12-07T10:30:39Z</dcterms:modified>
</cp:coreProperties>
</file>