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2" r:id="rId1"/>
    <p:sldMasterId id="2147483657" r:id="rId2"/>
  </p:sldMasterIdLst>
  <p:notesMasterIdLst>
    <p:notesMasterId r:id="rId13"/>
  </p:notesMasterIdLst>
  <p:handoutMasterIdLst>
    <p:handoutMasterId r:id="rId14"/>
  </p:handoutMasterIdLst>
  <p:sldIdLst>
    <p:sldId id="352" r:id="rId3"/>
    <p:sldId id="354" r:id="rId4"/>
    <p:sldId id="339" r:id="rId5"/>
    <p:sldId id="346" r:id="rId6"/>
    <p:sldId id="351" r:id="rId7"/>
    <p:sldId id="356" r:id="rId8"/>
    <p:sldId id="347" r:id="rId9"/>
    <p:sldId id="345" r:id="rId10"/>
    <p:sldId id="336" r:id="rId11"/>
    <p:sldId id="355" r:id="rId12"/>
  </p:sldIdLst>
  <p:sldSz cx="9144000" cy="6858000" type="screen4x3"/>
  <p:notesSz cx="6807200" cy="9939338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41BC24"/>
    <a:srgbClr val="35D808"/>
    <a:srgbClr val="00192E"/>
    <a:srgbClr val="000048"/>
    <a:srgbClr val="000066"/>
    <a:srgbClr val="FFFF99"/>
    <a:srgbClr val="CCFFCC"/>
    <a:srgbClr val="FF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1" autoAdjust="0"/>
    <p:restoredTop sz="94360" autoAdjust="0"/>
  </p:normalViewPr>
  <p:slideViewPr>
    <p:cSldViewPr snapToGrid="0" snapToObjects="1">
      <p:cViewPr>
        <p:scale>
          <a:sx n="75" d="100"/>
          <a:sy n="75" d="100"/>
        </p:scale>
        <p:origin x="-1290" y="-72"/>
      </p:cViewPr>
      <p:guideLst>
        <p:guide orient="horz" pos="151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40"/>
    </p:cViewPr>
  </p:sorterViewPr>
  <p:notesViewPr>
    <p:cSldViewPr snapToGrid="0" snapToObjects="1">
      <p:cViewPr varScale="1">
        <p:scale>
          <a:sx n="72" d="100"/>
          <a:sy n="72" d="100"/>
        </p:scale>
        <p:origin x="-1614" y="-102"/>
      </p:cViewPr>
      <p:guideLst>
        <p:guide orient="horz" pos="313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t" anchorCtr="0" compatLnSpc="1">
            <a:prstTxWarp prst="textNoShape">
              <a:avLst/>
            </a:prstTxWarp>
          </a:bodyPr>
          <a:lstStyle>
            <a:lvl1pPr defTabSz="441325"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 bwMode="auto">
          <a:xfrm>
            <a:off x="3855349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t" anchorCtr="0" compatLnSpc="1">
            <a:prstTxWarp prst="textNoShape">
              <a:avLst/>
            </a:prstTxWarp>
          </a:bodyPr>
          <a:lstStyle>
            <a:lvl1pPr algn="r" defTabSz="441325">
              <a:defRPr sz="1200">
                <a:latin typeface="Calibri" pitchFamily="34" charset="0"/>
              </a:defRPr>
            </a:lvl1pPr>
          </a:lstStyle>
          <a:p>
            <a:fld id="{19D1DF3C-C8D3-40E7-AFC8-D37D2F20213B}" type="datetime1">
              <a:rPr lang="ja-JP" altLang="en-US"/>
              <a:pPr/>
              <a:t>2015/12/8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 bwMode="auto">
          <a:xfrm>
            <a:off x="0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b" anchorCtr="0" compatLnSpc="1">
            <a:prstTxWarp prst="textNoShape">
              <a:avLst/>
            </a:prstTxWarp>
          </a:bodyPr>
          <a:lstStyle>
            <a:lvl1pPr defTabSz="441325"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b" anchorCtr="0" compatLnSpc="1">
            <a:prstTxWarp prst="textNoShape">
              <a:avLst/>
            </a:prstTxWarp>
          </a:bodyPr>
          <a:lstStyle>
            <a:lvl1pPr algn="r" defTabSz="441325">
              <a:defRPr sz="1200">
                <a:latin typeface="Calibri" pitchFamily="34" charset="0"/>
              </a:defRPr>
            </a:lvl1pPr>
          </a:lstStyle>
          <a:p>
            <a:fld id="{D6093A91-A523-4854-8AC6-2EC1F42D1F0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44177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t" anchorCtr="0" compatLnSpc="1">
            <a:prstTxWarp prst="textNoShape">
              <a:avLst/>
            </a:prstTxWarp>
          </a:bodyPr>
          <a:lstStyle>
            <a:lvl1pPr defTabSz="441325"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 bwMode="auto">
          <a:xfrm>
            <a:off x="3855349" y="0"/>
            <a:ext cx="29502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t" anchorCtr="0" compatLnSpc="1">
            <a:prstTxWarp prst="textNoShape">
              <a:avLst/>
            </a:prstTxWarp>
          </a:bodyPr>
          <a:lstStyle>
            <a:lvl1pPr algn="r" defTabSz="441325">
              <a:defRPr sz="1200">
                <a:latin typeface="Calibri" pitchFamily="34" charset="0"/>
              </a:defRPr>
            </a:lvl1pPr>
          </a:lstStyle>
          <a:p>
            <a:fld id="{42F92338-68D8-4584-82FC-F150E9243646}" type="datetime1">
              <a:rPr lang="ja-JP" altLang="en-US"/>
              <a:pPr/>
              <a:t>2015/12/8</a:t>
            </a:fld>
            <a:endParaRPr lang="en-US" alt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7" tIns="47709" rIns="95417" bIns="47709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 bwMode="auto">
          <a:xfrm>
            <a:off x="681198" y="4721226"/>
            <a:ext cx="5444806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 bwMode="auto">
          <a:xfrm>
            <a:off x="0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b" anchorCtr="0" compatLnSpc="1">
            <a:prstTxWarp prst="textNoShape">
              <a:avLst/>
            </a:prstTxWarp>
          </a:bodyPr>
          <a:lstStyle>
            <a:lvl1pPr defTabSz="441325">
              <a:defRPr sz="1200">
                <a:latin typeface="Calibri" pitchFamily="34" charset="0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64" tIns="46082" rIns="92164" bIns="46082" numCol="1" anchor="b" anchorCtr="0" compatLnSpc="1">
            <a:prstTxWarp prst="textNoShape">
              <a:avLst/>
            </a:prstTxWarp>
          </a:bodyPr>
          <a:lstStyle>
            <a:lvl1pPr algn="r" defTabSz="441325">
              <a:defRPr sz="1200">
                <a:latin typeface="Calibri" pitchFamily="34" charset="0"/>
              </a:defRPr>
            </a:lvl1pPr>
          </a:lstStyle>
          <a:p>
            <a:fld id="{3F671362-837B-4ECC-8942-268C3F98810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3228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明朝" pitchFamily="18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明朝" pitchFamily="1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明朝" pitchFamily="1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明朝" pitchFamily="1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明朝" pitchFamily="18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75" y="760413"/>
            <a:ext cx="4976813" cy="3733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911788" y="4724273"/>
            <a:ext cx="4956226" cy="4494309"/>
          </a:xfrm>
          <a:noFill/>
        </p:spPr>
        <p:txBody>
          <a:bodyPr/>
          <a:lstStyle/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325"/>
              <a:t>2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325"/>
              <a:t>3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325"/>
              <a:t>4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dirty="0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50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55" tIns="46077" rIns="92155" bIns="46077" anchor="b"/>
          <a:lstStyle/>
          <a:p>
            <a:pPr algn="r" defTabSz="441280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280"/>
              <a:t>5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dirty="0" smtClean="0">
              <a:latin typeface="HGPｺﾞｼｯｸE" pitchFamily="50" charset="-128"/>
              <a:ea typeface="HGPｺﾞｼｯｸE" pitchFamily="50" charset="-128"/>
            </a:endParaRPr>
          </a:p>
          <a:p>
            <a:pPr eaLnBrk="1" hangingPunct="1"/>
            <a:endParaRPr lang="en-US" altLang="ja-JP" dirty="0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325"/>
              <a:t>6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3C09B43E-53B4-4617-97E5-9536DCF98479}" type="slidenum">
              <a:rPr lang="en-US" altLang="ja-JP" sz="1200">
                <a:latin typeface="Times New Roman" pitchFamily="18" charset="0"/>
              </a:rPr>
              <a:pPr algn="r" defTabSz="441325"/>
              <a:t>7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 txBox="1">
            <a:spLocks noGrp="1" noChangeArrowheads="1"/>
          </p:cNvSpPr>
          <p:nvPr/>
        </p:nvSpPr>
        <p:spPr bwMode="auto">
          <a:xfrm>
            <a:off x="3855349" y="9439276"/>
            <a:ext cx="295026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4" tIns="46082" rIns="92164" bIns="46082" anchor="b"/>
          <a:lstStyle/>
          <a:p>
            <a:pPr algn="r" defTabSz="441325"/>
            <a:fld id="{BA724FD2-78FF-4E56-80E3-086218825183}" type="slidenum">
              <a:rPr lang="en-US" altLang="ja-JP" sz="1200">
                <a:latin typeface="Times New Roman" pitchFamily="18" charset="0"/>
              </a:rPr>
              <a:pPr algn="r" defTabSz="441325"/>
              <a:t>8</a:t>
            </a:fld>
            <a:endParaRPr lang="en-US" altLang="ja-JP" sz="1200">
              <a:latin typeface="Times New Roman" pitchFamily="18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ja-JP" smtClean="0">
              <a:latin typeface="HGPｺﾞｼｯｸE" pitchFamily="50" charset="-128"/>
              <a:ea typeface="HGPｺﾞｼｯｸE" pitchFamily="50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682313" y="4720234"/>
            <a:ext cx="5442579" cy="44723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dirty="0" smtClean="0"/>
              <a:t>Thank</a:t>
            </a:r>
            <a:r>
              <a:rPr lang="en-US" altLang="ja-JP" baseline="0" dirty="0" smtClean="0"/>
              <a:t> you for attention.</a:t>
            </a:r>
            <a:r>
              <a:rPr lang="ru-RU" altLang="ja-JP" baseline="0" smtClean="0"/>
              <a:t> Спасибо за внимание.</a:t>
            </a:r>
            <a:endParaRPr lang="ja-JP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/Users/zexus/Desktop/ZEXUS%20DESIGN%20JOB/2011_031%5b122%5d%20&#19977;&#33777;&#37325;&#24037;%20&#12488;&#12540;&#12531;&amp;&#12510;&#12490;&#12540;&#35215;&#23450;_2011.05&#12316;/04application%20design/PPT_designelement_s2_Group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/Users/zexus/Desktop/ZEXUS%20DESIGN%20JOB/2011_031%5b122%5d%20&#19977;&#33777;&#37325;&#24037;%20&#12488;&#12540;&#12531;&amp;&#12510;&#12490;&#12540;&#35215;&#23450;_2011.05&#12316;/04application%20design/PPT_designelement_s2_En.jpg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/Users/zexus/Desktop/ZEXUS%20DESIGN%20JOB/2011_031%5b122%5d%20&#19977;&#33777;&#37325;&#24037;%20&#12488;&#12540;&#12531;&amp;&#12510;&#12490;&#12540;&#35215;&#23450;_2011.05&#12316;/04application%20design/PPT_designelement_s2_En.jpg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/Users/zexus/Desktop/ZEXUS%20DESIGN%20JOB/2011_031%5b122%5d%20&#19977;&#33777;&#37325;&#24037;%20&#12488;&#12540;&#12531;&amp;&#12510;&#12490;&#12540;&#35215;&#23450;_2011.05&#12316;/04application%20design/PPT_designelement_s2_En.jpg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PT_designelement_s2_Group.jpg" descr="/Users/zexus/Desktop/ZEXUS DESIGN JOB/2011_031[122] 三菱重工 トーン&amp;マナー規定_2011.05〜/04application design/PPT_designelement_s2_Group.jpg"/>
          <p:cNvPicPr>
            <a:picLocks noChangeAspect="1"/>
          </p:cNvPicPr>
          <p:nvPr userDrawn="1"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88" y="1588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ー 4"/>
          <p:cNvSpPr>
            <a:spLocks/>
          </p:cNvSpPr>
          <p:nvPr/>
        </p:nvSpPr>
        <p:spPr bwMode="auto">
          <a:xfrm>
            <a:off x="808038" y="6264275"/>
            <a:ext cx="60833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defTabSz="914400">
              <a:defRPr/>
            </a:pPr>
            <a:r>
              <a:rPr lang="en-US" altLang="ja-JP" sz="1000">
                <a:solidFill>
                  <a:schemeClr val="bg1"/>
                </a:solidFill>
                <a:latin typeface="Helvetica Neue LT Pro 55 Roman"/>
              </a:rPr>
              <a:t>© 2013MITSUBISHI HEAVY INDUSTRIES, LTD.  All Rights Reserved.</a:t>
            </a:r>
            <a:endParaRPr lang="ja-JP" altLang="en-US" sz="1000">
              <a:solidFill>
                <a:schemeClr val="bg1"/>
              </a:solidFill>
              <a:latin typeface="Helvetica Neue LT Pro 55 Roman"/>
            </a:endParaRPr>
          </a:p>
        </p:txBody>
      </p:sp>
      <p:pic>
        <p:nvPicPr>
          <p:cNvPr id="6" name="Picture 9" descr="英文２行_E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6380163"/>
            <a:ext cx="31845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直線コネクタ 7"/>
          <p:cNvCxnSpPr>
            <a:cxnSpLocks noChangeShapeType="1"/>
          </p:cNvCxnSpPr>
          <p:nvPr userDrawn="1"/>
        </p:nvCxnSpPr>
        <p:spPr bwMode="auto">
          <a:xfrm>
            <a:off x="0" y="6426200"/>
            <a:ext cx="9144000" cy="0"/>
          </a:xfrm>
          <a:prstGeom prst="line">
            <a:avLst/>
          </a:prstGeom>
          <a:noFill/>
          <a:ln w="35560">
            <a:solidFill>
              <a:schemeClr val="accent2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0"/>
              </a:srgbClr>
            </a:outerShdw>
          </a:effectLst>
        </p:spPr>
      </p:cxnSp>
      <p:sp>
        <p:nvSpPr>
          <p:cNvPr id="8" name="日付プレースホルダー 32"/>
          <p:cNvSpPr txBox="1">
            <a:spLocks/>
          </p:cNvSpPr>
          <p:nvPr userDrawn="1"/>
        </p:nvSpPr>
        <p:spPr bwMode="auto">
          <a:xfrm>
            <a:off x="6902450" y="6497638"/>
            <a:ext cx="1971675" cy="306387"/>
          </a:xfrm>
          <a:prstGeom prst="rect">
            <a:avLst/>
          </a:prstGeom>
          <a:noFill/>
          <a:ln w="317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200" b="1">
                <a:solidFill>
                  <a:schemeClr val="accent1"/>
                </a:solidFill>
              </a:rPr>
              <a:t>Business Confidential</a:t>
            </a:r>
            <a:endParaRPr lang="ja-JP" altLang="en-US" sz="1200" b="1">
              <a:solidFill>
                <a:schemeClr val="accent1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3670300" y="6527800"/>
            <a:ext cx="287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  <a:defRPr/>
            </a:pPr>
            <a:r>
              <a:rPr lang="en-US" altLang="ja-JP" sz="1200" dirty="0"/>
              <a:t>© </a:t>
            </a:r>
            <a:r>
              <a:rPr lang="en-US" altLang="ja-JP" sz="1200" dirty="0" smtClean="0"/>
              <a:t>2015 </a:t>
            </a:r>
            <a:r>
              <a:rPr lang="en-US" altLang="ja-JP" sz="1200" dirty="0"/>
              <a:t>MHIEC All Rights Reserved</a:t>
            </a:r>
            <a:endParaRPr lang="ja-JP" altLang="en-US" sz="1200" dirty="0"/>
          </a:p>
        </p:txBody>
      </p:sp>
      <p:sp>
        <p:nvSpPr>
          <p:cNvPr id="22532" name="タイトル プレースホルダー 1"/>
          <p:cNvSpPr>
            <a:spLocks noGrp="1"/>
          </p:cNvSpPr>
          <p:nvPr>
            <p:ph type="ctrTitle"/>
          </p:nvPr>
        </p:nvSpPr>
        <p:spPr>
          <a:xfrm>
            <a:off x="774700" y="1990725"/>
            <a:ext cx="8062913" cy="792163"/>
          </a:xfrm>
          <a:extLst/>
        </p:spPr>
        <p:txBody>
          <a:bodyPr anchor="t"/>
          <a:lstStyle>
            <a:lvl1pPr>
              <a:defRPr sz="4000" smtClean="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タイトル</a:t>
            </a:r>
            <a:r>
              <a:rPr lang="en-US" altLang="ja-JP" noProof="0" smtClean="0"/>
              <a:t>TITLE</a:t>
            </a:r>
            <a:r>
              <a:rPr lang="ja-JP" altLang="en-US" noProof="0" smtClean="0"/>
              <a:t>　和</a:t>
            </a:r>
            <a:r>
              <a:rPr lang="en-US" altLang="ja-JP" noProof="0" smtClean="0"/>
              <a:t>40pt</a:t>
            </a:r>
            <a:r>
              <a:rPr lang="ja-JP" altLang="en-US" noProof="0" smtClean="0"/>
              <a:t>　英</a:t>
            </a:r>
            <a:r>
              <a:rPr lang="en-US" altLang="ja-JP" noProof="0" smtClean="0"/>
              <a:t>42pt</a:t>
            </a:r>
            <a:endParaRPr lang="ja-JP" noProof="0" smtClean="0"/>
          </a:p>
        </p:txBody>
      </p:sp>
      <p:sp>
        <p:nvSpPr>
          <p:cNvPr id="22533" name="テキスト プレースホルダー 2"/>
          <p:cNvSpPr>
            <a:spLocks noGrp="1"/>
          </p:cNvSpPr>
          <p:nvPr>
            <p:ph type="subTitle" idx="1"/>
          </p:nvPr>
        </p:nvSpPr>
        <p:spPr>
          <a:xfrm>
            <a:off x="814388" y="2852738"/>
            <a:ext cx="8023225" cy="1752600"/>
          </a:xfrm>
          <a:extLst/>
        </p:spPr>
        <p:txBody>
          <a:bodyPr/>
          <a:lstStyle>
            <a:lvl1pPr marL="0" indent="0">
              <a:defRPr sz="1900" smtClean="0"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サブタイトル</a:t>
            </a:r>
            <a:r>
              <a:rPr lang="en-US" altLang="ja-JP" noProof="0" smtClean="0"/>
              <a:t> Subtitle</a:t>
            </a:r>
            <a:r>
              <a:rPr lang="ja-JP" altLang="en-US" noProof="0" smtClean="0"/>
              <a:t>　和</a:t>
            </a:r>
            <a:r>
              <a:rPr lang="en-US" altLang="ja-JP" noProof="0" smtClean="0"/>
              <a:t>20pt</a:t>
            </a:r>
            <a:r>
              <a:rPr lang="ja-JP" altLang="en-US" noProof="0" smtClean="0"/>
              <a:t>　英</a:t>
            </a:r>
            <a:r>
              <a:rPr lang="en-US" altLang="ja-JP" noProof="0" smtClean="0"/>
              <a:t>22pt</a:t>
            </a:r>
            <a:endParaRPr lang="ja-JP" noProof="0" smtClean="0"/>
          </a:p>
        </p:txBody>
      </p:sp>
      <p:sp>
        <p:nvSpPr>
          <p:cNvPr id="10" name="日付プレースホルダー 32"/>
          <p:cNvSpPr>
            <a:spLocks noGrp="1"/>
          </p:cNvSpPr>
          <p:nvPr>
            <p:ph type="dt" sz="half" idx="10"/>
          </p:nvPr>
        </p:nvSpPr>
        <p:spPr>
          <a:xfrm>
            <a:off x="814388" y="51768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Helvetica Neue LT Pro 55 Roman"/>
              </a:defRPr>
            </a:lvl1pPr>
          </a:lstStyle>
          <a:p>
            <a:pPr>
              <a:defRPr/>
            </a:pPr>
            <a:fld id="{CB1A2A4A-1BDB-4854-8CCB-169CEAB4FF56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cxnSp>
        <p:nvCxnSpPr>
          <p:cNvPr id="11" name="直線コネクタ 7"/>
          <p:cNvCxnSpPr>
            <a:cxnSpLocks noChangeShapeType="1"/>
          </p:cNvCxnSpPr>
          <p:nvPr userDrawn="1"/>
        </p:nvCxnSpPr>
        <p:spPr bwMode="auto">
          <a:xfrm>
            <a:off x="1588" y="614363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0"/>
              </a:srgbClr>
            </a:outerShdw>
          </a:effectLst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63F33-9F2B-45E0-AF12-77D1A7B6F4C7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B4BFA-9B6F-4A55-A9A5-1B8429A336A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5C1A-4C70-473D-8C37-279279530844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7D51E-B370-48F2-9E92-BBE9967D325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E2DA5-C26F-4213-94F2-442A1972173D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F4C30-9CA8-465F-87F3-BC890EDC14D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309B2-ABBA-43D8-B907-3C89742B275E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D6104-F6F2-4D67-B5E9-E389C7B93AA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C42F1-8360-4CE0-A031-1808FE3E1FFB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9F846-33C8-4BFA-BBDF-F440B7D2472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1CD01-C3E4-40D6-B848-F5863D15C50F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17C37-13C6-42DA-841F-23D7866D078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AC3FC-CAAF-46A8-B433-3AA11B4E9B8C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1EF0E-135F-4E74-A57F-9374B8EC90D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2"/>
          <p:cNvSpPr txBox="1">
            <a:spLocks/>
          </p:cNvSpPr>
          <p:nvPr userDrawn="1"/>
        </p:nvSpPr>
        <p:spPr>
          <a:xfrm>
            <a:off x="5818188" y="6448425"/>
            <a:ext cx="2297112" cy="317500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rgbClr val="FF0000"/>
                </a:solidFill>
                <a:latin typeface="HGP行書体" pitchFamily="66" charset="-128"/>
                <a:ea typeface="HGP行書体" pitchFamily="66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dirty="0" smtClean="0">
                <a:latin typeface="Arial Unicode MS" pitchFamily="50" charset="-128"/>
              </a:rPr>
              <a:t>Business Confidential</a:t>
            </a:r>
            <a:endParaRPr lang="ja-JP" altLang="en-US" dirty="0">
              <a:latin typeface="Arial Unicode MS" pitchFamily="50" charset="-128"/>
            </a:endParaRPr>
          </a:p>
        </p:txBody>
      </p:sp>
      <p:pic>
        <p:nvPicPr>
          <p:cNvPr id="5" name="PPT_designelement_s2_En.jpg" descr="/Users/zexus/Desktop/ZEXUS DESIGN JOB/2011_031[122] 三菱重工 トーン&amp;マナー規定_2011.05〜/04application design/PPT_designelement_s2_En.jpg"/>
          <p:cNvPicPr>
            <a:picLocks noChangeAspect="1"/>
          </p:cNvPicPr>
          <p:nvPr userDrawn="1"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88" y="1588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2305" y="345317"/>
            <a:ext cx="6635336" cy="391826"/>
          </a:xfrm>
        </p:spPr>
        <p:txBody>
          <a:bodyPr>
            <a:noAutofit/>
          </a:bodyPr>
          <a:lstStyle>
            <a:lvl1pPr algn="l">
              <a:defRPr sz="2000" baseline="0">
                <a:latin typeface="Helvetica Neue LT Pro 75 Bold"/>
                <a:ea typeface="A-OTF 新ゴ Pro B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8496" y="980728"/>
            <a:ext cx="8029504" cy="4906316"/>
          </a:xfrm>
        </p:spPr>
        <p:txBody>
          <a:bodyPr/>
          <a:lstStyle>
            <a:lvl1pPr marL="0" indent="0">
              <a:buFontTx/>
              <a:buNone/>
              <a:defRPr sz="1600">
                <a:latin typeface="Helvetica Neue LT Pro 55 Roman"/>
                <a:ea typeface="A-OTF 新ゴ Pro R"/>
              </a:defRPr>
            </a:lvl1pPr>
            <a:lvl2pPr marL="457200" indent="0">
              <a:buFontTx/>
              <a:buNone/>
              <a:defRPr sz="1200">
                <a:latin typeface="Helvetica Neue LT Pro 55 Roman"/>
                <a:ea typeface="A-OTF 新ゴ Pro R"/>
              </a:defRPr>
            </a:lvl2pPr>
            <a:lvl3pPr>
              <a:defRPr sz="1200">
                <a:latin typeface="Helvetica Neue LT Pro 55 Roman"/>
                <a:ea typeface="A-OTF 新ゴ Pro R"/>
              </a:defRPr>
            </a:lvl3pPr>
            <a:lvl4pPr>
              <a:defRPr sz="1200">
                <a:latin typeface="Helvetica Neue LT Pro 55 Roman"/>
                <a:ea typeface="A-OTF 新ゴ Pro R"/>
              </a:defRPr>
            </a:lvl4pPr>
            <a:lvl5pPr>
              <a:defRPr>
                <a:latin typeface="Helvetica Neue LT Pro 55 Roman"/>
                <a:ea typeface="A-OTF 新ゴ Pro R"/>
              </a:defRPr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BD64F-579E-4635-AF8B-D765040A2CF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2"/>
          <p:cNvSpPr txBox="1">
            <a:spLocks/>
          </p:cNvSpPr>
          <p:nvPr userDrawn="1"/>
        </p:nvSpPr>
        <p:spPr>
          <a:xfrm>
            <a:off x="5818188" y="6448425"/>
            <a:ext cx="2297112" cy="317500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rgbClr val="FF0000"/>
                </a:solidFill>
                <a:latin typeface="HGP行書体" pitchFamily="66" charset="-128"/>
                <a:ea typeface="HGP行書体" pitchFamily="66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dirty="0" smtClean="0">
                <a:latin typeface="Arial Unicode MS" pitchFamily="50" charset="-128"/>
              </a:rPr>
              <a:t>Business Confidential</a:t>
            </a:r>
            <a:endParaRPr lang="ja-JP" altLang="en-US" dirty="0">
              <a:latin typeface="Arial Unicode MS" pitchFamily="50" charset="-128"/>
            </a:endParaRPr>
          </a:p>
        </p:txBody>
      </p:sp>
      <p:pic>
        <p:nvPicPr>
          <p:cNvPr id="5" name="PPT_designelement_s2_En.jpg" descr="/Users/zexus/Desktop/ZEXUS DESIGN JOB/2011_031[122] 三菱重工 トーン&amp;マナー規定_2011.05〜/04application design/PPT_designelement_s2_En.jpg"/>
          <p:cNvPicPr>
            <a:picLocks noChangeAspect="1"/>
          </p:cNvPicPr>
          <p:nvPr userDrawn="1"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88" y="1588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33338"/>
            <a:ext cx="6743700" cy="508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911225" y="6448425"/>
            <a:ext cx="4186238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ja-JP"/>
              <a:t>© 2012 MITSUBISHI HEAVY INDUSTRIES, LTD.  All Rights Reserved.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064D2-98E5-46F8-B1F6-81076DB63B9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32"/>
          <p:cNvSpPr txBox="1">
            <a:spLocks/>
          </p:cNvSpPr>
          <p:nvPr userDrawn="1"/>
        </p:nvSpPr>
        <p:spPr>
          <a:xfrm>
            <a:off x="5818188" y="6448425"/>
            <a:ext cx="2297112" cy="317500"/>
          </a:xfrm>
          <a:prstGeom prst="rect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sz="1600" kern="1200">
                <a:solidFill>
                  <a:srgbClr val="FF0000"/>
                </a:solidFill>
                <a:latin typeface="HGP行書体" pitchFamily="66" charset="-128"/>
                <a:ea typeface="HGP行書体" pitchFamily="66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dirty="0" smtClean="0">
                <a:latin typeface="Arial Unicode MS" pitchFamily="50" charset="-128"/>
              </a:rPr>
              <a:t>Business Confidential</a:t>
            </a:r>
            <a:endParaRPr lang="ja-JP" altLang="en-US" dirty="0">
              <a:latin typeface="Arial Unicode MS" pitchFamily="50" charset="-128"/>
            </a:endParaRPr>
          </a:p>
        </p:txBody>
      </p:sp>
      <p:pic>
        <p:nvPicPr>
          <p:cNvPr id="4" name="PPT_designelement_s2_En.jpg" descr="/Users/zexus/Desktop/ZEXUS DESIGN JOB/2011_031[122] 三菱重工 トーン&amp;マナー規定_2011.05〜/04application design/PPT_designelement_s2_En.jpg"/>
          <p:cNvPicPr>
            <a:picLocks noChangeAspect="1"/>
          </p:cNvPicPr>
          <p:nvPr userDrawn="1"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588" y="1588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769938" y="33338"/>
            <a:ext cx="7602537" cy="51355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ー 2"/>
          <p:cNvSpPr>
            <a:spLocks noGrp="1"/>
          </p:cNvSpPr>
          <p:nvPr>
            <p:ph type="sldNum" sz="quarter" idx="10"/>
          </p:nvPr>
        </p:nvSpPr>
        <p:spPr>
          <a:xfrm>
            <a:off x="8374063" y="6448425"/>
            <a:ext cx="520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B66AE-5443-424B-8AA5-F4CF4DDB253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492500" y="6453188"/>
            <a:ext cx="2570163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ja-JP"/>
              <a:t>© 2013 MHIEC All Rights Reserved.</a:t>
            </a:r>
            <a:r>
              <a:rPr lang="en-US" altLang="ja-JP" sz="800"/>
              <a:t>              </a:t>
            </a:r>
            <a:endParaRPr lang="ja-JP" altLang="en-US" sz="800">
              <a:solidFill>
                <a:srgbClr val="04263B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11A83-997E-49B5-A0BB-10D14366516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5014913" y="6530975"/>
            <a:ext cx="4129087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2013 MHIEC All Rights Reserved.              </a:t>
            </a:r>
            <a:endParaRPr lang="ja-JP" altLang="en-US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8287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65388-5E8B-49C2-8080-5ECD41AED318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90B8D-1DC4-4C93-8CE5-2DDE0B109E1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93950-8961-4871-B85E-A6E8015EE7DA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D9FC-64DB-4009-9B70-3EA1FD2CB9C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3621B-6417-4E93-9813-7ADC75AB9377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E72E-0BF6-41D7-B252-0ABB83ECE9A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0FDD7-33CE-46B2-B8FC-B5E7D3004A4B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B3944-ED8B-458B-BDD7-61D34B0F9FA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/Users/zexus/Desktop/ZEXUS%20DESIGN%20JOB/2011_031%5b122%5d%20&#19977;&#33777;&#37325;&#24037;%20&#12488;&#12540;&#12531;&amp;&#12510;&#12490;&#12540;&#35215;&#23450;_2011.05&#12316;/04application%20design/PPT_designelement_s2_Group.jpg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PT_designelement_s2_Group.jpg" descr="/Users/zexus/Desktop/ZEXUS DESIGN JOB/2011_031[122] 三菱重工 トーン&amp;マナー規定_2011.05〜/04application design/PPT_designelement_s2_Group.jpg"/>
          <p:cNvPicPr>
            <a:picLocks noChangeAspect="1"/>
          </p:cNvPicPr>
          <p:nvPr userDrawn="1"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1588" y="1588"/>
            <a:ext cx="91440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800100" y="879475"/>
            <a:ext cx="8037513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本文はここから</a:t>
            </a:r>
            <a:r>
              <a:rPr lang="en-US" altLang="ja-JP" smtClean="0"/>
              <a:t>START</a:t>
            </a:r>
            <a:r>
              <a:rPr lang="ja-JP" altLang="en-US" smtClean="0"/>
              <a:t>　和</a:t>
            </a:r>
            <a:r>
              <a:rPr lang="en-US" altLang="ja-JP" smtClean="0"/>
              <a:t>16pt</a:t>
            </a:r>
            <a:r>
              <a:rPr lang="ja-JP" altLang="en-US" smtClean="0"/>
              <a:t>　英</a:t>
            </a:r>
            <a:r>
              <a:rPr lang="en-US" altLang="ja-JP" smtClean="0"/>
              <a:t>17pt</a:t>
            </a:r>
          </a:p>
          <a:p>
            <a:pPr lvl="1"/>
            <a:r>
              <a:rPr lang="ja-JP" altLang="en-US" smtClean="0"/>
              <a:t>キャプションなど</a:t>
            </a:r>
            <a:r>
              <a:rPr lang="en-US" altLang="ja-JP" smtClean="0"/>
              <a:t>small size</a:t>
            </a:r>
            <a:r>
              <a:rPr lang="ja-JP" altLang="en-US" smtClean="0"/>
              <a:t>のテキスト　和</a:t>
            </a:r>
            <a:r>
              <a:rPr lang="en-US" altLang="ja-JP" smtClean="0"/>
              <a:t>12pt</a:t>
            </a:r>
            <a:r>
              <a:rPr lang="ja-JP" altLang="en-US" smtClean="0"/>
              <a:t>　英</a:t>
            </a:r>
            <a:r>
              <a:rPr lang="en-US" altLang="ja-JP" smtClean="0"/>
              <a:t>13pt</a:t>
            </a:r>
            <a:endParaRPr lang="ja-JP" altLang="en-US" smtClean="0"/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808038" y="33338"/>
            <a:ext cx="67437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スライドタイトル </a:t>
            </a:r>
            <a:r>
              <a:rPr lang="en-US" altLang="ja-JP" noProof="1" smtClean="0"/>
              <a:t>TITLE 2012</a:t>
            </a:r>
            <a:r>
              <a:rPr lang="ja-JP" altLang="en-US" smtClean="0"/>
              <a:t>　和</a:t>
            </a:r>
            <a:r>
              <a:rPr lang="en-US" altLang="ja-JP" noProof="1" smtClean="0"/>
              <a:t>20pt  </a:t>
            </a:r>
            <a:r>
              <a:rPr lang="ja-JP" altLang="en-US" smtClean="0"/>
              <a:t>英</a:t>
            </a:r>
            <a:r>
              <a:rPr lang="en-US" altLang="ja-JP" noProof="1" smtClean="0"/>
              <a:t>22pt</a:t>
            </a:r>
            <a:endParaRPr lang="ja-JP" altLang="en-US" smtClean="0"/>
          </a:p>
        </p:txBody>
      </p:sp>
      <p:sp>
        <p:nvSpPr>
          <p:cNvPr id="1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02638" y="6448425"/>
            <a:ext cx="5207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8716B8E-BB94-420C-9D1C-67586CC0E66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1030" name="Picture 9" descr="英文２行_E2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6380163"/>
            <a:ext cx="31845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線コネクタ 7"/>
          <p:cNvCxnSpPr>
            <a:cxnSpLocks noChangeShapeType="1"/>
          </p:cNvCxnSpPr>
          <p:nvPr userDrawn="1"/>
        </p:nvCxnSpPr>
        <p:spPr bwMode="auto">
          <a:xfrm>
            <a:off x="0" y="6426200"/>
            <a:ext cx="9144000" cy="0"/>
          </a:xfrm>
          <a:prstGeom prst="line">
            <a:avLst/>
          </a:prstGeom>
          <a:noFill/>
          <a:ln w="35560">
            <a:solidFill>
              <a:schemeClr val="accent2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0"/>
              </a:srgbClr>
            </a:outerShdw>
          </a:effectLst>
        </p:spPr>
      </p:cxnSp>
      <p:sp>
        <p:nvSpPr>
          <p:cNvPr id="12" name="フッター プレースホルダー 3"/>
          <p:cNvSpPr>
            <a:spLocks/>
          </p:cNvSpPr>
          <p:nvPr/>
        </p:nvSpPr>
        <p:spPr bwMode="auto">
          <a:xfrm>
            <a:off x="3492500" y="6453188"/>
            <a:ext cx="2570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>
            <a:lvl1pPr>
              <a:defRPr/>
            </a:lvl1pPr>
          </a:lstStyle>
          <a:p>
            <a:pPr>
              <a:defRPr/>
            </a:pPr>
            <a:r>
              <a:rPr lang="en-US" altLang="ja-JP" sz="1000"/>
              <a:t>© 2013 MHIEC All Rights Reserved.</a:t>
            </a:r>
            <a:r>
              <a:rPr lang="en-US" altLang="ja-JP" sz="800"/>
              <a:t>              </a:t>
            </a:r>
            <a:endParaRPr lang="ja-JP" altLang="en-US" sz="800">
              <a:solidFill>
                <a:srgbClr val="04263B"/>
              </a:solidFill>
            </a:endParaRPr>
          </a:p>
        </p:txBody>
      </p:sp>
      <p:sp>
        <p:nvSpPr>
          <p:cNvPr id="14" name="日付プレースホルダー 32"/>
          <p:cNvSpPr txBox="1">
            <a:spLocks/>
          </p:cNvSpPr>
          <p:nvPr userDrawn="1"/>
        </p:nvSpPr>
        <p:spPr bwMode="auto">
          <a:xfrm>
            <a:off x="107950" y="146050"/>
            <a:ext cx="1971675" cy="306388"/>
          </a:xfrm>
          <a:prstGeom prst="rect">
            <a:avLst/>
          </a:prstGeom>
          <a:noFill/>
          <a:ln w="3175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ja-JP" sz="1200" b="1">
                <a:solidFill>
                  <a:schemeClr val="accent1"/>
                </a:solidFill>
              </a:rPr>
              <a:t>Business Confidential</a:t>
            </a:r>
            <a:endParaRPr lang="ja-JP" altLang="en-US" sz="1200" b="1">
              <a:solidFill>
                <a:schemeClr val="accen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kumimoji="1" sz="20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kumimoji="1" sz="2000" b="1">
          <a:solidFill>
            <a:schemeClr val="bg1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D53ED608-5756-4731-AC92-B79813C55E43}" type="datetime1">
              <a:rPr lang="ja-JP" altLang="en-US"/>
              <a:pPr>
                <a:defRPr/>
              </a:pPr>
              <a:t>2015/12/8</a:t>
            </a:fld>
            <a:endParaRPr lang="en-US" altLang="ja-JP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DEC597-E02E-4314-A03E-DC8D7C23EE7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.jp/url?url=http://www.city.yokohama.lg.jp/kankyo/gesui/syori/hyoujun/&amp;rct=j&amp;frm=1&amp;q=&amp;esrc=s&amp;sa=U&amp;ved=0ahUKEwiDv-jn473JAhXH6aYKHV6eCXEQwW4IMjAO&amp;usg=AFQjCNEYAbIf4C5_cuJVKF2cbA9KpeUVS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hyperlink" Target="http://www.google.co.jp/url?url=http://www.city.yokohama.lg.jp/kankyo/gesui/syori/hyoujun/&amp;rct=j&amp;frm=1&amp;q=&amp;esrc=s&amp;sa=U&amp;ved=0ahUKEwiDv-jn473JAhXH6aYKHV6eCXEQwW4IMjAO&amp;usg=AFQjCNEYAbIf4C5_cuJVKF2cbA9KpeUVS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3.gif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wmf"/><Relationship Id="rId5" Type="http://schemas.openxmlformats.org/officeDocument/2006/relationships/image" Target="../media/image14.jpeg"/><Relationship Id="rId4" Type="http://schemas.openxmlformats.org/officeDocument/2006/relationships/hyperlink" Target="http://www.google.co.jp/url?url=http://www.city.yokohama.lg.jp/kankyo/gesui/syori/hyoujun/&amp;rct=j&amp;frm=1&amp;q=&amp;esrc=s&amp;sa=U&amp;ved=0ahUKEwiDv-jn473JAhXH6aYKHV6eCXEQwW4IMjAO&amp;usg=AFQjCNEYAbIf4C5_cuJVKF2cbA9KpeUVSw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001708\Desktop\青森写真\IMG_01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1495424"/>
            <a:ext cx="5329238" cy="316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6"/>
          <p:cNvSpPr>
            <a:spLocks/>
          </p:cNvSpPr>
          <p:nvPr/>
        </p:nvSpPr>
        <p:spPr bwMode="ltGray">
          <a:xfrm>
            <a:off x="233363" y="701674"/>
            <a:ext cx="8329612" cy="10493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ru-RU" altLang="ja-JP" sz="3200" b="1" noProof="1" smtClean="0"/>
              <a:t>Разноообразие технических решений для переработки биомассы</a:t>
            </a:r>
            <a:endParaRPr lang="en-US" altLang="ja-JP" sz="3200" b="1" noProof="1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b="40"/>
          <a:stretch>
            <a:fillRect/>
          </a:stretch>
        </p:blipFill>
        <p:spPr bwMode="auto">
          <a:xfrm>
            <a:off x="1981200" y="4205288"/>
            <a:ext cx="460057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6772274" y="5108873"/>
            <a:ext cx="2295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8 </a:t>
            </a:r>
            <a:r>
              <a:rPr kumimoji="1" lang="ru-RU" altLang="ja-JP" b="1" dirty="0" smtClean="0">
                <a:solidFill>
                  <a:srgbClr val="FF0000"/>
                </a:solidFill>
              </a:rPr>
              <a:t>декабря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2015</a:t>
            </a:r>
          </a:p>
          <a:p>
            <a:endParaRPr lang="en-US" altLang="ja-JP" b="1" dirty="0">
              <a:solidFill>
                <a:srgbClr val="FF0000"/>
              </a:solidFill>
            </a:endParaRPr>
          </a:p>
          <a:p>
            <a:r>
              <a:rPr lang="ru-RU" altLang="ja-JP" b="1" dirty="0" smtClean="0">
                <a:solidFill>
                  <a:srgbClr val="FF0000"/>
                </a:solidFill>
              </a:rPr>
              <a:t>Тосимаса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</a:t>
            </a:r>
            <a:r>
              <a:rPr kumimoji="1" lang="ru-RU" altLang="ja-JP" b="1" dirty="0" smtClean="0">
                <a:solidFill>
                  <a:srgbClr val="FF0000"/>
                </a:solidFill>
              </a:rPr>
              <a:t>СИРАИ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フッター プレースホルダー 3"/>
          <p:cNvSpPr txBox="1">
            <a:spLocks/>
          </p:cNvSpPr>
          <p:nvPr/>
        </p:nvSpPr>
        <p:spPr>
          <a:xfrm>
            <a:off x="3430588" y="6480175"/>
            <a:ext cx="5561011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6448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C0C1CDD-BC20-45CA-99C0-DF7A6D86A847}" type="slidenum">
              <a:rPr lang="ja-JP" altLang="en-US" sz="10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ja-JP" sz="1000" smtClean="0"/>
          </a:p>
        </p:txBody>
      </p:sp>
      <p:sp>
        <p:nvSpPr>
          <p:cNvPr id="27651" name="フッター プレースホルダ 4"/>
          <p:cNvSpPr>
            <a:spLocks noGrp="1"/>
          </p:cNvSpPr>
          <p:nvPr>
            <p:ph type="ftr" sz="quarter" idx="4294967295"/>
          </p:nvPr>
        </p:nvSpPr>
        <p:spPr>
          <a:xfrm>
            <a:off x="5014913" y="6530975"/>
            <a:ext cx="4129087" cy="365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smtClean="0"/>
              <a:t>© 2013 MHIEC All Rights Reserved.              </a:t>
            </a:r>
            <a:endParaRPr lang="ja-JP" altLang="en-US" sz="800" smtClean="0">
              <a:solidFill>
                <a:srgbClr val="04263B"/>
              </a:solidFill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ltGray">
          <a:xfrm>
            <a:off x="0" y="0"/>
            <a:ext cx="9144000" cy="523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pic>
        <p:nvPicPr>
          <p:cNvPr id="27653" name="Picture 3" descr="3-2 [更新済み]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"/>
          <a:stretch>
            <a:fillRect/>
          </a:stretch>
        </p:blipFill>
        <p:spPr bwMode="auto">
          <a:xfrm>
            <a:off x="292100" y="3538538"/>
            <a:ext cx="8558213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フッター プレースホルダー 4"/>
          <p:cNvSpPr>
            <a:spLocks/>
          </p:cNvSpPr>
          <p:nvPr/>
        </p:nvSpPr>
        <p:spPr bwMode="auto">
          <a:xfrm>
            <a:off x="847725" y="6492875"/>
            <a:ext cx="74485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900"/>
              <a:t>© 2012 MITSUBISHI HEAVY INDUSTRIES ENVIRONMENTAL &amp; CHEMICAL ENGINEERING CO., LTD.  All Rights Reserved.</a:t>
            </a:r>
            <a:endParaRPr lang="ja-JP" altLang="en-US" sz="900"/>
          </a:p>
        </p:txBody>
      </p:sp>
      <p:pic>
        <p:nvPicPr>
          <p:cNvPr id="27655" name="Picture 6" descr="英文２行_E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2238375"/>
            <a:ext cx="835501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1462088" y="1292225"/>
            <a:ext cx="6419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None/>
            </a:pPr>
            <a:r>
              <a:rPr lang="en-US" altLang="ja-JP" sz="3600" b="1" dirty="0" smtClean="0">
                <a:solidFill>
                  <a:srgbClr val="5F5F5F"/>
                </a:solidFill>
              </a:rPr>
              <a:t>Thank you </a:t>
            </a:r>
            <a:r>
              <a:rPr lang="en-US" altLang="ja-JP" sz="3600" b="1" smtClean="0">
                <a:solidFill>
                  <a:srgbClr val="5F5F5F"/>
                </a:solidFill>
              </a:rPr>
              <a:t>for attention</a:t>
            </a:r>
            <a:r>
              <a:rPr lang="ru-RU" altLang="ja-JP" sz="3600" b="1" smtClean="0">
                <a:solidFill>
                  <a:srgbClr val="5F5F5F"/>
                </a:solidFill>
              </a:rPr>
              <a:t>!  </a:t>
            </a:r>
            <a:endParaRPr lang="en-US" altLang="ja-JP" sz="3600" b="1" dirty="0">
              <a:solidFill>
                <a:srgbClr val="5F5F5F"/>
              </a:solidFill>
            </a:endParaRPr>
          </a:p>
        </p:txBody>
      </p:sp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0" y="6332538"/>
            <a:ext cx="9144000" cy="5254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7658" name="テキスト ボックス 10"/>
          <p:cNvSpPr txBox="1">
            <a:spLocks noChangeArrowheads="1"/>
          </p:cNvSpPr>
          <p:nvPr/>
        </p:nvSpPr>
        <p:spPr bwMode="auto">
          <a:xfrm>
            <a:off x="1154113" y="4924425"/>
            <a:ext cx="7348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defRPr kumimoji="1" sz="17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13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ja-JP" sz="3200" i="1" dirty="0" smtClean="0"/>
              <a:t>Наши технологии – Ваше </a:t>
            </a:r>
            <a:r>
              <a:rPr lang="ru-RU" altLang="ja-JP" sz="3200" i="1" dirty="0"/>
              <a:t>будущее!  </a:t>
            </a:r>
            <a:endParaRPr lang="ja-JP" alt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85283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番号プレースホルダー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753E861E-FC95-4EDA-A6CF-D1334BB31288}" type="slidenum">
              <a:rPr lang="ja-JP" altLang="en-US"/>
              <a:pPr eaLnBrk="1" hangingPunct="1"/>
              <a:t>1</a:t>
            </a:fld>
            <a:endParaRPr lang="en-US" altLang="ja-JP"/>
          </a:p>
        </p:txBody>
      </p:sp>
      <p:pic>
        <p:nvPicPr>
          <p:cNvPr id="18436" name="Picture 2" descr="東京横浜2"/>
          <p:cNvPicPr>
            <a:picLocks noChangeAspect="1" noChangeArrowheads="1"/>
          </p:cNvPicPr>
          <p:nvPr/>
        </p:nvPicPr>
        <p:blipFill>
          <a:blip r:embed="rId3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709613"/>
            <a:ext cx="7026275" cy="55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3"/>
          <p:cNvSpPr txBox="1">
            <a:spLocks noChangeAspect="1" noChangeArrowheads="1"/>
          </p:cNvSpPr>
          <p:nvPr/>
        </p:nvSpPr>
        <p:spPr bwMode="auto">
          <a:xfrm>
            <a:off x="2411413" y="4846638"/>
            <a:ext cx="574675" cy="1841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YOKOHAMA HOKUBU No2</a:t>
            </a:r>
            <a:endParaRPr lang="en-US" altLang="ja-JP" sz="600" b="1"/>
          </a:p>
        </p:txBody>
      </p:sp>
      <p:sp>
        <p:nvSpPr>
          <p:cNvPr id="18438" name="Text Box 4"/>
          <p:cNvSpPr txBox="1">
            <a:spLocks noChangeAspect="1" noChangeArrowheads="1"/>
          </p:cNvSpPr>
          <p:nvPr/>
        </p:nvSpPr>
        <p:spPr bwMode="auto">
          <a:xfrm>
            <a:off x="6780213" y="2703513"/>
            <a:ext cx="608012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600" b="1"/>
              <a:t>HANAMI No.2</a:t>
            </a:r>
          </a:p>
        </p:txBody>
      </p:sp>
      <p:sp>
        <p:nvSpPr>
          <p:cNvPr id="18439" name="Text Box 5"/>
          <p:cNvSpPr txBox="1">
            <a:spLocks noChangeAspect="1" noChangeArrowheads="1"/>
          </p:cNvSpPr>
          <p:nvPr/>
        </p:nvSpPr>
        <p:spPr bwMode="auto">
          <a:xfrm>
            <a:off x="4859338" y="2625725"/>
            <a:ext cx="369887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KASAI</a:t>
            </a:r>
            <a:endParaRPr lang="en-US" altLang="ja-JP" sz="600" b="1"/>
          </a:p>
        </p:txBody>
      </p:sp>
      <p:sp>
        <p:nvSpPr>
          <p:cNvPr id="281606" name="AutoShape 6"/>
          <p:cNvSpPr>
            <a:spLocks noChangeAspect="1" noChangeArrowheads="1"/>
          </p:cNvSpPr>
          <p:nvPr/>
        </p:nvSpPr>
        <p:spPr bwMode="auto">
          <a:xfrm>
            <a:off x="2987675" y="4941888"/>
            <a:ext cx="133350" cy="134937"/>
          </a:xfrm>
          <a:prstGeom prst="star5">
            <a:avLst/>
          </a:prstGeom>
          <a:solidFill>
            <a:srgbClr val="00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81607" name="AutoShape 7"/>
          <p:cNvSpPr>
            <a:spLocks noChangeAspect="1" noChangeArrowheads="1"/>
          </p:cNvSpPr>
          <p:nvPr/>
        </p:nvSpPr>
        <p:spPr bwMode="auto">
          <a:xfrm>
            <a:off x="4932363" y="2478088"/>
            <a:ext cx="133350" cy="134937"/>
          </a:xfrm>
          <a:prstGeom prst="star5">
            <a:avLst/>
          </a:prstGeom>
          <a:solidFill>
            <a:srgbClr val="00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81608" name="AutoShape 8"/>
          <p:cNvSpPr>
            <a:spLocks noChangeAspect="1" noChangeArrowheads="1"/>
          </p:cNvSpPr>
          <p:nvPr/>
        </p:nvSpPr>
        <p:spPr bwMode="auto">
          <a:xfrm>
            <a:off x="6967538" y="2563813"/>
            <a:ext cx="134937" cy="134937"/>
          </a:xfrm>
          <a:prstGeom prst="star5">
            <a:avLst/>
          </a:prstGeom>
          <a:solidFill>
            <a:srgbClr val="00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81609" name="AutoShape 9"/>
          <p:cNvSpPr>
            <a:spLocks noChangeAspect="1" noChangeArrowheads="1"/>
          </p:cNvSpPr>
          <p:nvPr/>
        </p:nvSpPr>
        <p:spPr bwMode="auto">
          <a:xfrm>
            <a:off x="4754563" y="2457450"/>
            <a:ext cx="134937" cy="134938"/>
          </a:xfrm>
          <a:prstGeom prst="star5">
            <a:avLst/>
          </a:prstGeom>
          <a:solidFill>
            <a:srgbClr val="00FF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281610" name="AutoShape 10"/>
          <p:cNvSpPr>
            <a:spLocks noChangeAspect="1" noChangeArrowheads="1"/>
          </p:cNvSpPr>
          <p:nvPr/>
        </p:nvSpPr>
        <p:spPr bwMode="auto">
          <a:xfrm>
            <a:off x="2981325" y="5064125"/>
            <a:ext cx="134938" cy="136525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45" name="Text Box 11"/>
          <p:cNvSpPr txBox="1">
            <a:spLocks noChangeAspect="1" noChangeArrowheads="1"/>
          </p:cNvSpPr>
          <p:nvPr/>
        </p:nvSpPr>
        <p:spPr bwMode="auto">
          <a:xfrm>
            <a:off x="3159125" y="5113338"/>
            <a:ext cx="404813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kumimoji="0" lang="en-US" altLang="ja-JP" sz="600" b="1"/>
              <a:t>TSURUMI</a:t>
            </a:r>
            <a:endParaRPr lang="en-US" altLang="ja-JP" sz="600" b="1"/>
          </a:p>
        </p:txBody>
      </p:sp>
      <p:sp>
        <p:nvSpPr>
          <p:cNvPr id="281612" name="AutoShape 12"/>
          <p:cNvSpPr>
            <a:spLocks noChangeAspect="1" noChangeArrowheads="1"/>
          </p:cNvSpPr>
          <p:nvPr/>
        </p:nvSpPr>
        <p:spPr bwMode="auto">
          <a:xfrm>
            <a:off x="1395413" y="5011738"/>
            <a:ext cx="134937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47" name="Text Box 13"/>
          <p:cNvSpPr txBox="1">
            <a:spLocks noChangeAspect="1" noChangeArrowheads="1"/>
          </p:cNvSpPr>
          <p:nvPr/>
        </p:nvSpPr>
        <p:spPr bwMode="auto">
          <a:xfrm>
            <a:off x="1320800" y="5172075"/>
            <a:ext cx="342900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kumimoji="0" lang="en-US" altLang="ja-JP" sz="600" b="1"/>
              <a:t>ASAHI</a:t>
            </a:r>
            <a:endParaRPr lang="en-US" altLang="ja-JP" sz="600" b="1"/>
          </a:p>
        </p:txBody>
      </p:sp>
      <p:sp>
        <p:nvSpPr>
          <p:cNvPr id="281614" name="AutoShape 14"/>
          <p:cNvSpPr>
            <a:spLocks noChangeAspect="1" noChangeArrowheads="1"/>
          </p:cNvSpPr>
          <p:nvPr/>
        </p:nvSpPr>
        <p:spPr bwMode="auto">
          <a:xfrm>
            <a:off x="1522413" y="4214813"/>
            <a:ext cx="134937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49" name="Text Box 15"/>
          <p:cNvSpPr txBox="1">
            <a:spLocks noChangeAspect="1" noChangeArrowheads="1"/>
          </p:cNvSpPr>
          <p:nvPr/>
        </p:nvSpPr>
        <p:spPr bwMode="auto">
          <a:xfrm>
            <a:off x="1384300" y="4373563"/>
            <a:ext cx="400050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 b="1"/>
              <a:t>TSUZUKI</a:t>
            </a:r>
          </a:p>
        </p:txBody>
      </p:sp>
      <p:sp>
        <p:nvSpPr>
          <p:cNvPr id="281616" name="AutoShape 16"/>
          <p:cNvSpPr>
            <a:spLocks noChangeAspect="1" noChangeArrowheads="1"/>
          </p:cNvSpPr>
          <p:nvPr/>
        </p:nvSpPr>
        <p:spPr bwMode="auto">
          <a:xfrm>
            <a:off x="2930525" y="4500563"/>
            <a:ext cx="133350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51" name="Text Box 17"/>
          <p:cNvSpPr txBox="1">
            <a:spLocks noChangeAspect="1" noChangeArrowheads="1"/>
          </p:cNvSpPr>
          <p:nvPr/>
        </p:nvSpPr>
        <p:spPr bwMode="auto">
          <a:xfrm>
            <a:off x="3079750" y="4548188"/>
            <a:ext cx="555625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600" b="1"/>
              <a:t>TSUTSUMINE</a:t>
            </a:r>
          </a:p>
        </p:txBody>
      </p:sp>
      <p:sp>
        <p:nvSpPr>
          <p:cNvPr id="281618" name="AutoShape 18"/>
          <p:cNvSpPr>
            <a:spLocks noChangeAspect="1" noChangeArrowheads="1"/>
          </p:cNvSpPr>
          <p:nvPr/>
        </p:nvSpPr>
        <p:spPr bwMode="auto">
          <a:xfrm>
            <a:off x="1171575" y="3471863"/>
            <a:ext cx="134938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53" name="Text Box 19"/>
          <p:cNvSpPr txBox="1">
            <a:spLocks noChangeAspect="1" noChangeArrowheads="1"/>
          </p:cNvSpPr>
          <p:nvPr/>
        </p:nvSpPr>
        <p:spPr bwMode="auto">
          <a:xfrm>
            <a:off x="1076325" y="3621088"/>
            <a:ext cx="342900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 b="1"/>
              <a:t>OUZENJI</a:t>
            </a:r>
          </a:p>
        </p:txBody>
      </p:sp>
      <p:sp>
        <p:nvSpPr>
          <p:cNvPr id="281620" name="AutoShape 20"/>
          <p:cNvSpPr>
            <a:spLocks noChangeAspect="1" noChangeArrowheads="1"/>
          </p:cNvSpPr>
          <p:nvPr/>
        </p:nvSpPr>
        <p:spPr bwMode="auto">
          <a:xfrm>
            <a:off x="2062163" y="3576638"/>
            <a:ext cx="133350" cy="136525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55" name="Text Box 21"/>
          <p:cNvSpPr txBox="1">
            <a:spLocks noChangeAspect="1" noChangeArrowheads="1"/>
          </p:cNvSpPr>
          <p:nvPr/>
        </p:nvSpPr>
        <p:spPr bwMode="auto">
          <a:xfrm>
            <a:off x="1908175" y="3719513"/>
            <a:ext cx="503238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 b="1"/>
              <a:t>TACHIBANA</a:t>
            </a:r>
          </a:p>
        </p:txBody>
      </p:sp>
      <p:sp>
        <p:nvSpPr>
          <p:cNvPr id="281622" name="AutoShape 22"/>
          <p:cNvSpPr>
            <a:spLocks noChangeAspect="1" noChangeArrowheads="1"/>
          </p:cNvSpPr>
          <p:nvPr/>
        </p:nvSpPr>
        <p:spPr bwMode="auto">
          <a:xfrm>
            <a:off x="2238375" y="1063625"/>
            <a:ext cx="134938" cy="134938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57" name="Text Box 23"/>
          <p:cNvSpPr txBox="1">
            <a:spLocks noChangeAspect="1" noChangeArrowheads="1"/>
          </p:cNvSpPr>
          <p:nvPr/>
        </p:nvSpPr>
        <p:spPr bwMode="auto">
          <a:xfrm>
            <a:off x="2012950" y="1200150"/>
            <a:ext cx="582613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600" b="1"/>
              <a:t>HIKARIGAOKA</a:t>
            </a:r>
          </a:p>
        </p:txBody>
      </p:sp>
      <p:sp>
        <p:nvSpPr>
          <p:cNvPr id="281624" name="AutoShape 24"/>
          <p:cNvSpPr>
            <a:spLocks noChangeAspect="1" noChangeArrowheads="1"/>
          </p:cNvSpPr>
          <p:nvPr/>
        </p:nvSpPr>
        <p:spPr bwMode="auto">
          <a:xfrm>
            <a:off x="3803650" y="2874963"/>
            <a:ext cx="134938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59" name="Text Box 25"/>
          <p:cNvSpPr txBox="1">
            <a:spLocks noChangeAspect="1" noChangeArrowheads="1"/>
          </p:cNvSpPr>
          <p:nvPr/>
        </p:nvSpPr>
        <p:spPr bwMode="auto">
          <a:xfrm>
            <a:off x="3678238" y="3022600"/>
            <a:ext cx="373062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MINATO</a:t>
            </a:r>
            <a:endParaRPr lang="en-US" altLang="ja-JP" sz="600" b="1"/>
          </a:p>
        </p:txBody>
      </p:sp>
      <p:sp>
        <p:nvSpPr>
          <p:cNvPr id="281626" name="AutoShape 26"/>
          <p:cNvSpPr>
            <a:spLocks noChangeAspect="1" noChangeArrowheads="1"/>
          </p:cNvSpPr>
          <p:nvPr/>
        </p:nvSpPr>
        <p:spPr bwMode="auto">
          <a:xfrm>
            <a:off x="3392488" y="825500"/>
            <a:ext cx="134937" cy="134938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61" name="Text Box 27"/>
          <p:cNvSpPr txBox="1">
            <a:spLocks noChangeAspect="1" noChangeArrowheads="1"/>
          </p:cNvSpPr>
          <p:nvPr/>
        </p:nvSpPr>
        <p:spPr bwMode="auto">
          <a:xfrm>
            <a:off x="3327400" y="954088"/>
            <a:ext cx="279400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600" b="1"/>
              <a:t>KITA</a:t>
            </a:r>
          </a:p>
        </p:txBody>
      </p:sp>
      <p:sp>
        <p:nvSpPr>
          <p:cNvPr id="281628" name="AutoShape 28"/>
          <p:cNvSpPr>
            <a:spLocks noChangeAspect="1" noChangeArrowheads="1"/>
          </p:cNvSpPr>
          <p:nvPr/>
        </p:nvSpPr>
        <p:spPr bwMode="auto">
          <a:xfrm>
            <a:off x="4303713" y="3241675"/>
            <a:ext cx="134937" cy="134938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63" name="Text Box 29"/>
          <p:cNvSpPr txBox="1">
            <a:spLocks noChangeAspect="1" noChangeArrowheads="1"/>
          </p:cNvSpPr>
          <p:nvPr/>
        </p:nvSpPr>
        <p:spPr bwMode="auto">
          <a:xfrm>
            <a:off x="4492625" y="3213100"/>
            <a:ext cx="584200" cy="20320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kumimoji="0" lang="en-US" altLang="ja-JP" sz="600" b="1"/>
              <a:t>CHUBOU</a:t>
            </a:r>
          </a:p>
          <a:p>
            <a:pPr algn="ctr" eaLnBrk="1" hangingPunct="1">
              <a:spcBef>
                <a:spcPct val="20000"/>
              </a:spcBef>
            </a:pPr>
            <a:r>
              <a:rPr kumimoji="0" lang="en-US" altLang="ja-JP" sz="600" b="1"/>
              <a:t>(ASH MELTING)</a:t>
            </a:r>
            <a:endParaRPr lang="en-US" altLang="ja-JP" sz="600" b="1"/>
          </a:p>
        </p:txBody>
      </p:sp>
      <p:sp>
        <p:nvSpPr>
          <p:cNvPr id="281630" name="AutoShape 30"/>
          <p:cNvSpPr>
            <a:spLocks noChangeAspect="1" noChangeArrowheads="1"/>
          </p:cNvSpPr>
          <p:nvPr/>
        </p:nvSpPr>
        <p:spPr bwMode="auto">
          <a:xfrm>
            <a:off x="4110038" y="2762250"/>
            <a:ext cx="133350" cy="134938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65" name="Text Box 31"/>
          <p:cNvSpPr txBox="1">
            <a:spLocks noChangeAspect="1" noChangeArrowheads="1"/>
          </p:cNvSpPr>
          <p:nvPr/>
        </p:nvSpPr>
        <p:spPr bwMode="auto">
          <a:xfrm>
            <a:off x="4000500" y="2671763"/>
            <a:ext cx="374650" cy="92075"/>
          </a:xfrm>
          <a:prstGeom prst="rect">
            <a:avLst/>
          </a:prstGeom>
          <a:solidFill>
            <a:srgbClr val="E31F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ARIAKE</a:t>
            </a:r>
            <a:endParaRPr lang="en-US" altLang="ja-JP" sz="600" b="1"/>
          </a:p>
        </p:txBody>
      </p:sp>
      <p:sp>
        <p:nvSpPr>
          <p:cNvPr id="281632" name="AutoShape 32"/>
          <p:cNvSpPr>
            <a:spLocks noChangeAspect="1" noChangeArrowheads="1"/>
          </p:cNvSpPr>
          <p:nvPr/>
        </p:nvSpPr>
        <p:spPr bwMode="auto">
          <a:xfrm>
            <a:off x="7910513" y="2132013"/>
            <a:ext cx="134937" cy="134937"/>
          </a:xfrm>
          <a:prstGeom prst="star5">
            <a:avLst/>
          </a:prstGeom>
          <a:solidFill>
            <a:srgbClr val="FF00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67" name="Text Box 33"/>
          <p:cNvSpPr txBox="1">
            <a:spLocks noChangeAspect="1" noChangeArrowheads="1"/>
          </p:cNvSpPr>
          <p:nvPr/>
        </p:nvSpPr>
        <p:spPr bwMode="auto">
          <a:xfrm>
            <a:off x="7667625" y="2265363"/>
            <a:ext cx="515938" cy="1841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600" b="1"/>
              <a:t>CHIBA-SHI</a:t>
            </a:r>
          </a:p>
          <a:p>
            <a:pPr algn="ctr" eaLnBrk="1" hangingPunct="1"/>
            <a:r>
              <a:rPr lang="en-US" altLang="ja-JP" sz="600" b="1"/>
              <a:t>KITA</a:t>
            </a:r>
          </a:p>
        </p:txBody>
      </p:sp>
      <p:sp>
        <p:nvSpPr>
          <p:cNvPr id="18468" name="Line 34"/>
          <p:cNvSpPr>
            <a:spLocks noChangeAspect="1" noChangeShapeType="1"/>
          </p:cNvSpPr>
          <p:nvPr/>
        </p:nvSpPr>
        <p:spPr bwMode="auto">
          <a:xfrm>
            <a:off x="2465388" y="5441950"/>
            <a:ext cx="127000" cy="12541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69" name="Text Box 35"/>
          <p:cNvSpPr txBox="1">
            <a:spLocks noChangeAspect="1" noChangeArrowheads="1"/>
          </p:cNvSpPr>
          <p:nvPr/>
        </p:nvSpPr>
        <p:spPr bwMode="auto">
          <a:xfrm>
            <a:off x="2535238" y="5572125"/>
            <a:ext cx="565150" cy="174625"/>
          </a:xfrm>
          <a:prstGeom prst="rect">
            <a:avLst/>
          </a:prstGeom>
          <a:solidFill>
            <a:srgbClr val="FFFF00"/>
          </a:solidFill>
          <a:ln w="63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100">
                <a:solidFill>
                  <a:srgbClr val="FF0000"/>
                </a:solidFill>
              </a:rPr>
              <a:t>MHIEC</a:t>
            </a:r>
          </a:p>
        </p:txBody>
      </p:sp>
      <p:sp>
        <p:nvSpPr>
          <p:cNvPr id="18470" name="Freeform 36"/>
          <p:cNvSpPr>
            <a:spLocks noChangeAspect="1"/>
          </p:cNvSpPr>
          <p:nvPr/>
        </p:nvSpPr>
        <p:spPr bwMode="auto">
          <a:xfrm>
            <a:off x="3817938" y="3727450"/>
            <a:ext cx="679450" cy="555625"/>
          </a:xfrm>
          <a:custGeom>
            <a:avLst/>
            <a:gdLst>
              <a:gd name="T0" fmla="*/ 0 w 476"/>
              <a:gd name="T1" fmla="*/ 367084 h 389"/>
              <a:gd name="T2" fmla="*/ 128467 w 476"/>
              <a:gd name="T3" fmla="*/ 394222 h 389"/>
              <a:gd name="T4" fmla="*/ 242661 w 476"/>
              <a:gd name="T5" fmla="*/ 457069 h 389"/>
              <a:gd name="T6" fmla="*/ 315459 w 476"/>
              <a:gd name="T7" fmla="*/ 484208 h 389"/>
              <a:gd name="T8" fmla="*/ 355427 w 476"/>
              <a:gd name="T9" fmla="*/ 467068 h 389"/>
              <a:gd name="T10" fmla="*/ 376838 w 476"/>
              <a:gd name="T11" fmla="*/ 517060 h 389"/>
              <a:gd name="T12" fmla="*/ 411096 w 476"/>
              <a:gd name="T13" fmla="*/ 509918 h 389"/>
              <a:gd name="T14" fmla="*/ 418233 w 476"/>
              <a:gd name="T15" fmla="*/ 525630 h 389"/>
              <a:gd name="T16" fmla="*/ 513870 w 476"/>
              <a:gd name="T17" fmla="*/ 555625 h 389"/>
              <a:gd name="T18" fmla="*/ 679450 w 476"/>
              <a:gd name="T19" fmla="*/ 462783 h 389"/>
              <a:gd name="T20" fmla="*/ 388257 w 476"/>
              <a:gd name="T21" fmla="*/ 0 h 389"/>
              <a:gd name="T22" fmla="*/ 221249 w 476"/>
              <a:gd name="T23" fmla="*/ 24282 h 389"/>
              <a:gd name="T24" fmla="*/ 152734 w 476"/>
              <a:gd name="T25" fmla="*/ 115696 h 389"/>
              <a:gd name="T26" fmla="*/ 75653 w 476"/>
              <a:gd name="T27" fmla="*/ 205681 h 389"/>
              <a:gd name="T28" fmla="*/ 12847 w 476"/>
              <a:gd name="T29" fmla="*/ 312807 h 389"/>
              <a:gd name="T30" fmla="*/ 0 w 476"/>
              <a:gd name="T31" fmla="*/ 367084 h 38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76" h="389">
                <a:moveTo>
                  <a:pt x="0" y="257"/>
                </a:moveTo>
                <a:lnTo>
                  <a:pt x="90" y="276"/>
                </a:lnTo>
                <a:lnTo>
                  <a:pt x="170" y="320"/>
                </a:lnTo>
                <a:lnTo>
                  <a:pt x="221" y="339"/>
                </a:lnTo>
                <a:lnTo>
                  <a:pt x="249" y="327"/>
                </a:lnTo>
                <a:lnTo>
                  <a:pt x="264" y="362"/>
                </a:lnTo>
                <a:lnTo>
                  <a:pt x="288" y="357"/>
                </a:lnTo>
                <a:lnTo>
                  <a:pt x="293" y="368"/>
                </a:lnTo>
                <a:lnTo>
                  <a:pt x="360" y="389"/>
                </a:lnTo>
                <a:lnTo>
                  <a:pt x="476" y="324"/>
                </a:lnTo>
                <a:lnTo>
                  <a:pt x="272" y="0"/>
                </a:lnTo>
                <a:lnTo>
                  <a:pt x="155" y="17"/>
                </a:lnTo>
                <a:lnTo>
                  <a:pt x="107" y="81"/>
                </a:lnTo>
                <a:lnTo>
                  <a:pt x="53" y="144"/>
                </a:lnTo>
                <a:lnTo>
                  <a:pt x="9" y="219"/>
                </a:lnTo>
                <a:lnTo>
                  <a:pt x="0" y="257"/>
                </a:lnTo>
                <a:close/>
              </a:path>
            </a:pathLst>
          </a:custGeom>
          <a:noFill/>
          <a:ln w="12700" cap="flat" cmpd="sng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71" name="Text Box 37"/>
          <p:cNvSpPr txBox="1">
            <a:spLocks noChangeAspect="1" noChangeArrowheads="1"/>
          </p:cNvSpPr>
          <p:nvPr/>
        </p:nvSpPr>
        <p:spPr bwMode="auto">
          <a:xfrm>
            <a:off x="4513263" y="4029075"/>
            <a:ext cx="952500" cy="342900"/>
          </a:xfrm>
          <a:prstGeom prst="rect">
            <a:avLst/>
          </a:prstGeom>
          <a:solidFill>
            <a:srgbClr val="FFFF00"/>
          </a:solidFill>
          <a:ln w="63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1100">
                <a:solidFill>
                  <a:srgbClr val="FF0000"/>
                </a:solidFill>
              </a:rPr>
              <a:t>HANEDA AIRPORT</a:t>
            </a:r>
          </a:p>
        </p:txBody>
      </p:sp>
      <p:sp>
        <p:nvSpPr>
          <p:cNvPr id="18472" name="Line 38"/>
          <p:cNvSpPr>
            <a:spLocks noChangeAspect="1" noChangeShapeType="1"/>
          </p:cNvSpPr>
          <p:nvPr/>
        </p:nvSpPr>
        <p:spPr bwMode="auto">
          <a:xfrm flipH="1">
            <a:off x="4310063" y="4110038"/>
            <a:ext cx="203200" cy="4921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473" name="Text Box 39"/>
          <p:cNvSpPr txBox="1">
            <a:spLocks noChangeAspect="1" noChangeArrowheads="1"/>
          </p:cNvSpPr>
          <p:nvPr/>
        </p:nvSpPr>
        <p:spPr bwMode="auto">
          <a:xfrm>
            <a:off x="5303838" y="3448050"/>
            <a:ext cx="1539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b="1">
                <a:solidFill>
                  <a:srgbClr val="FFFFFF"/>
                </a:solidFill>
              </a:rPr>
              <a:t>Tokyo Bay</a:t>
            </a:r>
          </a:p>
        </p:txBody>
      </p:sp>
      <p:sp>
        <p:nvSpPr>
          <p:cNvPr id="18474" name="Text Box 40"/>
          <p:cNvSpPr txBox="1">
            <a:spLocks noChangeAspect="1" noChangeArrowheads="1"/>
          </p:cNvSpPr>
          <p:nvPr/>
        </p:nvSpPr>
        <p:spPr bwMode="auto">
          <a:xfrm>
            <a:off x="1116013" y="4589463"/>
            <a:ext cx="1539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b="1">
                <a:solidFill>
                  <a:srgbClr val="FFFFFF"/>
                </a:solidFill>
              </a:rPr>
              <a:t>Yokohama</a:t>
            </a:r>
          </a:p>
        </p:txBody>
      </p:sp>
      <p:sp>
        <p:nvSpPr>
          <p:cNvPr id="18475" name="Text Box 41"/>
          <p:cNvSpPr txBox="1">
            <a:spLocks noChangeAspect="1" noChangeArrowheads="1"/>
          </p:cNvSpPr>
          <p:nvPr/>
        </p:nvSpPr>
        <p:spPr bwMode="auto">
          <a:xfrm>
            <a:off x="3155950" y="1995488"/>
            <a:ext cx="1539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b="1">
                <a:solidFill>
                  <a:srgbClr val="FFFFFF"/>
                </a:solidFill>
              </a:rPr>
              <a:t>Tokyo</a:t>
            </a:r>
          </a:p>
        </p:txBody>
      </p:sp>
      <p:sp>
        <p:nvSpPr>
          <p:cNvPr id="18476" name="Text Box 42"/>
          <p:cNvSpPr txBox="1">
            <a:spLocks noChangeAspect="1" noChangeArrowheads="1"/>
          </p:cNvSpPr>
          <p:nvPr/>
        </p:nvSpPr>
        <p:spPr bwMode="auto">
          <a:xfrm>
            <a:off x="7259638" y="2713038"/>
            <a:ext cx="857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b="1">
                <a:solidFill>
                  <a:srgbClr val="FFFFFF"/>
                </a:solidFill>
              </a:rPr>
              <a:t>Chiba</a:t>
            </a:r>
          </a:p>
        </p:txBody>
      </p:sp>
      <p:grpSp>
        <p:nvGrpSpPr>
          <p:cNvPr id="18477" name="Group 43"/>
          <p:cNvGrpSpPr>
            <a:grpSpLocks/>
          </p:cNvGrpSpPr>
          <p:nvPr/>
        </p:nvGrpSpPr>
        <p:grpSpPr bwMode="auto">
          <a:xfrm>
            <a:off x="5940426" y="5591175"/>
            <a:ext cx="2549526" cy="585788"/>
            <a:chOff x="3822" y="3481"/>
            <a:chExt cx="1606" cy="369"/>
          </a:xfrm>
        </p:grpSpPr>
        <p:sp>
          <p:nvSpPr>
            <p:cNvPr id="18518" name="Rectangle 44"/>
            <p:cNvSpPr>
              <a:spLocks noChangeAspect="1" noChangeArrowheads="1"/>
            </p:cNvSpPr>
            <p:nvPr/>
          </p:nvSpPr>
          <p:spPr bwMode="auto">
            <a:xfrm>
              <a:off x="3822" y="3485"/>
              <a:ext cx="1551" cy="365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1645" name="AutoShape 45"/>
            <p:cNvSpPr>
              <a:spLocks noChangeAspect="1" noChangeArrowheads="1"/>
            </p:cNvSpPr>
            <p:nvPr/>
          </p:nvSpPr>
          <p:spPr bwMode="auto">
            <a:xfrm>
              <a:off x="3888" y="3616"/>
              <a:ext cx="85" cy="85"/>
            </a:xfrm>
            <a:prstGeom prst="star5">
              <a:avLst/>
            </a:prstGeom>
            <a:solidFill>
              <a:srgbClr val="00FF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520" name="Text Box 46"/>
            <p:cNvSpPr txBox="1">
              <a:spLocks noChangeAspect="1" noChangeArrowheads="1"/>
            </p:cNvSpPr>
            <p:nvPr/>
          </p:nvSpPr>
          <p:spPr bwMode="auto">
            <a:xfrm>
              <a:off x="4021" y="3619"/>
              <a:ext cx="1407" cy="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ja-JP" sz="1100" dirty="0" smtClean="0">
                  <a:solidFill>
                    <a:srgbClr val="0000CC"/>
                  </a:solidFill>
                </a:rPr>
                <a:t>Установки для сжигания шлама</a:t>
              </a:r>
              <a:endParaRPr lang="en-US" altLang="ja-JP" sz="1100" dirty="0">
                <a:solidFill>
                  <a:srgbClr val="0000CC"/>
                </a:solidFill>
              </a:endParaRPr>
            </a:p>
          </p:txBody>
        </p:sp>
        <p:sp>
          <p:nvSpPr>
            <p:cNvPr id="281647" name="AutoShape 47"/>
            <p:cNvSpPr>
              <a:spLocks noChangeAspect="1" noChangeArrowheads="1"/>
            </p:cNvSpPr>
            <p:nvPr/>
          </p:nvSpPr>
          <p:spPr bwMode="auto">
            <a:xfrm>
              <a:off x="3888" y="3498"/>
              <a:ext cx="85" cy="86"/>
            </a:xfrm>
            <a:prstGeom prst="star5">
              <a:avLst/>
            </a:prstGeom>
            <a:solidFill>
              <a:srgbClr val="FF00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522" name="Text Box 48"/>
            <p:cNvSpPr txBox="1">
              <a:spLocks noChangeAspect="1" noChangeArrowheads="1"/>
            </p:cNvSpPr>
            <p:nvPr/>
          </p:nvSpPr>
          <p:spPr bwMode="auto">
            <a:xfrm>
              <a:off x="4021" y="3481"/>
              <a:ext cx="1214" cy="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ja-JP" sz="1100" dirty="0" smtClean="0">
                  <a:solidFill>
                    <a:srgbClr val="FF0000"/>
                  </a:solidFill>
                </a:rPr>
                <a:t>Установки для сжигания ТБО</a:t>
              </a:r>
              <a:endParaRPr lang="en-US" altLang="ja-JP" sz="1100" dirty="0">
                <a:solidFill>
                  <a:srgbClr val="FF0000"/>
                </a:solidFill>
              </a:endParaRPr>
            </a:p>
          </p:txBody>
        </p:sp>
        <p:sp>
          <p:nvSpPr>
            <p:cNvPr id="281649" name="AutoShape 49"/>
            <p:cNvSpPr>
              <a:spLocks noChangeAspect="1" noChangeArrowheads="1"/>
            </p:cNvSpPr>
            <p:nvPr/>
          </p:nvSpPr>
          <p:spPr bwMode="auto">
            <a:xfrm>
              <a:off x="3888" y="3741"/>
              <a:ext cx="85" cy="85"/>
            </a:xfrm>
            <a:prstGeom prst="star5">
              <a:avLst/>
            </a:prstGeom>
            <a:solidFill>
              <a:srgbClr val="00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524" name="Text Box 50"/>
            <p:cNvSpPr txBox="1">
              <a:spLocks noChangeAspect="1" noChangeArrowheads="1"/>
            </p:cNvSpPr>
            <p:nvPr/>
          </p:nvSpPr>
          <p:spPr bwMode="auto">
            <a:xfrm>
              <a:off x="4021" y="3744"/>
              <a:ext cx="1069" cy="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ja-JP" sz="1100" dirty="0" smtClean="0">
                  <a:solidFill>
                    <a:srgbClr val="006600"/>
                  </a:solidFill>
                </a:rPr>
                <a:t>Системы биомассы</a:t>
              </a:r>
              <a:endParaRPr lang="en-US" altLang="ja-JP" sz="1100" dirty="0">
                <a:solidFill>
                  <a:srgbClr val="006600"/>
                </a:solidFill>
              </a:endParaRPr>
            </a:p>
          </p:txBody>
        </p:sp>
      </p:grpSp>
      <p:sp>
        <p:nvSpPr>
          <p:cNvPr id="281651" name="AutoShape 51"/>
          <p:cNvSpPr>
            <a:spLocks noChangeAspect="1" noChangeArrowheads="1"/>
          </p:cNvSpPr>
          <p:nvPr/>
        </p:nvSpPr>
        <p:spPr bwMode="auto">
          <a:xfrm>
            <a:off x="4679950" y="2454275"/>
            <a:ext cx="133350" cy="134938"/>
          </a:xfrm>
          <a:prstGeom prst="star5">
            <a:avLst/>
          </a:prstGeom>
          <a:solidFill>
            <a:srgbClr val="00FF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pic>
        <p:nvPicPr>
          <p:cNvPr id="18479" name="Picture 52" descr="ビル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5137150"/>
            <a:ext cx="436563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80" name="Text Box 53"/>
          <p:cNvSpPr txBox="1">
            <a:spLocks noChangeAspect="1" noChangeArrowheads="1"/>
          </p:cNvSpPr>
          <p:nvPr/>
        </p:nvSpPr>
        <p:spPr bwMode="auto">
          <a:xfrm>
            <a:off x="4191000" y="2363788"/>
            <a:ext cx="374650" cy="92075"/>
          </a:xfrm>
          <a:prstGeom prst="rect">
            <a:avLst/>
          </a:prstGeom>
          <a:solidFill>
            <a:srgbClr val="E31F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MAEDA</a:t>
            </a:r>
            <a:endParaRPr lang="en-US" altLang="ja-JP" sz="600" b="1"/>
          </a:p>
        </p:txBody>
      </p:sp>
      <p:sp>
        <p:nvSpPr>
          <p:cNvPr id="281654" name="AutoShape 54"/>
          <p:cNvSpPr>
            <a:spLocks noChangeAspect="1" noChangeArrowheads="1"/>
          </p:cNvSpPr>
          <p:nvPr/>
        </p:nvSpPr>
        <p:spPr bwMode="auto">
          <a:xfrm>
            <a:off x="4497388" y="2478088"/>
            <a:ext cx="133350" cy="136525"/>
          </a:xfrm>
          <a:prstGeom prst="star5">
            <a:avLst/>
          </a:prstGeom>
          <a:solidFill>
            <a:srgbClr val="00FF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82" name="Text Box 55"/>
          <p:cNvSpPr txBox="1">
            <a:spLocks noChangeAspect="1" noChangeArrowheads="1"/>
          </p:cNvSpPr>
          <p:nvPr/>
        </p:nvSpPr>
        <p:spPr bwMode="auto">
          <a:xfrm>
            <a:off x="4624388" y="2266950"/>
            <a:ext cx="374650" cy="184150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kumimoji="0" lang="en-US" altLang="ja-JP" sz="600" b="1"/>
              <a:t>TOKYO</a:t>
            </a:r>
          </a:p>
          <a:p>
            <a:pPr algn="ctr" eaLnBrk="1" hangingPunct="1"/>
            <a:r>
              <a:rPr kumimoji="0" lang="en-US" altLang="ja-JP" sz="600" b="1"/>
              <a:t>TOBU</a:t>
            </a:r>
            <a:endParaRPr lang="en-US" altLang="ja-JP" sz="600" b="1"/>
          </a:p>
        </p:txBody>
      </p:sp>
      <p:sp>
        <p:nvSpPr>
          <p:cNvPr id="18483" name="Rectangle 56"/>
          <p:cNvSpPr>
            <a:spLocks/>
          </p:cNvSpPr>
          <p:nvPr/>
        </p:nvSpPr>
        <p:spPr bwMode="ltGray">
          <a:xfrm>
            <a:off x="58738" y="46038"/>
            <a:ext cx="6743700" cy="50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ru-RU" altLang="ja-JP" sz="2200" b="1" noProof="1" smtClean="0"/>
              <a:t>Разнообразие технических решений для</a:t>
            </a:r>
            <a:endParaRPr lang="en-US" altLang="ja-JP" sz="2200" b="1" noProof="1" smtClean="0"/>
          </a:p>
          <a:p>
            <a:pPr eaLnBrk="1" hangingPunct="1"/>
            <a:r>
              <a:rPr lang="en-US" altLang="ja-JP" sz="2200" b="1" noProof="1" smtClean="0"/>
              <a:t>                </a:t>
            </a:r>
            <a:r>
              <a:rPr lang="ru-RU" altLang="ja-JP" sz="2200" b="1" noProof="1" smtClean="0"/>
              <a:t>переработки биомассы</a:t>
            </a:r>
            <a:endParaRPr lang="en-US" altLang="ja-JP" sz="2200" b="1" noProof="1"/>
          </a:p>
        </p:txBody>
      </p:sp>
      <p:sp>
        <p:nvSpPr>
          <p:cNvPr id="281657" name="AutoShape 57"/>
          <p:cNvSpPr>
            <a:spLocks noChangeAspect="1" noChangeArrowheads="1"/>
          </p:cNvSpPr>
          <p:nvPr/>
        </p:nvSpPr>
        <p:spPr bwMode="auto">
          <a:xfrm>
            <a:off x="4067175" y="3500438"/>
            <a:ext cx="133350" cy="136525"/>
          </a:xfrm>
          <a:prstGeom prst="star5">
            <a:avLst/>
          </a:prstGeom>
          <a:solidFill>
            <a:srgbClr val="00FF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8485" name="Text Box 58"/>
          <p:cNvSpPr txBox="1">
            <a:spLocks noChangeAspect="1" noChangeArrowheads="1"/>
          </p:cNvSpPr>
          <p:nvPr/>
        </p:nvSpPr>
        <p:spPr bwMode="auto">
          <a:xfrm>
            <a:off x="4219575" y="3536950"/>
            <a:ext cx="373063" cy="920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2952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29527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en-US" altLang="ja-JP" sz="600" b="1"/>
              <a:t>TSE</a:t>
            </a:r>
            <a:endParaRPr lang="en-US" altLang="ja-JP" sz="600" b="1"/>
          </a:p>
        </p:txBody>
      </p:sp>
      <p:grpSp>
        <p:nvGrpSpPr>
          <p:cNvPr id="281659" name="Group 59"/>
          <p:cNvGrpSpPr>
            <a:grpSpLocks/>
          </p:cNvGrpSpPr>
          <p:nvPr/>
        </p:nvGrpSpPr>
        <p:grpSpPr bwMode="auto">
          <a:xfrm>
            <a:off x="30163" y="554038"/>
            <a:ext cx="8986837" cy="5583237"/>
            <a:chOff x="18" y="329"/>
            <a:chExt cx="5661" cy="3517"/>
          </a:xfrm>
        </p:grpSpPr>
        <p:grpSp>
          <p:nvGrpSpPr>
            <p:cNvPr id="18487" name="Group 60"/>
            <p:cNvGrpSpPr>
              <a:grpSpLocks/>
            </p:cNvGrpSpPr>
            <p:nvPr/>
          </p:nvGrpSpPr>
          <p:grpSpPr bwMode="auto">
            <a:xfrm>
              <a:off x="124" y="388"/>
              <a:ext cx="5555" cy="3458"/>
              <a:chOff x="111" y="388"/>
              <a:chExt cx="5555" cy="3458"/>
            </a:xfrm>
          </p:grpSpPr>
          <p:sp>
            <p:nvSpPr>
              <p:cNvPr id="18493" name="Line 61"/>
              <p:cNvSpPr>
                <a:spLocks noChangeShapeType="1"/>
              </p:cNvSpPr>
              <p:nvPr/>
            </p:nvSpPr>
            <p:spPr bwMode="auto">
              <a:xfrm flipH="1" flipV="1">
                <a:off x="3019" y="1637"/>
                <a:ext cx="1497" cy="953"/>
              </a:xfrm>
              <a:prstGeom prst="line">
                <a:avLst/>
              </a:prstGeom>
              <a:noFill/>
              <a:ln w="19050">
                <a:solidFill>
                  <a:srgbClr val="FF99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494" name="Group 62"/>
              <p:cNvGrpSpPr>
                <a:grpSpLocks/>
              </p:cNvGrpSpPr>
              <p:nvPr/>
            </p:nvGrpSpPr>
            <p:grpSpPr bwMode="auto">
              <a:xfrm>
                <a:off x="111" y="388"/>
                <a:ext cx="5555" cy="3458"/>
                <a:chOff x="113" y="376"/>
                <a:chExt cx="5555" cy="3458"/>
              </a:xfrm>
            </p:grpSpPr>
            <p:grpSp>
              <p:nvGrpSpPr>
                <p:cNvPr id="18495" name="Group 63"/>
                <p:cNvGrpSpPr>
                  <a:grpSpLocks/>
                </p:cNvGrpSpPr>
                <p:nvPr/>
              </p:nvGrpSpPr>
              <p:grpSpPr bwMode="auto">
                <a:xfrm>
                  <a:off x="3061" y="376"/>
                  <a:ext cx="2380" cy="1464"/>
                  <a:chOff x="3061" y="421"/>
                  <a:chExt cx="2380" cy="1464"/>
                </a:xfrm>
              </p:grpSpPr>
              <p:sp>
                <p:nvSpPr>
                  <p:cNvPr id="18514" name="Line 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1077"/>
                    <a:ext cx="1317" cy="539"/>
                  </a:xfrm>
                  <a:prstGeom prst="line">
                    <a:avLst/>
                  </a:prstGeom>
                  <a:noFill/>
                  <a:ln w="19050">
                    <a:solidFill>
                      <a:srgbClr val="FF9900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8515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4059" y="421"/>
                    <a:ext cx="1382" cy="1464"/>
                    <a:chOff x="4296" y="875"/>
                    <a:chExt cx="1382" cy="1464"/>
                  </a:xfrm>
                </p:grpSpPr>
                <p:sp>
                  <p:nvSpPr>
                    <p:cNvPr id="18516" name="AutoShap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96" y="875"/>
                      <a:ext cx="1382" cy="401"/>
                    </a:xfrm>
                    <a:prstGeom prst="bevel">
                      <a:avLst>
                        <a:gd name="adj" fmla="val 12500"/>
                      </a:avLst>
                    </a:prstGeom>
                    <a:gradFill rotWithShape="1">
                      <a:gsLst>
                        <a:gs pos="0">
                          <a:srgbClr val="0E235E"/>
                        </a:gs>
                        <a:gs pos="100000">
                          <a:srgbClr val="06102C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>
                      <a:solidFill>
                        <a:srgbClr val="C0C0C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108000" tIns="45713" rIns="0" bIns="45713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kumimoji="0" lang="ru-RU" altLang="ja-JP" sz="1600" b="1" dirty="0" smtClean="0">
                          <a:solidFill>
                            <a:schemeClr val="bg1"/>
                          </a:solidFill>
                          <a:cs typeface="Arial" pitchFamily="34" charset="0"/>
                        </a:rPr>
                        <a:t>Установка для 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kumimoji="0" lang="ru-RU" altLang="ja-JP" sz="1600" b="1" dirty="0" smtClean="0">
                          <a:solidFill>
                            <a:schemeClr val="bg1"/>
                          </a:solidFill>
                          <a:cs typeface="Arial" pitchFamily="34" charset="0"/>
                        </a:rPr>
                        <a:t>сжигания шлама</a:t>
                      </a:r>
                      <a:endParaRPr kumimoji="0" lang="en-US" altLang="ja-JP" sz="1600" b="1" dirty="0">
                        <a:solidFill>
                          <a:schemeClr val="bg1"/>
                        </a:solidFill>
                        <a:cs typeface="Arial" pitchFamily="34" charset="0"/>
                      </a:endParaRPr>
                    </a:p>
                  </p:txBody>
                </p:sp>
                <p:pic>
                  <p:nvPicPr>
                    <p:cNvPr id="18517" name="Picture 67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4401" y="1298"/>
                      <a:ext cx="1172" cy="104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</p:pic>
              </p:grpSp>
            </p:grpSp>
            <p:grpSp>
              <p:nvGrpSpPr>
                <p:cNvPr id="18496" name="Group 68"/>
                <p:cNvGrpSpPr>
                  <a:grpSpLocks/>
                </p:cNvGrpSpPr>
                <p:nvPr/>
              </p:nvGrpSpPr>
              <p:grpSpPr bwMode="auto">
                <a:xfrm>
                  <a:off x="158" y="431"/>
                  <a:ext cx="2405" cy="1300"/>
                  <a:chOff x="158" y="482"/>
                  <a:chExt cx="2405" cy="1300"/>
                </a:xfrm>
              </p:grpSpPr>
              <p:sp>
                <p:nvSpPr>
                  <p:cNvPr id="18510" name="Line 6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429" y="1465"/>
                    <a:ext cx="1134" cy="317"/>
                  </a:xfrm>
                  <a:prstGeom prst="line">
                    <a:avLst/>
                  </a:prstGeom>
                  <a:noFill/>
                  <a:ln w="19050">
                    <a:solidFill>
                      <a:srgbClr val="FF9900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8511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158" y="482"/>
                    <a:ext cx="1465" cy="1271"/>
                    <a:chOff x="158" y="481"/>
                    <a:chExt cx="1465" cy="1271"/>
                  </a:xfrm>
                </p:grpSpPr>
                <p:pic>
                  <p:nvPicPr>
                    <p:cNvPr id="18512" name="Picture 71" descr="ariak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58" y="788"/>
                      <a:ext cx="1464" cy="9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18513" name="AutoShap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" y="481"/>
                      <a:ext cx="1465" cy="280"/>
                    </a:xfrm>
                    <a:prstGeom prst="bevel">
                      <a:avLst>
                        <a:gd name="adj" fmla="val 12500"/>
                      </a:avLst>
                    </a:prstGeom>
                    <a:gradFill rotWithShape="1">
                      <a:gsLst>
                        <a:gs pos="0">
                          <a:srgbClr val="9E0000"/>
                        </a:gs>
                        <a:gs pos="100000">
                          <a:srgbClr val="490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>
                      <a:solidFill>
                        <a:srgbClr val="80808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108000" tIns="45713" rIns="0" bIns="45713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kumimoji="0" lang="ru-RU" altLang="ja-JP" sz="1600" b="1" dirty="0" smtClean="0">
                          <a:solidFill>
                            <a:schemeClr val="bg1"/>
                          </a:solidFill>
                          <a:cs typeface="Arial" pitchFamily="34" charset="0"/>
                        </a:rPr>
                        <a:t>Колосниковая решетка</a:t>
                      </a:r>
                      <a:endParaRPr kumimoji="0" lang="ja-JP" altLang="en-US" sz="1600" b="1" dirty="0">
                        <a:solidFill>
                          <a:schemeClr val="bg1"/>
                        </a:solidFill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8497" name="Group 73"/>
                <p:cNvGrpSpPr>
                  <a:grpSpLocks/>
                </p:cNvGrpSpPr>
                <p:nvPr/>
              </p:nvGrpSpPr>
              <p:grpSpPr bwMode="auto">
                <a:xfrm>
                  <a:off x="113" y="2213"/>
                  <a:ext cx="2449" cy="1468"/>
                  <a:chOff x="113" y="2234"/>
                  <a:chExt cx="2449" cy="1468"/>
                </a:xfrm>
              </p:grpSpPr>
              <p:sp>
                <p:nvSpPr>
                  <p:cNvPr id="18506" name="Line 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02" y="2234"/>
                    <a:ext cx="1360" cy="590"/>
                  </a:xfrm>
                  <a:prstGeom prst="line">
                    <a:avLst/>
                  </a:prstGeom>
                  <a:noFill/>
                  <a:ln w="19050">
                    <a:solidFill>
                      <a:srgbClr val="FF9900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8507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113" y="2370"/>
                    <a:ext cx="1311" cy="1332"/>
                    <a:chOff x="1698" y="2659"/>
                    <a:chExt cx="1311" cy="1332"/>
                  </a:xfrm>
                </p:grpSpPr>
                <p:pic>
                  <p:nvPicPr>
                    <p:cNvPr id="18508" name="Picture 76" descr="図1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710" y="2976"/>
                      <a:ext cx="1287" cy="10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18509" name="AutoShap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98" y="2659"/>
                      <a:ext cx="1311" cy="295"/>
                    </a:xfrm>
                    <a:prstGeom prst="bevel">
                      <a:avLst>
                        <a:gd name="adj" fmla="val 12500"/>
                      </a:avLst>
                    </a:prstGeom>
                    <a:gradFill rotWithShape="1">
                      <a:gsLst>
                        <a:gs pos="0">
                          <a:srgbClr val="003300"/>
                        </a:gs>
                        <a:gs pos="100000">
                          <a:srgbClr val="0018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>
                      <a:solidFill>
                        <a:srgbClr val="C0C0C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45713" rIns="0" bIns="45713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kumimoji="0" lang="ru-RU" altLang="ja-JP" sz="1400" b="1" dirty="0" smtClean="0">
                          <a:solidFill>
                            <a:schemeClr val="bg1"/>
                          </a:solidFill>
                          <a:cs typeface="Arial" pitchFamily="34" charset="0"/>
                        </a:rPr>
                        <a:t>Ферментация метана</a:t>
                      </a:r>
                      <a:endParaRPr kumimoji="0" lang="ja-JP" altLang="en-US" sz="1400" b="1" dirty="0">
                        <a:solidFill>
                          <a:schemeClr val="bg1"/>
                        </a:solidFill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8498" name="Group 78"/>
                <p:cNvGrpSpPr>
                  <a:grpSpLocks/>
                </p:cNvGrpSpPr>
                <p:nvPr/>
              </p:nvGrpSpPr>
              <p:grpSpPr bwMode="auto">
                <a:xfrm>
                  <a:off x="2426" y="1640"/>
                  <a:ext cx="1215" cy="2194"/>
                  <a:chOff x="2426" y="1661"/>
                  <a:chExt cx="1215" cy="2194"/>
                </a:xfrm>
              </p:grpSpPr>
              <p:sp>
                <p:nvSpPr>
                  <p:cNvPr id="18502" name="Line 7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880" y="1661"/>
                    <a:ext cx="91" cy="998"/>
                  </a:xfrm>
                  <a:prstGeom prst="line">
                    <a:avLst/>
                  </a:prstGeom>
                  <a:noFill/>
                  <a:ln w="19050">
                    <a:solidFill>
                      <a:srgbClr val="FF9900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8503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2426" y="2523"/>
                    <a:ext cx="1215" cy="1332"/>
                    <a:chOff x="3061" y="2637"/>
                    <a:chExt cx="1215" cy="1332"/>
                  </a:xfrm>
                </p:grpSpPr>
                <p:pic>
                  <p:nvPicPr>
                    <p:cNvPr id="18504" name="Picture 81" descr="図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061" y="2931"/>
                      <a:ext cx="1215" cy="103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80808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18505" name="AutoShape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61" y="2637"/>
                      <a:ext cx="1215" cy="262"/>
                    </a:xfrm>
                    <a:prstGeom prst="bevel">
                      <a:avLst>
                        <a:gd name="adj" fmla="val 12500"/>
                      </a:avLst>
                    </a:prstGeom>
                    <a:gradFill rotWithShape="1">
                      <a:gsLst>
                        <a:gs pos="0">
                          <a:srgbClr val="003300"/>
                        </a:gs>
                        <a:gs pos="100000">
                          <a:srgbClr val="0018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>
                      <a:solidFill>
                        <a:srgbClr val="C0C0C0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0" tIns="45713" rIns="0" bIns="45713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kumimoji="0" lang="ru-RU" altLang="ja-JP" sz="1600" b="1" dirty="0" smtClean="0">
                          <a:solidFill>
                            <a:schemeClr val="bg1"/>
                          </a:solidFill>
                          <a:cs typeface="Arial" pitchFamily="34" charset="0"/>
                        </a:rPr>
                        <a:t>Биогазификация</a:t>
                      </a:r>
                      <a:endParaRPr kumimoji="0" lang="en-US" altLang="ja-JP" sz="1600" b="1" dirty="0">
                        <a:solidFill>
                          <a:schemeClr val="bg1"/>
                        </a:solidFill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8499" name="Group 83"/>
                <p:cNvGrpSpPr>
                  <a:grpSpLocks/>
                </p:cNvGrpSpPr>
                <p:nvPr/>
              </p:nvGrpSpPr>
              <p:grpSpPr bwMode="auto">
                <a:xfrm>
                  <a:off x="4286" y="2048"/>
                  <a:ext cx="1382" cy="1406"/>
                  <a:chOff x="4303" y="2493"/>
                  <a:chExt cx="1382" cy="1406"/>
                </a:xfrm>
              </p:grpSpPr>
              <p:pic>
                <p:nvPicPr>
                  <p:cNvPr id="18500" name="Picture 84"/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66" y="2840"/>
                    <a:ext cx="1256" cy="105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>
                            <a:alpha val="50195"/>
                          </a:schemeClr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808080"/>
                        </a:solidFill>
                        <a:miter lim="800000"/>
                        <a:headEnd/>
                        <a:tailEnd type="none" w="sm" len="sm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8501" name="AutoShape 85"/>
                  <p:cNvSpPr>
                    <a:spLocks noChangeArrowheads="1"/>
                  </p:cNvSpPr>
                  <p:nvPr/>
                </p:nvSpPr>
                <p:spPr bwMode="auto">
                  <a:xfrm>
                    <a:off x="4303" y="2493"/>
                    <a:ext cx="1382" cy="317"/>
                  </a:xfrm>
                  <a:prstGeom prst="bevel">
                    <a:avLst>
                      <a:gd name="adj" fmla="val 12500"/>
                    </a:avLst>
                  </a:prstGeom>
                  <a:gradFill rotWithShape="1">
                    <a:gsLst>
                      <a:gs pos="0">
                        <a:srgbClr val="0E235E"/>
                      </a:gs>
                      <a:gs pos="100000">
                        <a:srgbClr val="06102C"/>
                      </a:gs>
                    </a:gsLst>
                    <a:path path="rect">
                      <a:fillToRect l="50000" t="50000" r="50000" b="50000"/>
                    </a:path>
                  </a:gradFill>
                  <a:ln w="12700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108000" tIns="45713" rIns="0" bIns="45713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defTabSz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defTabSz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defTabSz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defTabSz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algn="ctr" eaLnBrk="1" hangingPunct="1">
                      <a:spcBef>
                        <a:spcPct val="50000"/>
                      </a:spcBef>
                    </a:pPr>
                    <a:r>
                      <a:rPr kumimoji="0" lang="ru-RU" altLang="ja-JP" sz="1400" b="1" dirty="0" smtClean="0">
                        <a:solidFill>
                          <a:schemeClr val="bg1"/>
                        </a:solidFill>
                        <a:cs typeface="Arial" pitchFamily="34" charset="0"/>
                      </a:rPr>
                      <a:t>Карбонизация шлама</a:t>
                    </a:r>
                    <a:endParaRPr kumimoji="0" lang="en-US" altLang="ja-JP" sz="1400" b="1" dirty="0">
                      <a:solidFill>
                        <a:schemeClr val="bg1"/>
                      </a:solidFill>
                      <a:cs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18488" name="Oval 86"/>
            <p:cNvSpPr>
              <a:spLocks noChangeAspect="1" noChangeArrowheads="1"/>
            </p:cNvSpPr>
            <p:nvPr/>
          </p:nvSpPr>
          <p:spPr bwMode="auto">
            <a:xfrm>
              <a:off x="51" y="329"/>
              <a:ext cx="230" cy="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8489" name="Oval 87"/>
            <p:cNvSpPr>
              <a:spLocks noChangeAspect="1" noChangeArrowheads="1"/>
            </p:cNvSpPr>
            <p:nvPr/>
          </p:nvSpPr>
          <p:spPr bwMode="auto">
            <a:xfrm>
              <a:off x="2303" y="2399"/>
              <a:ext cx="230" cy="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8490" name="Oval 88"/>
            <p:cNvSpPr>
              <a:spLocks noChangeAspect="1" noChangeArrowheads="1"/>
            </p:cNvSpPr>
            <p:nvPr/>
          </p:nvSpPr>
          <p:spPr bwMode="auto">
            <a:xfrm>
              <a:off x="4182" y="1952"/>
              <a:ext cx="230" cy="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8491" name="Oval 89"/>
            <p:cNvSpPr>
              <a:spLocks noChangeAspect="1" noChangeArrowheads="1"/>
            </p:cNvSpPr>
            <p:nvPr/>
          </p:nvSpPr>
          <p:spPr bwMode="auto">
            <a:xfrm>
              <a:off x="3962" y="388"/>
              <a:ext cx="230" cy="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8492" name="Oval 90"/>
            <p:cNvSpPr>
              <a:spLocks noChangeAspect="1" noChangeArrowheads="1"/>
            </p:cNvSpPr>
            <p:nvPr/>
          </p:nvSpPr>
          <p:spPr bwMode="auto">
            <a:xfrm>
              <a:off x="18" y="2258"/>
              <a:ext cx="230" cy="23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 anchorCtr="1"/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sz="140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93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430589" y="6492875"/>
            <a:ext cx="4752974" cy="365125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4614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1691\Desktop\gomisyuusekijou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94" y="1239270"/>
            <a:ext cx="881856" cy="88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Oval 15" descr="ひし形 (強調)"/>
          <p:cNvSpPr>
            <a:spLocks noChangeArrowheads="1"/>
          </p:cNvSpPr>
          <p:nvPr/>
        </p:nvSpPr>
        <p:spPr bwMode="auto">
          <a:xfrm>
            <a:off x="744537" y="4456602"/>
            <a:ext cx="2439987" cy="463550"/>
          </a:xfrm>
          <a:prstGeom prst="ellipse">
            <a:avLst/>
          </a:prstGeom>
          <a:solidFill>
            <a:schemeClr val="tx2">
              <a:lumMod val="10000"/>
              <a:lumOff val="90000"/>
              <a:alpha val="50000"/>
            </a:schemeClr>
          </a:solidFill>
          <a:ln w="127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152400"/>
            <a:ext cx="7473950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Переработка ТБО и шлама сточных вод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</a:t>
            </a:r>
            <a:r>
              <a:rPr lang="ja-JP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　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200" dirty="0" smtClean="0"/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4013890" y="916781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Oval 15" descr="ひし形 (強調)"/>
          <p:cNvSpPr>
            <a:spLocks noChangeArrowheads="1"/>
          </p:cNvSpPr>
          <p:nvPr/>
        </p:nvSpPr>
        <p:spPr bwMode="auto">
          <a:xfrm>
            <a:off x="679451" y="1983937"/>
            <a:ext cx="2439987" cy="463550"/>
          </a:xfrm>
          <a:prstGeom prst="ellipse">
            <a:avLst/>
          </a:prstGeom>
          <a:solidFill>
            <a:srgbClr val="FFCC99">
              <a:alpha val="50000"/>
            </a:srgbClr>
          </a:solidFill>
          <a:ln w="12700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Text Box 5" descr="ひし形 (強調)"/>
          <p:cNvSpPr txBox="1">
            <a:spLocks noChangeArrowheads="1"/>
          </p:cNvSpPr>
          <p:nvPr/>
        </p:nvSpPr>
        <p:spPr bwMode="auto">
          <a:xfrm>
            <a:off x="677317" y="2007969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ТБО</a:t>
            </a:r>
            <a:endParaRPr lang="ja-JP" altLang="en-US" sz="2100" b="1" dirty="0"/>
          </a:p>
        </p:txBody>
      </p:sp>
      <p:sp>
        <p:nvSpPr>
          <p:cNvPr id="24" name="Text Box 8" descr="ひし形 (強調)"/>
          <p:cNvSpPr txBox="1">
            <a:spLocks noChangeArrowheads="1"/>
          </p:cNvSpPr>
          <p:nvPr/>
        </p:nvSpPr>
        <p:spPr bwMode="auto">
          <a:xfrm>
            <a:off x="4515872" y="94112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Полигон</a:t>
            </a:r>
            <a:endParaRPr lang="ja-JP" altLang="en-US" sz="1900" b="1" dirty="0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4013890" y="1471682"/>
            <a:ext cx="2589777" cy="431800"/>
          </a:xfrm>
          <a:prstGeom prst="rect">
            <a:avLst/>
          </a:prstGeom>
          <a:solidFill>
            <a:srgbClr val="FF9900">
              <a:alpha val="50000"/>
            </a:srgbClr>
          </a:solidFill>
          <a:ln w="1270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27" name="Text Box 9" descr="ひし形 (強調)"/>
          <p:cNvSpPr txBox="1">
            <a:spLocks noChangeArrowheads="1"/>
          </p:cNvSpPr>
          <p:nvPr/>
        </p:nvSpPr>
        <p:spPr bwMode="auto">
          <a:xfrm>
            <a:off x="3884601" y="1518773"/>
            <a:ext cx="2904811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Сортировка</a:t>
            </a:r>
            <a:r>
              <a:rPr lang="en-US" altLang="ja-JP" sz="1900" b="1" dirty="0" smtClean="0"/>
              <a:t> &amp; </a:t>
            </a:r>
            <a:r>
              <a:rPr lang="ru-RU" altLang="ja-JP" sz="1900" b="1" dirty="0" smtClean="0"/>
              <a:t>Полигон</a:t>
            </a:r>
            <a:endParaRPr lang="ja-JP" altLang="en-US" sz="1900" b="1" dirty="0"/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4020918" y="2023838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30" name="Text Box 10" descr="ひし形 (強調)"/>
          <p:cNvSpPr txBox="1">
            <a:spLocks noChangeArrowheads="1"/>
          </p:cNvSpPr>
          <p:nvPr/>
        </p:nvSpPr>
        <p:spPr bwMode="auto">
          <a:xfrm>
            <a:off x="4131871" y="2079188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МБО</a:t>
            </a:r>
            <a:r>
              <a:rPr lang="ja-JP" altLang="en-US" sz="1900" b="1" dirty="0" smtClean="0"/>
              <a:t>／</a:t>
            </a:r>
            <a:r>
              <a:rPr lang="en-US" altLang="ja-JP" sz="1900" b="1" dirty="0" smtClean="0"/>
              <a:t>RDF</a:t>
            </a:r>
            <a:endParaRPr lang="ja-JP" altLang="en-US" sz="1900" b="1" dirty="0"/>
          </a:p>
        </p:txBody>
      </p:sp>
      <p:sp>
        <p:nvSpPr>
          <p:cNvPr id="36" name="Freeform 27" descr="ひし形 (強調)"/>
          <p:cNvSpPr>
            <a:spLocks/>
          </p:cNvSpPr>
          <p:nvPr/>
        </p:nvSpPr>
        <p:spPr bwMode="auto">
          <a:xfrm>
            <a:off x="3602256" y="1133475"/>
            <a:ext cx="411634" cy="2290393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rgbClr val="FF66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Line 28"/>
          <p:cNvSpPr>
            <a:spLocks noChangeShapeType="1"/>
          </p:cNvSpPr>
          <p:nvPr/>
        </p:nvSpPr>
        <p:spPr bwMode="auto">
          <a:xfrm>
            <a:off x="3615990" y="1700450"/>
            <a:ext cx="39290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" name="Text Box 5" descr="ひし形 (強調)"/>
          <p:cNvSpPr txBox="1">
            <a:spLocks noChangeArrowheads="1"/>
          </p:cNvSpPr>
          <p:nvPr/>
        </p:nvSpPr>
        <p:spPr bwMode="auto">
          <a:xfrm>
            <a:off x="705099" y="4456333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Шлам</a:t>
            </a:r>
            <a:endParaRPr lang="ja-JP" altLang="en-US" sz="2100" b="1" dirty="0"/>
          </a:p>
        </p:txBody>
      </p:sp>
      <p:sp>
        <p:nvSpPr>
          <p:cNvPr id="47" name="Line 28"/>
          <p:cNvSpPr>
            <a:spLocks noChangeShapeType="1"/>
          </p:cNvSpPr>
          <p:nvPr/>
        </p:nvSpPr>
        <p:spPr bwMode="auto">
          <a:xfrm>
            <a:off x="3119437" y="2213143"/>
            <a:ext cx="894453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>
            <a:off x="3602255" y="2768852"/>
            <a:ext cx="4166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4018881" y="2570162"/>
            <a:ext cx="2575719" cy="43338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" name="Text Box 14" descr="ひし形 (強調)"/>
          <p:cNvSpPr txBox="1">
            <a:spLocks noChangeArrowheads="1"/>
          </p:cNvSpPr>
          <p:nvPr/>
        </p:nvSpPr>
        <p:spPr bwMode="auto">
          <a:xfrm>
            <a:off x="3964741" y="2593441"/>
            <a:ext cx="2765425" cy="33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Сжигание</a:t>
            </a:r>
            <a:r>
              <a:rPr lang="ja-JP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ru-RU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колосники</a:t>
            </a:r>
            <a:r>
              <a:rPr lang="en-US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ja-JP" altLang="en-U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4027948" y="3102399"/>
            <a:ext cx="2575719" cy="433388"/>
          </a:xfrm>
          <a:prstGeom prst="rect">
            <a:avLst/>
          </a:prstGeom>
          <a:solidFill>
            <a:srgbClr val="92D050">
              <a:alpha val="50000"/>
            </a:srgbClr>
          </a:solidFill>
          <a:ln w="12700">
            <a:solidFill>
              <a:srgbClr val="41BC2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" name="Text Box 14" descr="ひし形 (強調)"/>
          <p:cNvSpPr txBox="1">
            <a:spLocks noChangeArrowheads="1"/>
          </p:cNvSpPr>
          <p:nvPr/>
        </p:nvSpPr>
        <p:spPr bwMode="auto">
          <a:xfrm>
            <a:off x="3964741" y="3126738"/>
            <a:ext cx="2765425" cy="33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газификация</a:t>
            </a:r>
            <a:r>
              <a:rPr lang="ja-JP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 плавление</a:t>
            </a:r>
            <a:endParaRPr lang="ja-JP" altLang="en-U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" name="Rectangle 21"/>
          <p:cNvSpPr>
            <a:spLocks noChangeArrowheads="1"/>
          </p:cNvSpPr>
          <p:nvPr/>
        </p:nvSpPr>
        <p:spPr bwMode="auto">
          <a:xfrm>
            <a:off x="4003442" y="3956050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Text Box 8" descr="ひし形 (強調)"/>
          <p:cNvSpPr txBox="1">
            <a:spLocks noChangeArrowheads="1"/>
          </p:cNvSpPr>
          <p:nvPr/>
        </p:nvSpPr>
        <p:spPr bwMode="auto">
          <a:xfrm>
            <a:off x="4505423" y="395605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Полигон</a:t>
            </a:r>
            <a:endParaRPr lang="ja-JP" altLang="en-US" sz="1900" b="1" dirty="0"/>
          </a:p>
        </p:txBody>
      </p:sp>
      <p:sp>
        <p:nvSpPr>
          <p:cNvPr id="56" name="Rectangle 23"/>
          <p:cNvSpPr>
            <a:spLocks noChangeArrowheads="1"/>
          </p:cNvSpPr>
          <p:nvPr/>
        </p:nvSpPr>
        <p:spPr bwMode="auto">
          <a:xfrm>
            <a:off x="4010861" y="5686637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57" name="Text Box 10" descr="ひし形 (強調)"/>
          <p:cNvSpPr txBox="1">
            <a:spLocks noChangeArrowheads="1"/>
          </p:cNvSpPr>
          <p:nvPr/>
        </p:nvSpPr>
        <p:spPr bwMode="auto">
          <a:xfrm>
            <a:off x="4101413" y="5721941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Карбонизация</a:t>
            </a:r>
            <a:endParaRPr lang="ja-JP" altLang="en-US" sz="1900" b="1" dirty="0"/>
          </a:p>
        </p:txBody>
      </p:sp>
      <p:sp>
        <p:nvSpPr>
          <p:cNvPr id="58" name="Freeform 27" descr="ひし形 (強調)"/>
          <p:cNvSpPr>
            <a:spLocks/>
          </p:cNvSpPr>
          <p:nvPr/>
        </p:nvSpPr>
        <p:spPr bwMode="auto">
          <a:xfrm>
            <a:off x="3591808" y="4267200"/>
            <a:ext cx="411634" cy="1660477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Line 28"/>
          <p:cNvSpPr>
            <a:spLocks noChangeShapeType="1"/>
          </p:cNvSpPr>
          <p:nvPr/>
        </p:nvSpPr>
        <p:spPr bwMode="auto">
          <a:xfrm>
            <a:off x="3184524" y="4716952"/>
            <a:ext cx="818918" cy="0"/>
          </a:xfrm>
          <a:prstGeom prst="line">
            <a:avLst/>
          </a:prstGeom>
          <a:noFill/>
          <a:ln w="31750">
            <a:solidFill>
              <a:schemeClr val="tx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3591807" y="5272661"/>
            <a:ext cx="416625" cy="0"/>
          </a:xfrm>
          <a:prstGeom prst="line">
            <a:avLst/>
          </a:prstGeom>
          <a:noFill/>
          <a:ln w="317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3945691" y="4486764"/>
            <a:ext cx="2765425" cy="433388"/>
            <a:chOff x="3954293" y="5073971"/>
            <a:chExt cx="2765425" cy="433388"/>
          </a:xfrm>
        </p:grpSpPr>
        <p:sp>
          <p:nvSpPr>
            <p:cNvPr id="62" name="Rectangle 21"/>
            <p:cNvSpPr>
              <a:spLocks noChangeArrowheads="1"/>
            </p:cNvSpPr>
            <p:nvPr/>
          </p:nvSpPr>
          <p:spPr bwMode="auto">
            <a:xfrm>
              <a:off x="4008433" y="5073971"/>
              <a:ext cx="2575719" cy="43338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4293" y="5097250"/>
              <a:ext cx="2765425" cy="307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4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Сжигание</a:t>
              </a:r>
              <a:r>
                <a:rPr lang="en-US" altLang="ja-JP" sz="14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ja-JP" altLang="en-US" sz="105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（</a:t>
              </a:r>
              <a:r>
                <a:rPr lang="ru-RU" altLang="ja-JP" sz="105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псевдосжиженный слой</a:t>
              </a:r>
              <a:r>
                <a:rPr lang="en-US" altLang="ja-JP" sz="105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  <a:endParaRPr lang="ja-JP" altLang="en-US" sz="105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970798" y="5065492"/>
            <a:ext cx="2765425" cy="433388"/>
            <a:chOff x="3955817" y="4501530"/>
            <a:chExt cx="2765425" cy="433388"/>
          </a:xfrm>
        </p:grpSpPr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3999831" y="4501530"/>
              <a:ext cx="2575719" cy="433388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41BC24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5817" y="4524597"/>
              <a:ext cx="2765425" cy="384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9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Осушение</a:t>
              </a:r>
              <a:endParaRPr lang="ja-JP" altLang="en-US" sz="19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1032" name="Picture 8" descr="「下水汚泥 イラスト」の画像検索結果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72" y="3745446"/>
            <a:ext cx="1473541" cy="6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二等辺三角形 1"/>
          <p:cNvSpPr/>
          <p:nvPr/>
        </p:nvSpPr>
        <p:spPr>
          <a:xfrm>
            <a:off x="7334250" y="1027206"/>
            <a:ext cx="1076325" cy="1993263"/>
          </a:xfrm>
          <a:prstGeom prst="triangle">
            <a:avLst/>
          </a:prstGeom>
          <a:gradFill flip="none" rotWithShape="1">
            <a:gsLst>
              <a:gs pos="42000">
                <a:schemeClr val="accent4">
                  <a:lumMod val="40000"/>
                  <a:lumOff val="60000"/>
                  <a:alpha val="61000"/>
                </a:schemeClr>
              </a:gs>
              <a:gs pos="0">
                <a:srgbClr val="35D808">
                  <a:alpha val="72000"/>
                </a:srgbClr>
              </a:gs>
              <a:gs pos="87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Text Box 8" descr="ひし形 (強調)"/>
          <p:cNvSpPr txBox="1">
            <a:spLocks noChangeArrowheads="1"/>
          </p:cNvSpPr>
          <p:nvPr/>
        </p:nvSpPr>
        <p:spPr bwMode="auto">
          <a:xfrm>
            <a:off x="6789412" y="2058620"/>
            <a:ext cx="2233289" cy="40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>Экологично</a:t>
            </a:r>
            <a:endParaRPr lang="ja-JP" alt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二等辺三角形 2"/>
          <p:cNvSpPr/>
          <p:nvPr/>
        </p:nvSpPr>
        <p:spPr>
          <a:xfrm rot="10800000">
            <a:off x="6996112" y="3020469"/>
            <a:ext cx="1752600" cy="492762"/>
          </a:xfrm>
          <a:prstGeom prst="triangle">
            <a:avLst/>
          </a:prstGeom>
          <a:solidFill>
            <a:srgbClr val="35D808">
              <a:alpha val="57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ッター プレースホルダー 3"/>
          <p:cNvSpPr txBox="1">
            <a:spLocks/>
          </p:cNvSpPr>
          <p:nvPr/>
        </p:nvSpPr>
        <p:spPr>
          <a:xfrm>
            <a:off x="3430588" y="6446802"/>
            <a:ext cx="5470815" cy="41119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1691\Desktop\gomisyuusekijou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94" y="1239270"/>
            <a:ext cx="881856" cy="88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Oval 15" descr="ひし形 (強調)"/>
          <p:cNvSpPr>
            <a:spLocks noChangeArrowheads="1"/>
          </p:cNvSpPr>
          <p:nvPr/>
        </p:nvSpPr>
        <p:spPr bwMode="auto">
          <a:xfrm>
            <a:off x="744537" y="4456602"/>
            <a:ext cx="2439987" cy="463550"/>
          </a:xfrm>
          <a:prstGeom prst="ellipse">
            <a:avLst/>
          </a:prstGeom>
          <a:solidFill>
            <a:schemeClr val="tx2">
              <a:lumMod val="10000"/>
              <a:lumOff val="90000"/>
              <a:alpha val="50000"/>
            </a:schemeClr>
          </a:solidFill>
          <a:ln w="127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152400"/>
            <a:ext cx="6686491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ru-RU" altLang="ja-JP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Совместная переработка ТБО и шламов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</a:t>
            </a:r>
            <a:r>
              <a:rPr lang="ja-JP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　</a:t>
            </a:r>
            <a:endParaRPr lang="en-US" altLang="ja-JP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200" dirty="0" smtClean="0"/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4013890" y="916781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Oval 15" descr="ひし形 (強調)"/>
          <p:cNvSpPr>
            <a:spLocks noChangeArrowheads="1"/>
          </p:cNvSpPr>
          <p:nvPr/>
        </p:nvSpPr>
        <p:spPr bwMode="auto">
          <a:xfrm>
            <a:off x="679451" y="1983937"/>
            <a:ext cx="2439987" cy="463550"/>
          </a:xfrm>
          <a:prstGeom prst="ellipse">
            <a:avLst/>
          </a:prstGeom>
          <a:solidFill>
            <a:srgbClr val="FFCC99">
              <a:alpha val="50000"/>
            </a:srgbClr>
          </a:solidFill>
          <a:ln w="12700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Text Box 5" descr="ひし形 (強調)"/>
          <p:cNvSpPr txBox="1">
            <a:spLocks noChangeArrowheads="1"/>
          </p:cNvSpPr>
          <p:nvPr/>
        </p:nvSpPr>
        <p:spPr bwMode="auto">
          <a:xfrm>
            <a:off x="677317" y="2007969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ТБО</a:t>
            </a:r>
            <a:endParaRPr lang="ja-JP" altLang="en-US" sz="2100" b="1" dirty="0"/>
          </a:p>
        </p:txBody>
      </p:sp>
      <p:sp>
        <p:nvSpPr>
          <p:cNvPr id="24" name="Text Box 8" descr="ひし形 (強調)"/>
          <p:cNvSpPr txBox="1">
            <a:spLocks noChangeArrowheads="1"/>
          </p:cNvSpPr>
          <p:nvPr/>
        </p:nvSpPr>
        <p:spPr bwMode="auto">
          <a:xfrm>
            <a:off x="4515872" y="94112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4013890" y="1471682"/>
            <a:ext cx="2589777" cy="431800"/>
          </a:xfrm>
          <a:prstGeom prst="rect">
            <a:avLst/>
          </a:prstGeom>
          <a:solidFill>
            <a:srgbClr val="FF9900">
              <a:alpha val="50000"/>
            </a:srgbClr>
          </a:solidFill>
          <a:ln w="1270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27" name="Text Box 9" descr="ひし形 (強調)"/>
          <p:cNvSpPr txBox="1">
            <a:spLocks noChangeArrowheads="1"/>
          </p:cNvSpPr>
          <p:nvPr/>
        </p:nvSpPr>
        <p:spPr bwMode="auto">
          <a:xfrm>
            <a:off x="3884601" y="1518773"/>
            <a:ext cx="2904811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Сортировка</a:t>
            </a:r>
            <a:r>
              <a:rPr lang="en-US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4020918" y="2023838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30" name="Text Box 10" descr="ひし形 (強調)"/>
          <p:cNvSpPr txBox="1">
            <a:spLocks noChangeArrowheads="1"/>
          </p:cNvSpPr>
          <p:nvPr/>
        </p:nvSpPr>
        <p:spPr bwMode="auto">
          <a:xfrm>
            <a:off x="4131871" y="2079188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МБО</a:t>
            </a:r>
            <a:r>
              <a:rPr lang="ja-JP" altLang="en-US" sz="1900" b="1" dirty="0" smtClean="0">
                <a:solidFill>
                  <a:schemeClr val="bg1">
                    <a:lumMod val="50000"/>
                  </a:schemeClr>
                </a:solidFill>
              </a:rPr>
              <a:t>／</a:t>
            </a:r>
            <a:r>
              <a:rPr lang="en-US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RDF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Freeform 27" descr="ひし形 (強調)"/>
          <p:cNvSpPr>
            <a:spLocks/>
          </p:cNvSpPr>
          <p:nvPr/>
        </p:nvSpPr>
        <p:spPr bwMode="auto">
          <a:xfrm>
            <a:off x="3602256" y="1133475"/>
            <a:ext cx="411634" cy="2290393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rgbClr val="FF66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Line 28"/>
          <p:cNvSpPr>
            <a:spLocks noChangeShapeType="1"/>
          </p:cNvSpPr>
          <p:nvPr/>
        </p:nvSpPr>
        <p:spPr bwMode="auto">
          <a:xfrm>
            <a:off x="3615990" y="1700450"/>
            <a:ext cx="39290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" name="Text Box 5" descr="ひし形 (強調)"/>
          <p:cNvSpPr txBox="1">
            <a:spLocks noChangeArrowheads="1"/>
          </p:cNvSpPr>
          <p:nvPr/>
        </p:nvSpPr>
        <p:spPr bwMode="auto">
          <a:xfrm>
            <a:off x="705099" y="4456333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Шлам</a:t>
            </a:r>
            <a:endParaRPr lang="ja-JP" altLang="en-US" sz="2100" b="1" dirty="0"/>
          </a:p>
        </p:txBody>
      </p:sp>
      <p:sp>
        <p:nvSpPr>
          <p:cNvPr id="47" name="Line 28"/>
          <p:cNvSpPr>
            <a:spLocks noChangeShapeType="1"/>
          </p:cNvSpPr>
          <p:nvPr/>
        </p:nvSpPr>
        <p:spPr bwMode="auto">
          <a:xfrm>
            <a:off x="3119437" y="2213143"/>
            <a:ext cx="894453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>
            <a:off x="3602255" y="2768852"/>
            <a:ext cx="4166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4018881" y="2570162"/>
            <a:ext cx="2575719" cy="43338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" name="Text Box 14" descr="ひし形 (強調)"/>
          <p:cNvSpPr txBox="1">
            <a:spLocks noChangeArrowheads="1"/>
          </p:cNvSpPr>
          <p:nvPr/>
        </p:nvSpPr>
        <p:spPr bwMode="auto">
          <a:xfrm>
            <a:off x="3964741" y="2593441"/>
            <a:ext cx="2765425" cy="33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Сжигание</a:t>
            </a:r>
            <a:r>
              <a:rPr lang="ja-JP" altLang="en-US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ru-RU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колосники</a:t>
            </a:r>
            <a:r>
              <a:rPr lang="en-US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ja-JP" altLang="en-US" sz="16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4027948" y="3102399"/>
            <a:ext cx="2575719" cy="433388"/>
          </a:xfrm>
          <a:prstGeom prst="rect">
            <a:avLst/>
          </a:prstGeom>
          <a:solidFill>
            <a:srgbClr val="92D050">
              <a:alpha val="50000"/>
            </a:srgbClr>
          </a:solidFill>
          <a:ln w="12700">
            <a:solidFill>
              <a:srgbClr val="41BC2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" name="Text Box 14" descr="ひし形 (強調)"/>
          <p:cNvSpPr txBox="1">
            <a:spLocks noChangeArrowheads="1"/>
          </p:cNvSpPr>
          <p:nvPr/>
        </p:nvSpPr>
        <p:spPr bwMode="auto">
          <a:xfrm>
            <a:off x="3964741" y="3126738"/>
            <a:ext cx="2765425" cy="33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Газификация и плавление </a:t>
            </a:r>
            <a:endParaRPr lang="ja-JP" altLang="en-US" sz="1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" name="Rectangle 21"/>
          <p:cNvSpPr>
            <a:spLocks noChangeArrowheads="1"/>
          </p:cNvSpPr>
          <p:nvPr/>
        </p:nvSpPr>
        <p:spPr bwMode="auto">
          <a:xfrm>
            <a:off x="4003442" y="3956050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Text Box 8" descr="ひし形 (強調)"/>
          <p:cNvSpPr txBox="1">
            <a:spLocks noChangeArrowheads="1"/>
          </p:cNvSpPr>
          <p:nvPr/>
        </p:nvSpPr>
        <p:spPr bwMode="auto">
          <a:xfrm>
            <a:off x="4505423" y="395605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23"/>
          <p:cNvSpPr>
            <a:spLocks noChangeArrowheads="1"/>
          </p:cNvSpPr>
          <p:nvPr/>
        </p:nvSpPr>
        <p:spPr bwMode="auto">
          <a:xfrm>
            <a:off x="4010861" y="5686637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57" name="Text Box 10" descr="ひし形 (強調)"/>
          <p:cNvSpPr txBox="1">
            <a:spLocks noChangeArrowheads="1"/>
          </p:cNvSpPr>
          <p:nvPr/>
        </p:nvSpPr>
        <p:spPr bwMode="auto">
          <a:xfrm>
            <a:off x="4101413" y="5721941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Карбонизация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Freeform 27" descr="ひし形 (強調)"/>
          <p:cNvSpPr>
            <a:spLocks/>
          </p:cNvSpPr>
          <p:nvPr/>
        </p:nvSpPr>
        <p:spPr bwMode="auto">
          <a:xfrm>
            <a:off x="3591808" y="4267200"/>
            <a:ext cx="411634" cy="1660477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Line 28"/>
          <p:cNvSpPr>
            <a:spLocks noChangeShapeType="1"/>
          </p:cNvSpPr>
          <p:nvPr/>
        </p:nvSpPr>
        <p:spPr bwMode="auto">
          <a:xfrm>
            <a:off x="3184524" y="4716952"/>
            <a:ext cx="818918" cy="0"/>
          </a:xfrm>
          <a:prstGeom prst="line">
            <a:avLst/>
          </a:prstGeom>
          <a:noFill/>
          <a:ln w="31750">
            <a:solidFill>
              <a:schemeClr val="tx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3591807" y="5272661"/>
            <a:ext cx="416625" cy="0"/>
          </a:xfrm>
          <a:prstGeom prst="line">
            <a:avLst/>
          </a:prstGeom>
          <a:noFill/>
          <a:ln w="317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3970798" y="5065492"/>
            <a:ext cx="2765425" cy="433388"/>
            <a:chOff x="3955817" y="4501530"/>
            <a:chExt cx="2765425" cy="433388"/>
          </a:xfrm>
        </p:grpSpPr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3999831" y="4501530"/>
              <a:ext cx="2575719" cy="433388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41BC24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5817" y="4524597"/>
              <a:ext cx="2765425" cy="384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9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Осушение</a:t>
              </a:r>
              <a:endParaRPr lang="ja-JP" altLang="en-US" sz="1900" b="1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1032" name="Picture 8" descr="「下水汚泥 イラスト」の画像検索結果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72" y="3745446"/>
            <a:ext cx="1473541" cy="6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 Box 8" descr="ひし形 (強調)"/>
          <p:cNvSpPr txBox="1">
            <a:spLocks noChangeArrowheads="1"/>
          </p:cNvSpPr>
          <p:nvPr/>
        </p:nvSpPr>
        <p:spPr bwMode="auto">
          <a:xfrm>
            <a:off x="6794441" y="2329970"/>
            <a:ext cx="2349559" cy="1015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>Эффективная</a:t>
            </a:r>
            <a:r>
              <a:rPr lang="en-US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altLang="ja-JP" sz="2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>Комбинированная переработка</a:t>
            </a:r>
            <a:endParaRPr lang="ja-JP" alt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右カーブ矢印 5"/>
          <p:cNvSpPr/>
          <p:nvPr/>
        </p:nvSpPr>
        <p:spPr>
          <a:xfrm rot="10800000">
            <a:off x="6789412" y="3003550"/>
            <a:ext cx="1459238" cy="2469718"/>
          </a:xfrm>
          <a:prstGeom prst="curvedRightArrow">
            <a:avLst>
              <a:gd name="adj1" fmla="val 2367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Text Box 8" descr="ひし形 (強調)"/>
          <p:cNvSpPr txBox="1">
            <a:spLocks noChangeArrowheads="1"/>
          </p:cNvSpPr>
          <p:nvPr/>
        </p:nvSpPr>
        <p:spPr bwMode="auto">
          <a:xfrm>
            <a:off x="6794441" y="1983937"/>
            <a:ext cx="2233289" cy="40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000" b="1" dirty="0" smtClean="0">
                <a:solidFill>
                  <a:srgbClr val="41BC24"/>
                </a:solidFill>
              </a:rPr>
              <a:t>&lt;</a:t>
            </a:r>
            <a:r>
              <a:rPr lang="ru-RU" altLang="ja-JP" sz="2000" b="1" dirty="0" smtClean="0">
                <a:solidFill>
                  <a:srgbClr val="41BC24"/>
                </a:solidFill>
              </a:rPr>
              <a:t>Пример </a:t>
            </a:r>
            <a:r>
              <a:rPr lang="en-US" altLang="ja-JP" sz="2000" b="1" dirty="0" smtClean="0">
                <a:solidFill>
                  <a:srgbClr val="41BC24"/>
                </a:solidFill>
              </a:rPr>
              <a:t>1&gt;</a:t>
            </a:r>
            <a:endParaRPr lang="ja-JP" altLang="en-US" sz="2000" b="1" dirty="0">
              <a:solidFill>
                <a:srgbClr val="41BC24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3945691" y="4486764"/>
            <a:ext cx="2765425" cy="433388"/>
            <a:chOff x="3954293" y="5073971"/>
            <a:chExt cx="2765425" cy="433388"/>
          </a:xfrm>
        </p:grpSpPr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4008433" y="5073971"/>
              <a:ext cx="2575719" cy="43338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4293" y="5097250"/>
              <a:ext cx="2765425" cy="307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40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Сжигание</a:t>
              </a:r>
              <a:r>
                <a:rPr lang="en-US" altLang="ja-JP" sz="140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ja-JP" altLang="en-US" sz="10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（</a:t>
              </a:r>
              <a:r>
                <a:rPr lang="ru-RU" altLang="ja-JP" sz="10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Псевдоожиженный слой</a:t>
              </a:r>
              <a:r>
                <a:rPr lang="en-US" altLang="ja-JP" sz="10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  <a:endParaRPr lang="ja-JP" altLang="en-US" sz="105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44" name="フッター プレースホルダー 3"/>
          <p:cNvSpPr txBox="1">
            <a:spLocks/>
          </p:cNvSpPr>
          <p:nvPr/>
        </p:nvSpPr>
        <p:spPr>
          <a:xfrm>
            <a:off x="3430588" y="6455551"/>
            <a:ext cx="5470815" cy="40244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718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円/楕円 30"/>
          <p:cNvSpPr/>
          <p:nvPr/>
        </p:nvSpPr>
        <p:spPr>
          <a:xfrm>
            <a:off x="4054782" y="5625918"/>
            <a:ext cx="952500" cy="556757"/>
          </a:xfrm>
          <a:prstGeom prst="ellipse">
            <a:avLst/>
          </a:prstGeom>
          <a:solidFill>
            <a:srgbClr val="FFC000">
              <a:alpha val="49000"/>
            </a:srgbClr>
          </a:solidFill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18309"/>
              </p:ext>
            </p:extLst>
          </p:nvPr>
        </p:nvGraphicFramePr>
        <p:xfrm>
          <a:off x="323849" y="1169407"/>
          <a:ext cx="5362575" cy="2502408"/>
        </p:xfrm>
        <a:graphic>
          <a:graphicData uri="http://schemas.openxmlformats.org/drawingml/2006/table">
            <a:tbl>
              <a:tblPr/>
              <a:tblGrid>
                <a:gridCol w="2168261"/>
                <a:gridCol w="3194314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Общая информация</a:t>
                      </a:r>
                      <a:endParaRPr kumimoji="0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ja-JP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Расположение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Город Аомори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Тип отходов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ТБО, осадки сточных вод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Мощность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Газификация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: 150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день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x 2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линии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Сортировка с измельчением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: 39.8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д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Сушилка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: 45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день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Тип печи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Система газификации и плавления Мицубиси</a:t>
                      </a:r>
                      <a:endParaRPr kumimoji="0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Генерация энергии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7,650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кВт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турбина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 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,731.8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кВт(панели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 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Начало эксплуатации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Апрель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2015</a:t>
                      </a:r>
                      <a:endParaRPr kumimoji="0" lang="ja-JP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89" name="Rectangle 42"/>
          <p:cNvSpPr>
            <a:spLocks/>
          </p:cNvSpPr>
          <p:nvPr/>
        </p:nvSpPr>
        <p:spPr bwMode="auto">
          <a:xfrm>
            <a:off x="323850" y="765175"/>
            <a:ext cx="5038129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ja-JP" sz="1700" b="1" dirty="0" smtClean="0">
                <a:solidFill>
                  <a:schemeClr val="accent1"/>
                </a:solidFill>
              </a:rPr>
              <a:t>Мусороперерабатывающий завод в Аомори</a:t>
            </a:r>
            <a:endParaRPr lang="en-US" altLang="ja-JP" sz="1700" b="1" dirty="0">
              <a:solidFill>
                <a:schemeClr val="accent1"/>
              </a:solidFill>
            </a:endParaRPr>
          </a:p>
        </p:txBody>
      </p:sp>
      <p:sp>
        <p:nvSpPr>
          <p:cNvPr id="36891" name="テキスト ボックス 18"/>
          <p:cNvSpPr txBox="1">
            <a:spLocks noChangeArrowheads="1"/>
          </p:cNvSpPr>
          <p:nvPr/>
        </p:nvSpPr>
        <p:spPr bwMode="auto">
          <a:xfrm>
            <a:off x="323848" y="3736873"/>
            <a:ext cx="8577555" cy="592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SzPct val="100000"/>
              <a:buFontTx/>
              <a:buBlip>
                <a:blip r:embed="rId3"/>
              </a:buBlip>
            </a:pPr>
            <a:r>
              <a:rPr lang="ru-RU" altLang="ja-JP" sz="1300" dirty="0" smtClean="0">
                <a:ea typeface="A-OTF 新ゴ Pro R"/>
                <a:cs typeface="A-OTF 新ゴ Pro R"/>
              </a:rPr>
              <a:t>Сушилка </a:t>
            </a:r>
            <a:r>
              <a:rPr lang="ru-RU" altLang="ja-JP" sz="1300" dirty="0" smtClean="0">
                <a:ea typeface="A-OTF 新ゴ Pro R"/>
                <a:cs typeface="A-OTF 新ゴ Pro R"/>
              </a:rPr>
              <a:t>использует пар, поступающий из котла</a:t>
            </a:r>
            <a:r>
              <a:rPr lang="en-US" altLang="ja-JP" sz="1300" dirty="0" smtClean="0">
                <a:ea typeface="A-OTF 新ゴ Pro R"/>
                <a:cs typeface="A-OTF 新ゴ Pro R"/>
              </a:rPr>
              <a:t>. </a:t>
            </a:r>
            <a:endParaRPr lang="en-US" altLang="ja-JP" sz="1300" dirty="0">
              <a:ea typeface="A-OTF 新ゴ Pro R"/>
              <a:cs typeface="A-OTF 新ゴ Pro R"/>
            </a:endParaRPr>
          </a:p>
          <a:p>
            <a:pPr marL="285750" indent="-285750">
              <a:spcBef>
                <a:spcPct val="50000"/>
              </a:spcBef>
              <a:buSzPct val="100000"/>
              <a:buFontTx/>
              <a:buBlip>
                <a:blip r:embed="rId3"/>
              </a:buBlip>
            </a:pPr>
            <a:r>
              <a:rPr lang="ru-RU" altLang="ja-JP" sz="1300" dirty="0" smtClean="0">
                <a:ea typeface="A-OTF 新ゴ Pro R"/>
                <a:cs typeface="A-OTF 新ゴ Pro R"/>
              </a:rPr>
              <a:t>Осадки осушаются в </a:t>
            </a:r>
            <a:r>
              <a:rPr lang="ru-RU" altLang="ja-JP" sz="1300" dirty="0" smtClean="0">
                <a:ea typeface="A-OTF 新ゴ Pro R"/>
                <a:cs typeface="A-OTF 新ゴ Pro R"/>
              </a:rPr>
              <a:t>сушилке, </a:t>
            </a:r>
            <a:r>
              <a:rPr lang="ru-RU" altLang="ja-JP" sz="1300" dirty="0" smtClean="0">
                <a:ea typeface="A-OTF 新ゴ Pro R"/>
                <a:cs typeface="A-OTF 新ゴ Pro R"/>
              </a:rPr>
              <a:t>смешиваются с ТБО и направляются на газификацию и плавление.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0"/>
            <a:ext cx="7161213" cy="517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Газификация и плавление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+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устройство для осушения шлама сточных вод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200" dirty="0" smtClean="0"/>
          </a:p>
        </p:txBody>
      </p:sp>
      <p:pic>
        <p:nvPicPr>
          <p:cNvPr id="20" name="Picture 4" descr="C:\Users\001708\Desktop\青森写真\IMG_01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196975"/>
            <a:ext cx="2761217" cy="224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2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514" y="4938486"/>
            <a:ext cx="1347787" cy="98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テキスト ボックス 18"/>
          <p:cNvSpPr txBox="1">
            <a:spLocks noChangeArrowheads="1"/>
          </p:cNvSpPr>
          <p:nvPr/>
        </p:nvSpPr>
        <p:spPr bwMode="auto">
          <a:xfrm>
            <a:off x="2341959" y="5910932"/>
            <a:ext cx="1378744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ru-RU" altLang="ja-JP" sz="1300" dirty="0" smtClean="0">
                <a:ea typeface="A-OTF 新ゴ Pro R"/>
                <a:cs typeface="A-OTF 新ゴ Pro R"/>
              </a:rPr>
              <a:t>Сушилка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sp>
        <p:nvSpPr>
          <p:cNvPr id="25" name="テキスト ボックス 18"/>
          <p:cNvSpPr txBox="1">
            <a:spLocks noChangeArrowheads="1"/>
          </p:cNvSpPr>
          <p:nvPr/>
        </p:nvSpPr>
        <p:spPr bwMode="auto">
          <a:xfrm>
            <a:off x="6288881" y="3402364"/>
            <a:ext cx="2107407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ja-JP" sz="1300" dirty="0" smtClean="0">
                <a:ea typeface="A-OTF 新ゴ Pro R"/>
                <a:cs typeface="A-OTF 新ゴ Pro R"/>
              </a:rPr>
              <a:t>Facilities Appearance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56" y="4586548"/>
            <a:ext cx="2346326" cy="1596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円/楕円 1"/>
          <p:cNvSpPr/>
          <p:nvPr/>
        </p:nvSpPr>
        <p:spPr>
          <a:xfrm>
            <a:off x="1112044" y="4817280"/>
            <a:ext cx="835819" cy="504836"/>
          </a:xfrm>
          <a:prstGeom prst="ellipse">
            <a:avLst/>
          </a:prstGeom>
          <a:solidFill>
            <a:schemeClr val="accent2">
              <a:lumMod val="50000"/>
              <a:lumOff val="50000"/>
              <a:alpha val="49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92994" y="4798896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ru-RU" altLang="ja-JP" sz="1400" dirty="0" smtClean="0"/>
              <a:t>Шлам</a:t>
            </a:r>
            <a:endParaRPr kumimoji="1" lang="ja-JP" altLang="en-US" sz="1400" dirty="0"/>
          </a:p>
        </p:txBody>
      </p:sp>
      <p:sp>
        <p:nvSpPr>
          <p:cNvPr id="4" name="曲折矢印 3"/>
          <p:cNvSpPr/>
          <p:nvPr/>
        </p:nvSpPr>
        <p:spPr>
          <a:xfrm rot="5400000">
            <a:off x="2061002" y="5004184"/>
            <a:ext cx="270433" cy="401462"/>
          </a:xfrm>
          <a:prstGeom prst="bentArrow">
            <a:avLst/>
          </a:prstGeom>
          <a:solidFill>
            <a:schemeClr val="accent2">
              <a:lumMod val="50000"/>
              <a:lumOff val="50000"/>
            </a:schemeClr>
          </a:solidFill>
          <a:ln>
            <a:solidFill>
              <a:schemeClr val="accent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テキスト ボックス 18"/>
          <p:cNvSpPr txBox="1">
            <a:spLocks noChangeArrowheads="1"/>
          </p:cNvSpPr>
          <p:nvPr/>
        </p:nvSpPr>
        <p:spPr bwMode="auto">
          <a:xfrm>
            <a:off x="5361980" y="5920014"/>
            <a:ext cx="2506266" cy="292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ru-RU" altLang="ja-JP" sz="1300" dirty="0" smtClean="0">
                <a:ea typeface="A-OTF 新ゴ Pro R"/>
                <a:cs typeface="A-OTF 新ゴ Pro R"/>
              </a:rPr>
              <a:t>Газификация и плавление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80975" y="5676833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ru-RU" altLang="ja-JP" sz="1400" dirty="0" smtClean="0"/>
              <a:t>ТБО</a:t>
            </a:r>
            <a:endParaRPr kumimoji="1" lang="ja-JP" altLang="en-US" sz="1400" dirty="0"/>
          </a:p>
        </p:txBody>
      </p:sp>
      <p:sp>
        <p:nvSpPr>
          <p:cNvPr id="5" name="曲折矢印 4"/>
          <p:cNvSpPr/>
          <p:nvPr/>
        </p:nvSpPr>
        <p:spPr>
          <a:xfrm>
            <a:off x="4495313" y="5243502"/>
            <a:ext cx="828675" cy="342932"/>
          </a:xfrm>
          <a:prstGeom prst="ben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曲折矢印 32"/>
          <p:cNvSpPr/>
          <p:nvPr/>
        </p:nvSpPr>
        <p:spPr>
          <a:xfrm>
            <a:off x="3633301" y="5362088"/>
            <a:ext cx="835710" cy="343874"/>
          </a:xfrm>
          <a:prstGeom prst="ben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555206" y="4907570"/>
            <a:ext cx="95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ru-RU" altLang="ja-JP" sz="1400" dirty="0" smtClean="0"/>
              <a:t>Осушеный шлам</a:t>
            </a:r>
            <a:endParaRPr kumimoji="1" lang="ja-JP" altLang="en-US" sz="1400" dirty="0"/>
          </a:p>
        </p:txBody>
      </p:sp>
      <p:sp>
        <p:nvSpPr>
          <p:cNvPr id="7" name="上カーブ矢印 6"/>
          <p:cNvSpPr/>
          <p:nvPr/>
        </p:nvSpPr>
        <p:spPr>
          <a:xfrm rot="10800000">
            <a:off x="3192660" y="4632393"/>
            <a:ext cx="2884289" cy="369771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6" name="テキスト ボックス 18"/>
          <p:cNvSpPr txBox="1">
            <a:spLocks noChangeArrowheads="1"/>
          </p:cNvSpPr>
          <p:nvPr/>
        </p:nvSpPr>
        <p:spPr bwMode="auto">
          <a:xfrm>
            <a:off x="5958087" y="4486199"/>
            <a:ext cx="87133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ru-RU" altLang="ja-JP" sz="1300" dirty="0" smtClean="0">
                <a:ea typeface="A-OTF 新ゴ Pro R"/>
                <a:cs typeface="A-OTF 新ゴ Pro R"/>
              </a:rPr>
              <a:t>Котел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181879" y="4630709"/>
            <a:ext cx="952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ja-JP" sz="1400" dirty="0" smtClean="0"/>
              <a:t>Пар</a:t>
            </a:r>
            <a:endParaRPr kumimoji="1" lang="ja-JP" altLang="en-US" sz="1400" dirty="0"/>
          </a:p>
        </p:txBody>
      </p:sp>
      <p:sp>
        <p:nvSpPr>
          <p:cNvPr id="27" name="フッター プレースホルダー 3"/>
          <p:cNvSpPr txBox="1">
            <a:spLocks/>
          </p:cNvSpPr>
          <p:nvPr/>
        </p:nvSpPr>
        <p:spPr>
          <a:xfrm>
            <a:off x="3430588" y="6455551"/>
            <a:ext cx="547081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0881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152400"/>
            <a:ext cx="2582999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Сушилка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1200" dirty="0" smtClean="0"/>
          </a:p>
        </p:txBody>
      </p:sp>
      <p:sp>
        <p:nvSpPr>
          <p:cNvPr id="27" name="フッター プレースホルダー 3"/>
          <p:cNvSpPr txBox="1">
            <a:spLocks/>
          </p:cNvSpPr>
          <p:nvPr/>
        </p:nvSpPr>
        <p:spPr>
          <a:xfrm>
            <a:off x="3430588" y="6455551"/>
            <a:ext cx="547081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89002" y="916300"/>
            <a:ext cx="8814221" cy="5232483"/>
            <a:chOff x="306569" y="916300"/>
            <a:chExt cx="8814221" cy="5232483"/>
          </a:xfrm>
        </p:grpSpPr>
        <p:pic>
          <p:nvPicPr>
            <p:cNvPr id="32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569" y="1264707"/>
              <a:ext cx="4060435" cy="3518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屈折矢印 34"/>
            <p:cNvSpPr/>
            <p:nvPr/>
          </p:nvSpPr>
          <p:spPr>
            <a:xfrm rot="16200000" flipH="1">
              <a:off x="2963364" y="2409047"/>
              <a:ext cx="2153831" cy="584111"/>
            </a:xfrm>
            <a:prstGeom prst="bentUpArrow">
              <a:avLst>
                <a:gd name="adj1" fmla="val 13274"/>
                <a:gd name="adj2" fmla="val 18244"/>
                <a:gd name="adj3" fmla="val 37202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zh-CN" altLang="en-US"/>
            </a:p>
          </p:txBody>
        </p:sp>
        <p:sp>
          <p:nvSpPr>
            <p:cNvPr id="38" name="屈折矢印 37"/>
            <p:cNvSpPr/>
            <p:nvPr/>
          </p:nvSpPr>
          <p:spPr>
            <a:xfrm flipH="1" flipV="1">
              <a:off x="306569" y="2303511"/>
              <a:ext cx="4025766" cy="407836"/>
            </a:xfrm>
            <a:prstGeom prst="bentUpArrow">
              <a:avLst>
                <a:gd name="adj1" fmla="val 20595"/>
                <a:gd name="adj2" fmla="val 26785"/>
                <a:gd name="adj3" fmla="val 25000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zh-CN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3055597" y="916300"/>
              <a:ext cx="2683258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defRPr/>
              </a:pPr>
              <a:r>
                <a:rPr lang="ru-RU" altLang="ja-JP" sz="2000" dirty="0" smtClean="0">
                  <a:solidFill>
                    <a:schemeClr val="tx1"/>
                  </a:solidFill>
                </a:rPr>
                <a:t>Пар</a:t>
              </a:r>
              <a:r>
                <a:rPr lang="ja-JP" altLang="en-US" sz="2000" dirty="0" smtClean="0">
                  <a:solidFill>
                    <a:schemeClr val="tx1"/>
                  </a:solidFill>
                </a:rPr>
                <a:t> </a:t>
              </a:r>
              <a:endParaRPr lang="en-US" altLang="ja-JP" sz="2000" dirty="0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ja-JP" altLang="en-US" sz="2000" dirty="0" smtClean="0">
                  <a:solidFill>
                    <a:schemeClr val="tx1"/>
                  </a:solidFill>
                </a:rPr>
                <a:t>（</a:t>
              </a:r>
              <a:r>
                <a:rPr lang="en-US" altLang="ja-JP" sz="2000" dirty="0" smtClean="0">
                  <a:solidFill>
                    <a:schemeClr val="tx1"/>
                  </a:solidFill>
                </a:rPr>
                <a:t>0.5</a:t>
              </a:r>
              <a:r>
                <a:rPr lang="ja-JP" altLang="en-US" sz="2000" dirty="0" smtClean="0">
                  <a:solidFill>
                    <a:schemeClr val="tx1"/>
                  </a:solidFill>
                </a:rPr>
                <a:t>～</a:t>
              </a:r>
              <a:r>
                <a:rPr lang="en-US" altLang="ja-JP" sz="2000" dirty="0" smtClean="0">
                  <a:solidFill>
                    <a:schemeClr val="tx1"/>
                  </a:solidFill>
                </a:rPr>
                <a:t>0.8</a:t>
              </a:r>
              <a:r>
                <a:rPr lang="ja-JP" altLang="en-US" sz="2000" dirty="0" smtClean="0">
                  <a:solidFill>
                    <a:schemeClr val="tx1"/>
                  </a:solidFill>
                </a:rPr>
                <a:t> </a:t>
              </a:r>
              <a:r>
                <a:rPr lang="ru-RU" altLang="ja-JP" sz="2000" dirty="0" smtClean="0">
                  <a:solidFill>
                    <a:schemeClr val="tx1"/>
                  </a:solidFill>
                </a:rPr>
                <a:t>МПа</a:t>
              </a:r>
              <a:r>
                <a:rPr lang="en-US" altLang="ja-JP" sz="2000" dirty="0" smtClean="0">
                  <a:solidFill>
                    <a:schemeClr val="tx1"/>
                  </a:solidFill>
                </a:rPr>
                <a:t>)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  <p:pic>
          <p:nvPicPr>
            <p:cNvPr id="40" name="Picture 4" descr="ﾃﾞｨｽｸ内部ｲﾗｽﾄ(121003)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4997" y="2829872"/>
              <a:ext cx="4361499" cy="29064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 Box 5"/>
            <p:cNvSpPr txBox="1">
              <a:spLocks noChangeArrowheads="1"/>
            </p:cNvSpPr>
            <p:nvPr/>
          </p:nvSpPr>
          <p:spPr bwMode="auto">
            <a:xfrm>
              <a:off x="4736157" y="5748673"/>
              <a:ext cx="438463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8000" rIns="1800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defRPr kumimoji="1" sz="17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FontTx/>
                <a:buNone/>
              </a:pPr>
              <a:r>
                <a:rPr kumimoji="0" lang="ru-RU" altLang="ja-JP" sz="2000" dirty="0" smtClean="0">
                  <a:ea typeface="SimSun" pitchFamily="2" charset="-122"/>
                  <a:cs typeface="Arial" pitchFamily="34" charset="0"/>
                </a:rPr>
                <a:t>Внутренняя часть лопасти сушилки</a:t>
              </a:r>
              <a:endParaRPr kumimoji="0" lang="ja-JP" altLang="en-US" sz="2000" dirty="0">
                <a:ea typeface="SimSun" pitchFamily="2" charset="-122"/>
                <a:cs typeface="Arial" pitchFamily="34" charset="0"/>
              </a:endParaRPr>
            </a:p>
          </p:txBody>
        </p:sp>
        <p:grpSp>
          <p:nvGrpSpPr>
            <p:cNvPr id="42" name="Group 10"/>
            <p:cNvGrpSpPr>
              <a:grpSpLocks/>
            </p:cNvGrpSpPr>
            <p:nvPr/>
          </p:nvGrpSpPr>
          <p:grpSpPr bwMode="auto">
            <a:xfrm>
              <a:off x="6250878" y="3100523"/>
              <a:ext cx="2323450" cy="2227659"/>
              <a:chOff x="4125" y="2420"/>
              <a:chExt cx="1255" cy="1138"/>
            </a:xfrm>
          </p:grpSpPr>
          <p:sp>
            <p:nvSpPr>
              <p:cNvPr id="50" name="AutoShape 11"/>
              <p:cNvSpPr>
                <a:spLocks noChangeArrowheads="1"/>
              </p:cNvSpPr>
              <p:nvPr/>
            </p:nvSpPr>
            <p:spPr bwMode="auto">
              <a:xfrm rot="5400000">
                <a:off x="4393" y="3252"/>
                <a:ext cx="213" cy="55"/>
              </a:xfrm>
              <a:prstGeom prst="rightArrow">
                <a:avLst>
                  <a:gd name="adj1" fmla="val 50000"/>
                  <a:gd name="adj2" fmla="val 150000"/>
                </a:avLst>
              </a:prstGeom>
              <a:solidFill>
                <a:srgbClr val="FF0000">
                  <a:alpha val="39999"/>
                </a:srgbClr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200">
                  <a:cs typeface="Arial" pitchFamily="34" charset="0"/>
                </a:endParaRPr>
              </a:p>
            </p:txBody>
          </p:sp>
          <p:sp>
            <p:nvSpPr>
              <p:cNvPr id="51" name="AutoShape 12"/>
              <p:cNvSpPr>
                <a:spLocks noChangeArrowheads="1"/>
              </p:cNvSpPr>
              <p:nvPr/>
            </p:nvSpPr>
            <p:spPr bwMode="auto">
              <a:xfrm rot="16200000">
                <a:off x="4357" y="2593"/>
                <a:ext cx="268" cy="55"/>
              </a:xfrm>
              <a:prstGeom prst="rightArrow">
                <a:avLst>
                  <a:gd name="adj1" fmla="val 50000"/>
                  <a:gd name="adj2" fmla="val 121818"/>
                </a:avLst>
              </a:prstGeom>
              <a:solidFill>
                <a:srgbClr val="FF0000">
                  <a:alpha val="39999"/>
                </a:srgbClr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200">
                  <a:cs typeface="Arial" pitchFamily="34" charset="0"/>
                </a:endParaRPr>
              </a:p>
            </p:txBody>
          </p:sp>
          <p:sp>
            <p:nvSpPr>
              <p:cNvPr id="52" name="AutoShape 13"/>
              <p:cNvSpPr>
                <a:spLocks noChangeArrowheads="1"/>
              </p:cNvSpPr>
              <p:nvPr/>
            </p:nvSpPr>
            <p:spPr bwMode="auto">
              <a:xfrm>
                <a:off x="4762" y="2949"/>
                <a:ext cx="309" cy="55"/>
              </a:xfrm>
              <a:prstGeom prst="rightArrow">
                <a:avLst>
                  <a:gd name="adj1" fmla="val 50000"/>
                  <a:gd name="adj2" fmla="val 140455"/>
                </a:avLst>
              </a:prstGeom>
              <a:solidFill>
                <a:srgbClr val="FF0000">
                  <a:alpha val="39999"/>
                </a:srgbClr>
              </a:solidFill>
              <a:ln w="952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200">
                  <a:cs typeface="Arial" pitchFamily="34" charset="0"/>
                </a:endParaRPr>
              </a:p>
            </p:txBody>
          </p:sp>
          <p:sp>
            <p:nvSpPr>
              <p:cNvPr id="53" name="Text Box 14"/>
              <p:cNvSpPr txBox="1">
                <a:spLocks noChangeArrowheads="1"/>
              </p:cNvSpPr>
              <p:nvPr/>
            </p:nvSpPr>
            <p:spPr bwMode="auto">
              <a:xfrm>
                <a:off x="4979" y="3116"/>
                <a:ext cx="401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99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  <a:buFontTx/>
                  <a:buNone/>
                </a:pPr>
                <a:r>
                  <a:rPr kumimoji="0" lang="en-US" altLang="ja-JP" sz="1400" b="1" dirty="0" smtClean="0">
                    <a:solidFill>
                      <a:srgbClr val="FF0000"/>
                    </a:solidFill>
                    <a:ea typeface="SimSun" pitchFamily="2" charset="-122"/>
                    <a:cs typeface="Arial" pitchFamily="34" charset="0"/>
                  </a:rPr>
                  <a:t>Steam</a:t>
                </a:r>
                <a:endParaRPr kumimoji="0" lang="ja-JP" altLang="en-US" sz="1400" b="1" dirty="0">
                  <a:solidFill>
                    <a:srgbClr val="FF0000"/>
                  </a:solidFill>
                  <a:ea typeface="SimSun" pitchFamily="2" charset="-122"/>
                  <a:cs typeface="Arial" pitchFamily="34" charset="0"/>
                </a:endParaRPr>
              </a:p>
            </p:txBody>
          </p:sp>
          <p:sp>
            <p:nvSpPr>
              <p:cNvPr id="54" name="Text Box 15"/>
              <p:cNvSpPr txBox="1">
                <a:spLocks noChangeArrowheads="1"/>
              </p:cNvSpPr>
              <p:nvPr/>
            </p:nvSpPr>
            <p:spPr bwMode="auto">
              <a:xfrm>
                <a:off x="4466" y="3422"/>
                <a:ext cx="401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99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  <a:buFontTx/>
                  <a:buNone/>
                </a:pPr>
                <a:r>
                  <a:rPr kumimoji="0" lang="en-US" altLang="ja-JP" sz="1400" b="1" dirty="0" smtClean="0">
                    <a:solidFill>
                      <a:srgbClr val="FF0000"/>
                    </a:solidFill>
                    <a:ea typeface="SimSun" pitchFamily="2" charset="-122"/>
                    <a:cs typeface="Arial" pitchFamily="34" charset="0"/>
                  </a:rPr>
                  <a:t>Steam</a:t>
                </a:r>
                <a:endParaRPr kumimoji="0" lang="ja-JP" altLang="en-US" sz="1400" b="1" dirty="0">
                  <a:solidFill>
                    <a:srgbClr val="FF0000"/>
                  </a:solidFill>
                  <a:ea typeface="SimSun" pitchFamily="2" charset="-122"/>
                  <a:cs typeface="Arial" pitchFamily="34" charset="0"/>
                </a:endParaRPr>
              </a:p>
            </p:txBody>
          </p:sp>
          <p:sp>
            <p:nvSpPr>
              <p:cNvPr id="55" name="Text Box 16"/>
              <p:cNvSpPr txBox="1">
                <a:spLocks noChangeArrowheads="1"/>
              </p:cNvSpPr>
              <p:nvPr/>
            </p:nvSpPr>
            <p:spPr bwMode="auto">
              <a:xfrm>
                <a:off x="4125" y="2420"/>
                <a:ext cx="401" cy="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99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99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  <a:buFontTx/>
                  <a:buNone/>
                </a:pPr>
                <a:r>
                  <a:rPr kumimoji="0" lang="en-US" altLang="ja-JP" sz="1400" b="1" dirty="0" smtClean="0">
                    <a:solidFill>
                      <a:srgbClr val="FF0000"/>
                    </a:solidFill>
                    <a:ea typeface="SimSun" pitchFamily="2" charset="-122"/>
                    <a:cs typeface="Arial" pitchFamily="34" charset="0"/>
                  </a:rPr>
                  <a:t>Steam</a:t>
                </a:r>
                <a:endParaRPr kumimoji="0" lang="ja-JP" altLang="en-US" sz="1400" b="1" dirty="0">
                  <a:solidFill>
                    <a:srgbClr val="FF0000"/>
                  </a:solidFill>
                  <a:ea typeface="SimSun" pitchFamily="2" charset="-122"/>
                  <a:cs typeface="Arial" pitchFamily="34" charset="0"/>
                </a:endParaRPr>
              </a:p>
            </p:txBody>
          </p:sp>
        </p:grpSp>
        <p:grpSp>
          <p:nvGrpSpPr>
            <p:cNvPr id="43" name="Group 17"/>
            <p:cNvGrpSpPr>
              <a:grpSpLocks/>
            </p:cNvGrpSpPr>
            <p:nvPr/>
          </p:nvGrpSpPr>
          <p:grpSpPr bwMode="auto">
            <a:xfrm>
              <a:off x="5232317" y="3940589"/>
              <a:ext cx="1438847" cy="483508"/>
              <a:chOff x="3933" y="2918"/>
              <a:chExt cx="401" cy="247"/>
            </a:xfrm>
          </p:grpSpPr>
          <p:sp>
            <p:nvSpPr>
              <p:cNvPr id="48" name="AutoShape 18"/>
              <p:cNvSpPr>
                <a:spLocks noChangeArrowheads="1"/>
              </p:cNvSpPr>
              <p:nvPr/>
            </p:nvSpPr>
            <p:spPr bwMode="auto">
              <a:xfrm>
                <a:off x="4067" y="2918"/>
                <a:ext cx="246" cy="55"/>
              </a:xfrm>
              <a:prstGeom prst="rightArrow">
                <a:avLst>
                  <a:gd name="adj1" fmla="val 50000"/>
                  <a:gd name="adj2" fmla="val 140455"/>
                </a:avLst>
              </a:prstGeom>
              <a:solidFill>
                <a:srgbClr val="0000FF">
                  <a:alpha val="39999"/>
                </a:srgbClr>
              </a:solidFill>
              <a:ln w="9525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200">
                  <a:cs typeface="Arial" pitchFamily="34" charset="0"/>
                </a:endParaRPr>
              </a:p>
            </p:txBody>
          </p:sp>
          <p:sp>
            <p:nvSpPr>
              <p:cNvPr id="49" name="Text Box 19"/>
              <p:cNvSpPr txBox="1">
                <a:spLocks noChangeArrowheads="1"/>
              </p:cNvSpPr>
              <p:nvPr/>
            </p:nvSpPr>
            <p:spPr bwMode="auto">
              <a:xfrm>
                <a:off x="3933" y="3008"/>
                <a:ext cx="401" cy="157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99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8000" rIns="1800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defRPr kumimoji="1" sz="17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kumimoji="1" sz="13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ts val="0"/>
                  </a:spcBef>
                  <a:buFontTx/>
                  <a:buNone/>
                </a:pPr>
                <a:r>
                  <a:rPr kumimoji="0" lang="ru-RU" altLang="ja-JP" sz="1400" dirty="0" smtClean="0">
                    <a:solidFill>
                      <a:srgbClr val="0000FF"/>
                    </a:solidFill>
                    <a:cs typeface="Arial" panose="020B0604020202020204" pitchFamily="34" charset="0"/>
                  </a:rPr>
                  <a:t>Спуск пара</a:t>
                </a:r>
                <a:endParaRPr kumimoji="0" lang="en-US" altLang="ja-JP" sz="1400" dirty="0">
                  <a:solidFill>
                    <a:srgbClr val="0000FF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Line 30"/>
            <p:cNvSpPr>
              <a:spLocks noChangeShapeType="1"/>
            </p:cNvSpPr>
            <p:nvPr/>
          </p:nvSpPr>
          <p:spPr bwMode="auto">
            <a:xfrm>
              <a:off x="5089307" y="3114028"/>
              <a:ext cx="1275582" cy="356269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rIns="18000"/>
            <a:lstStyle/>
            <a:p>
              <a:endParaRPr lang="ja-JP" altLang="en-US"/>
            </a:p>
          </p:txBody>
        </p:sp>
        <p:sp>
          <p:nvSpPr>
            <p:cNvPr id="45" name="Line 31"/>
            <p:cNvSpPr>
              <a:spLocks noChangeShapeType="1"/>
            </p:cNvSpPr>
            <p:nvPr/>
          </p:nvSpPr>
          <p:spPr bwMode="auto">
            <a:xfrm flipH="1">
              <a:off x="5551531" y="4559610"/>
              <a:ext cx="868285" cy="377801"/>
            </a:xfrm>
            <a:prstGeom prst="line">
              <a:avLst/>
            </a:prstGeom>
            <a:noFill/>
            <a:ln w="127000">
              <a:solidFill>
                <a:srgbClr val="0000FF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rIns="18000"/>
            <a:lstStyle/>
            <a:p>
              <a:endParaRPr lang="ja-JP" altLang="en-US"/>
            </a:p>
          </p:txBody>
        </p:sp>
        <p:sp>
          <p:nvSpPr>
            <p:cNvPr id="46" name="Text Box 32"/>
            <p:cNvSpPr txBox="1">
              <a:spLocks noChangeArrowheads="1"/>
            </p:cNvSpPr>
            <p:nvPr/>
          </p:nvSpPr>
          <p:spPr bwMode="auto">
            <a:xfrm>
              <a:off x="5266263" y="2770415"/>
              <a:ext cx="105365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8000" rIns="1800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defRPr kumimoji="1" sz="17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FontTx/>
                <a:buNone/>
              </a:pPr>
              <a:r>
                <a:rPr lang="ru-RU" altLang="ja-JP" sz="2000" dirty="0" smtClean="0">
                  <a:solidFill>
                    <a:srgbClr val="FF0000"/>
                  </a:solidFill>
                  <a:ea typeface="SimSun" pitchFamily="2" charset="-122"/>
                  <a:cs typeface="Arial" panose="020B0604020202020204" pitchFamily="34" charset="0"/>
                </a:rPr>
                <a:t>Пар</a:t>
              </a:r>
              <a:endParaRPr lang="ja-JP" altLang="en-US" sz="2000" dirty="0">
                <a:solidFill>
                  <a:srgbClr val="FF0000"/>
                </a:solidFill>
                <a:ea typeface="SimSun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7" name="Text Box 33"/>
            <p:cNvSpPr txBox="1">
              <a:spLocks noChangeArrowheads="1"/>
            </p:cNvSpPr>
            <p:nvPr/>
          </p:nvSpPr>
          <p:spPr bwMode="auto">
            <a:xfrm>
              <a:off x="4868395" y="4975350"/>
              <a:ext cx="171740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99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8000" rIns="18000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defRPr kumimoji="1" sz="17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13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ts val="0"/>
                </a:spcBef>
                <a:buFontTx/>
                <a:buNone/>
              </a:pPr>
              <a:r>
                <a:rPr lang="ru-RU" altLang="ja-JP" sz="2000" b="1" dirty="0" smtClean="0">
                  <a:solidFill>
                    <a:srgbClr val="0000CC"/>
                  </a:solidFill>
                  <a:ea typeface="SimSun" pitchFamily="2" charset="-122"/>
                  <a:cs typeface="Arial" panose="020B0604020202020204" pitchFamily="34" charset="0"/>
                </a:rPr>
                <a:t>Спуск пара</a:t>
              </a:r>
              <a:endParaRPr lang="ja-JP" altLang="en-US" sz="2000" b="1" dirty="0">
                <a:solidFill>
                  <a:srgbClr val="0000CC"/>
                </a:solidFill>
                <a:ea typeface="SimSun" pitchFamily="2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2809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1691\Desktop\gomisyuusekijou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94" y="1239270"/>
            <a:ext cx="881856" cy="88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Oval 15" descr="ひし形 (強調)"/>
          <p:cNvSpPr>
            <a:spLocks noChangeArrowheads="1"/>
          </p:cNvSpPr>
          <p:nvPr/>
        </p:nvSpPr>
        <p:spPr bwMode="auto">
          <a:xfrm>
            <a:off x="744537" y="4456602"/>
            <a:ext cx="2439987" cy="463550"/>
          </a:xfrm>
          <a:prstGeom prst="ellipse">
            <a:avLst/>
          </a:prstGeom>
          <a:solidFill>
            <a:schemeClr val="tx2">
              <a:lumMod val="10000"/>
              <a:lumOff val="90000"/>
              <a:alpha val="50000"/>
            </a:schemeClr>
          </a:solidFill>
          <a:ln w="12700">
            <a:solidFill>
              <a:schemeClr val="tx2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152400"/>
            <a:ext cx="7473950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  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Био-уголь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!</a:t>
            </a:r>
            <a:r>
              <a:rPr lang="ja-JP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　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1200" dirty="0" smtClean="0"/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4013890" y="916781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" name="Oval 15" descr="ひし形 (強調)"/>
          <p:cNvSpPr>
            <a:spLocks noChangeArrowheads="1"/>
          </p:cNvSpPr>
          <p:nvPr/>
        </p:nvSpPr>
        <p:spPr bwMode="auto">
          <a:xfrm>
            <a:off x="679451" y="1983937"/>
            <a:ext cx="2439987" cy="463550"/>
          </a:xfrm>
          <a:prstGeom prst="ellipse">
            <a:avLst/>
          </a:prstGeom>
          <a:solidFill>
            <a:srgbClr val="FFCC99">
              <a:alpha val="50000"/>
            </a:srgbClr>
          </a:solidFill>
          <a:ln w="12700">
            <a:solidFill>
              <a:srgbClr val="FF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" name="Text Box 5" descr="ひし形 (強調)"/>
          <p:cNvSpPr txBox="1">
            <a:spLocks noChangeArrowheads="1"/>
          </p:cNvSpPr>
          <p:nvPr/>
        </p:nvSpPr>
        <p:spPr bwMode="auto">
          <a:xfrm>
            <a:off x="677317" y="2007969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ТБО</a:t>
            </a:r>
            <a:endParaRPr lang="ja-JP" altLang="en-US" sz="2100" b="1" dirty="0"/>
          </a:p>
        </p:txBody>
      </p:sp>
      <p:sp>
        <p:nvSpPr>
          <p:cNvPr id="24" name="Text Box 8" descr="ひし形 (強調)"/>
          <p:cNvSpPr txBox="1">
            <a:spLocks noChangeArrowheads="1"/>
          </p:cNvSpPr>
          <p:nvPr/>
        </p:nvSpPr>
        <p:spPr bwMode="auto">
          <a:xfrm>
            <a:off x="4515872" y="94112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4013890" y="1471682"/>
            <a:ext cx="2589777" cy="431800"/>
          </a:xfrm>
          <a:prstGeom prst="rect">
            <a:avLst/>
          </a:prstGeom>
          <a:solidFill>
            <a:srgbClr val="FF9900">
              <a:alpha val="50000"/>
            </a:srgbClr>
          </a:solidFill>
          <a:ln w="12700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27" name="Text Box 9" descr="ひし形 (強調)"/>
          <p:cNvSpPr txBox="1">
            <a:spLocks noChangeArrowheads="1"/>
          </p:cNvSpPr>
          <p:nvPr/>
        </p:nvSpPr>
        <p:spPr bwMode="auto">
          <a:xfrm>
            <a:off x="3884601" y="1518773"/>
            <a:ext cx="2904811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Сортировка</a:t>
            </a:r>
            <a:r>
              <a:rPr lang="en-US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 &amp;</a:t>
            </a: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23"/>
          <p:cNvSpPr>
            <a:spLocks noChangeArrowheads="1"/>
          </p:cNvSpPr>
          <p:nvPr/>
        </p:nvSpPr>
        <p:spPr bwMode="auto">
          <a:xfrm>
            <a:off x="4020918" y="2023838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30" name="Text Box 10" descr="ひし形 (強調)"/>
          <p:cNvSpPr txBox="1">
            <a:spLocks noChangeArrowheads="1"/>
          </p:cNvSpPr>
          <p:nvPr/>
        </p:nvSpPr>
        <p:spPr bwMode="auto">
          <a:xfrm>
            <a:off x="4131871" y="2079188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МБО/</a:t>
            </a:r>
            <a:r>
              <a:rPr lang="en-US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RDF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Freeform 27" descr="ひし形 (強調)"/>
          <p:cNvSpPr>
            <a:spLocks/>
          </p:cNvSpPr>
          <p:nvPr/>
        </p:nvSpPr>
        <p:spPr bwMode="auto">
          <a:xfrm>
            <a:off x="3602256" y="1133475"/>
            <a:ext cx="411634" cy="2290393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rgbClr val="FF66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" name="Line 28"/>
          <p:cNvSpPr>
            <a:spLocks noChangeShapeType="1"/>
          </p:cNvSpPr>
          <p:nvPr/>
        </p:nvSpPr>
        <p:spPr bwMode="auto">
          <a:xfrm>
            <a:off x="3615990" y="1700450"/>
            <a:ext cx="39290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" name="Text Box 5" descr="ひし形 (強調)"/>
          <p:cNvSpPr txBox="1">
            <a:spLocks noChangeArrowheads="1"/>
          </p:cNvSpPr>
          <p:nvPr/>
        </p:nvSpPr>
        <p:spPr bwMode="auto">
          <a:xfrm>
            <a:off x="705099" y="4456333"/>
            <a:ext cx="2452439" cy="41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100" b="1" dirty="0" smtClean="0"/>
              <a:t>Шлам</a:t>
            </a:r>
            <a:endParaRPr lang="ja-JP" altLang="en-US" sz="2100" b="1" dirty="0"/>
          </a:p>
        </p:txBody>
      </p:sp>
      <p:sp>
        <p:nvSpPr>
          <p:cNvPr id="47" name="Line 28"/>
          <p:cNvSpPr>
            <a:spLocks noChangeShapeType="1"/>
          </p:cNvSpPr>
          <p:nvPr/>
        </p:nvSpPr>
        <p:spPr bwMode="auto">
          <a:xfrm>
            <a:off x="3119437" y="2213143"/>
            <a:ext cx="894453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" name="Line 28"/>
          <p:cNvSpPr>
            <a:spLocks noChangeShapeType="1"/>
          </p:cNvSpPr>
          <p:nvPr/>
        </p:nvSpPr>
        <p:spPr bwMode="auto">
          <a:xfrm>
            <a:off x="3602255" y="2768852"/>
            <a:ext cx="4166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4018881" y="2570162"/>
            <a:ext cx="2575719" cy="433388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" name="Text Box 14" descr="ひし形 (強調)"/>
          <p:cNvSpPr txBox="1">
            <a:spLocks noChangeArrowheads="1"/>
          </p:cNvSpPr>
          <p:nvPr/>
        </p:nvSpPr>
        <p:spPr bwMode="auto">
          <a:xfrm>
            <a:off x="3964741" y="2593441"/>
            <a:ext cx="27654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Сжигание</a:t>
            </a:r>
            <a:r>
              <a:rPr lang="ja-JP" altLang="en-US" sz="19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（</a:t>
            </a: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колосники</a:t>
            </a:r>
            <a:r>
              <a:rPr lang="en-US" altLang="ja-JP" sz="19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4027948" y="3102399"/>
            <a:ext cx="2575719" cy="433388"/>
          </a:xfrm>
          <a:prstGeom prst="rect">
            <a:avLst/>
          </a:prstGeom>
          <a:solidFill>
            <a:srgbClr val="92D050">
              <a:alpha val="50000"/>
            </a:srgbClr>
          </a:solidFill>
          <a:ln w="12700">
            <a:solidFill>
              <a:srgbClr val="41BC2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" name="Text Box 14" descr="ひし形 (強調)"/>
          <p:cNvSpPr txBox="1">
            <a:spLocks noChangeArrowheads="1"/>
          </p:cNvSpPr>
          <p:nvPr/>
        </p:nvSpPr>
        <p:spPr bwMode="auto">
          <a:xfrm>
            <a:off x="3964741" y="3126738"/>
            <a:ext cx="2765425" cy="33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Газификация</a:t>
            </a:r>
            <a:r>
              <a:rPr lang="ja-JP" altLang="en-US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en-US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ja-JP" sz="1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плавление</a:t>
            </a:r>
            <a:endParaRPr lang="ja-JP" altLang="en-US" sz="16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" name="Rectangle 21"/>
          <p:cNvSpPr>
            <a:spLocks noChangeArrowheads="1"/>
          </p:cNvSpPr>
          <p:nvPr/>
        </p:nvSpPr>
        <p:spPr bwMode="auto">
          <a:xfrm>
            <a:off x="4003442" y="3956050"/>
            <a:ext cx="2575719" cy="433388"/>
          </a:xfrm>
          <a:prstGeom prst="rect">
            <a:avLst/>
          </a:prstGeom>
          <a:solidFill>
            <a:srgbClr val="CC6600">
              <a:alpha val="50000"/>
            </a:srgbClr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Text Box 8" descr="ひし形 (強調)"/>
          <p:cNvSpPr txBox="1">
            <a:spLocks noChangeArrowheads="1"/>
          </p:cNvSpPr>
          <p:nvPr/>
        </p:nvSpPr>
        <p:spPr bwMode="auto">
          <a:xfrm>
            <a:off x="4505423" y="3956050"/>
            <a:ext cx="1482725" cy="38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>
                <a:solidFill>
                  <a:schemeClr val="bg1">
                    <a:lumMod val="50000"/>
                  </a:schemeClr>
                </a:solidFill>
              </a:rPr>
              <a:t>Полигон</a:t>
            </a:r>
            <a:endParaRPr lang="ja-JP" altLang="en-US" sz="1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tangle 23"/>
          <p:cNvSpPr>
            <a:spLocks noChangeArrowheads="1"/>
          </p:cNvSpPr>
          <p:nvPr/>
        </p:nvSpPr>
        <p:spPr bwMode="auto">
          <a:xfrm>
            <a:off x="4010861" y="5686637"/>
            <a:ext cx="2575719" cy="431474"/>
          </a:xfrm>
          <a:prstGeom prst="rect">
            <a:avLst/>
          </a:prstGeom>
          <a:solidFill>
            <a:srgbClr val="C0C0C0">
              <a:alpha val="50000"/>
            </a:srgbClr>
          </a:solidFill>
          <a:ln w="1270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/>
          <a:p>
            <a:endParaRPr lang="ja-JP" altLang="en-US"/>
          </a:p>
        </p:txBody>
      </p:sp>
      <p:sp>
        <p:nvSpPr>
          <p:cNvPr id="57" name="Text Box 10" descr="ひし形 (強調)"/>
          <p:cNvSpPr txBox="1">
            <a:spLocks noChangeArrowheads="1"/>
          </p:cNvSpPr>
          <p:nvPr/>
        </p:nvSpPr>
        <p:spPr bwMode="auto">
          <a:xfrm>
            <a:off x="4101413" y="5721941"/>
            <a:ext cx="2311641" cy="39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1900" b="1" dirty="0" smtClean="0"/>
              <a:t>Карбонизация</a:t>
            </a:r>
            <a:endParaRPr lang="ja-JP" altLang="en-US" sz="1900" b="1" dirty="0"/>
          </a:p>
        </p:txBody>
      </p:sp>
      <p:sp>
        <p:nvSpPr>
          <p:cNvPr id="58" name="Freeform 27" descr="ひし形 (強調)"/>
          <p:cNvSpPr>
            <a:spLocks/>
          </p:cNvSpPr>
          <p:nvPr/>
        </p:nvSpPr>
        <p:spPr bwMode="auto">
          <a:xfrm>
            <a:off x="3591808" y="4267200"/>
            <a:ext cx="411634" cy="1660477"/>
          </a:xfrm>
          <a:custGeom>
            <a:avLst/>
            <a:gdLst>
              <a:gd name="T0" fmla="*/ 124 w 124"/>
              <a:gd name="T1" fmla="*/ 0 h 1341"/>
              <a:gd name="T2" fmla="*/ 0 w 124"/>
              <a:gd name="T3" fmla="*/ 0 h 1341"/>
              <a:gd name="T4" fmla="*/ 0 w 124"/>
              <a:gd name="T5" fmla="*/ 1341 h 1341"/>
              <a:gd name="T6" fmla="*/ 116 w 124"/>
              <a:gd name="T7" fmla="*/ 1341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" h="1341">
                <a:moveTo>
                  <a:pt x="124" y="0"/>
                </a:moveTo>
                <a:lnTo>
                  <a:pt x="0" y="0"/>
                </a:lnTo>
                <a:lnTo>
                  <a:pt x="0" y="1341"/>
                </a:lnTo>
                <a:lnTo>
                  <a:pt x="116" y="1341"/>
                </a:lnTo>
              </a:path>
            </a:pathLst>
          </a:custGeom>
          <a:noFill/>
          <a:ln w="31750" cap="flat" cmpd="sng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0" name="Line 28"/>
          <p:cNvSpPr>
            <a:spLocks noChangeShapeType="1"/>
          </p:cNvSpPr>
          <p:nvPr/>
        </p:nvSpPr>
        <p:spPr bwMode="auto">
          <a:xfrm>
            <a:off x="3184524" y="4716952"/>
            <a:ext cx="818918" cy="0"/>
          </a:xfrm>
          <a:prstGeom prst="line">
            <a:avLst/>
          </a:prstGeom>
          <a:noFill/>
          <a:ln w="31750">
            <a:solidFill>
              <a:schemeClr val="tx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3591807" y="5272661"/>
            <a:ext cx="416625" cy="0"/>
          </a:xfrm>
          <a:prstGeom prst="line">
            <a:avLst/>
          </a:prstGeom>
          <a:noFill/>
          <a:ln w="31750">
            <a:solidFill>
              <a:schemeClr val="accent2">
                <a:lumMod val="50000"/>
                <a:lumOff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3945691" y="4486764"/>
            <a:ext cx="2765425" cy="433388"/>
            <a:chOff x="3954293" y="5073971"/>
            <a:chExt cx="2765425" cy="433388"/>
          </a:xfrm>
        </p:grpSpPr>
        <p:sp>
          <p:nvSpPr>
            <p:cNvPr id="62" name="Rectangle 21"/>
            <p:cNvSpPr>
              <a:spLocks noChangeArrowheads="1"/>
            </p:cNvSpPr>
            <p:nvPr/>
          </p:nvSpPr>
          <p:spPr bwMode="auto">
            <a:xfrm>
              <a:off x="4008433" y="5073971"/>
              <a:ext cx="2575719" cy="43338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4293" y="5097250"/>
              <a:ext cx="2765425" cy="384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40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Сжигание</a:t>
              </a:r>
              <a:r>
                <a:rPr lang="ja-JP" altLang="en-US" sz="190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（</a:t>
              </a:r>
              <a:r>
                <a:rPr lang="ru-RU" altLang="ja-JP" sz="10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Псевдоожиженный слой</a:t>
              </a:r>
              <a:r>
                <a:rPr lang="en-US" altLang="ja-JP" sz="10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)</a:t>
              </a:r>
              <a:endParaRPr lang="ja-JP" altLang="en-US" sz="19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970798" y="5065492"/>
            <a:ext cx="2765425" cy="433388"/>
            <a:chOff x="3955817" y="4501530"/>
            <a:chExt cx="2765425" cy="433388"/>
          </a:xfrm>
        </p:grpSpPr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3999831" y="4501530"/>
              <a:ext cx="2575719" cy="433388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41BC24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" name="Text Box 14" descr="ひし形 (強調)"/>
            <p:cNvSpPr txBox="1">
              <a:spLocks noChangeArrowheads="1"/>
            </p:cNvSpPr>
            <p:nvPr/>
          </p:nvSpPr>
          <p:spPr bwMode="auto">
            <a:xfrm>
              <a:off x="3955817" y="4524597"/>
              <a:ext cx="2765425" cy="3847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571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7145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286000" algn="l" defTabSz="7620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 altLang="ja-JP" sz="190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Осушение</a:t>
              </a:r>
              <a:endParaRPr lang="ja-JP" altLang="en-US" sz="19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pic>
        <p:nvPicPr>
          <p:cNvPr id="1032" name="Picture 8" descr="「下水汚泥 イラスト」の画像検索結果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72" y="3745446"/>
            <a:ext cx="1473541" cy="6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 Box 8" descr="ひし形 (強調)"/>
          <p:cNvSpPr txBox="1">
            <a:spLocks noChangeArrowheads="1"/>
          </p:cNvSpPr>
          <p:nvPr/>
        </p:nvSpPr>
        <p:spPr bwMode="auto">
          <a:xfrm>
            <a:off x="6910711" y="2329970"/>
            <a:ext cx="2233289" cy="1015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>Эффективная</a:t>
            </a:r>
            <a:r>
              <a:rPr lang="en-US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altLang="ja-JP" sz="2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altLang="ja-JP" sz="2000" b="1" dirty="0" smtClean="0">
                <a:solidFill>
                  <a:schemeClr val="accent4">
                    <a:lumMod val="50000"/>
                  </a:schemeClr>
                </a:solidFill>
              </a:rPr>
              <a:t>комбинированная переработка</a:t>
            </a:r>
            <a:endParaRPr lang="ja-JP" altLang="en-US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6745300" y="5182967"/>
            <a:ext cx="1423141" cy="31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algn="l" defTabSz="560388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defTabSz="560388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defTabSz="560388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defTabSz="560388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defTabSz="560388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560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560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560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5603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ru-RU" altLang="ja-JP" sz="1800" b="1" dirty="0" smtClean="0"/>
              <a:t>Био-уголь</a:t>
            </a:r>
            <a:r>
              <a:rPr lang="en-US" altLang="ja-JP" sz="1800" b="1" dirty="0" smtClean="0"/>
              <a:t> </a:t>
            </a:r>
            <a:endParaRPr lang="en-US" altLang="ja-JP" sz="1800" b="1" dirty="0"/>
          </a:p>
        </p:txBody>
      </p:sp>
      <p:pic>
        <p:nvPicPr>
          <p:cNvPr id="40" name="Picture 31" descr="j0215569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116" y="3442493"/>
            <a:ext cx="1438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2" descr="j0280809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441" y="3550443"/>
            <a:ext cx="833438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3" descr="DSCF100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300" y="5473268"/>
            <a:ext cx="1016741" cy="76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曲折矢印 2"/>
          <p:cNvSpPr/>
          <p:nvPr/>
        </p:nvSpPr>
        <p:spPr>
          <a:xfrm rot="16200000" flipV="1">
            <a:off x="7697821" y="4916513"/>
            <a:ext cx="1247090" cy="95948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96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635205" y="4126379"/>
            <a:ext cx="2366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ru-RU" altLang="ja-JP" sz="1200" b="1" dirty="0" smtClean="0">
                <a:solidFill>
                  <a:srgbClr val="000000"/>
                </a:solidFill>
              </a:rPr>
              <a:t>Сжигание с обычным углем </a:t>
            </a:r>
          </a:p>
          <a:p>
            <a:pPr algn="r">
              <a:lnSpc>
                <a:spcPct val="100000"/>
              </a:lnSpc>
              <a:defRPr/>
            </a:pPr>
            <a:r>
              <a:rPr lang="ru-RU" altLang="ja-JP" sz="1200" b="1" dirty="0" smtClean="0">
                <a:solidFill>
                  <a:srgbClr val="000000"/>
                </a:solidFill>
              </a:rPr>
              <a:t>на электростанции </a:t>
            </a:r>
            <a:endParaRPr lang="en-US" altLang="ja-JP" sz="1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" name="Text Box 8" descr="ひし形 (強調)"/>
          <p:cNvSpPr txBox="1">
            <a:spLocks noChangeArrowheads="1"/>
          </p:cNvSpPr>
          <p:nvPr/>
        </p:nvSpPr>
        <p:spPr bwMode="auto">
          <a:xfrm>
            <a:off x="6794441" y="1983937"/>
            <a:ext cx="2233289" cy="40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571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7145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286000" algn="l" defTabSz="7620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7432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32004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6576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4114800" defTabSz="7620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2000" b="1" dirty="0" smtClean="0">
                <a:solidFill>
                  <a:srgbClr val="41BC24"/>
                </a:solidFill>
              </a:rPr>
              <a:t>&lt;</a:t>
            </a:r>
            <a:r>
              <a:rPr lang="ru-RU" altLang="ja-JP" sz="2000" b="1" dirty="0" smtClean="0">
                <a:solidFill>
                  <a:srgbClr val="41BC24"/>
                </a:solidFill>
              </a:rPr>
              <a:t>Пример 2</a:t>
            </a:r>
            <a:r>
              <a:rPr lang="en-US" altLang="ja-JP" sz="2000" b="1" dirty="0" smtClean="0">
                <a:solidFill>
                  <a:srgbClr val="41BC24"/>
                </a:solidFill>
              </a:rPr>
              <a:t>&gt;</a:t>
            </a:r>
            <a:endParaRPr lang="ja-JP" altLang="en-US" sz="2000" b="1" dirty="0">
              <a:solidFill>
                <a:srgbClr val="41BC24"/>
              </a:solidFill>
            </a:endParaRPr>
          </a:p>
        </p:txBody>
      </p:sp>
      <p:sp>
        <p:nvSpPr>
          <p:cNvPr id="55" name="フッター プレースホルダー 3"/>
          <p:cNvSpPr txBox="1">
            <a:spLocks/>
          </p:cNvSpPr>
          <p:nvPr/>
        </p:nvSpPr>
        <p:spPr>
          <a:xfrm>
            <a:off x="3430588" y="6455551"/>
            <a:ext cx="547081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439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3"/>
          <p:cNvPicPr>
            <a:picLocks noChangeAspect="1" noChangeArrowheads="1"/>
          </p:cNvPicPr>
          <p:nvPr/>
        </p:nvPicPr>
        <p:blipFill>
          <a:blip r:embed="rId3"/>
          <a:srcRect b="40"/>
          <a:stretch>
            <a:fillRect/>
          </a:stretch>
        </p:blipFill>
        <p:spPr bwMode="auto">
          <a:xfrm>
            <a:off x="5795963" y="1414463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206111"/>
              </p:ext>
            </p:extLst>
          </p:nvPr>
        </p:nvGraphicFramePr>
        <p:xfrm>
          <a:off x="323850" y="1335088"/>
          <a:ext cx="4968875" cy="2316480"/>
        </p:xfrm>
        <a:graphic>
          <a:graphicData uri="http://schemas.openxmlformats.org/drawingml/2006/table">
            <a:tbl>
              <a:tblPr/>
              <a:tblGrid>
                <a:gridCol w="2203450"/>
                <a:gridCol w="2765425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Общая информация</a:t>
                      </a:r>
                      <a:endParaRPr kumimoji="0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Расположение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Восточный Токио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Заказчик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Правительство метрополии Токио</a:t>
                      </a:r>
                      <a:endParaRPr kumimoji="0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Тип отходов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Осадки сточных вод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Plant capacity</a:t>
                      </a: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тонн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день</a:t>
                      </a: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x 3 </a:t>
                      </a: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линии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Тип печи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Автономно-подогреваемая печь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Генерация энергии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Начало эксплуатации</a:t>
                      </a:r>
                      <a:endParaRPr kumimoji="0" lang="en-US" altLang="ja-JP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2006</a:t>
                      </a:r>
                      <a:endParaRPr kumimoji="0" lang="ja-JP" alt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89" name="Rectangle 42"/>
          <p:cNvSpPr>
            <a:spLocks/>
          </p:cNvSpPr>
          <p:nvPr/>
        </p:nvSpPr>
        <p:spPr bwMode="auto">
          <a:xfrm>
            <a:off x="323850" y="765175"/>
            <a:ext cx="8577554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altLang="ja-JP" sz="1700" b="1" dirty="0" smtClean="0">
                <a:solidFill>
                  <a:schemeClr val="accent1"/>
                </a:solidFill>
              </a:rPr>
              <a:t>Токио</a:t>
            </a:r>
            <a:r>
              <a:rPr lang="en-US" altLang="ja-JP" sz="1700" b="1" dirty="0" smtClean="0">
                <a:solidFill>
                  <a:schemeClr val="accent1"/>
                </a:solidFill>
              </a:rPr>
              <a:t>-</a:t>
            </a:r>
            <a:r>
              <a:rPr lang="ru-RU" altLang="ja-JP" sz="1700" b="1" dirty="0" smtClean="0">
                <a:solidFill>
                  <a:schemeClr val="accent1"/>
                </a:solidFill>
              </a:rPr>
              <a:t> восточный</a:t>
            </a:r>
            <a:r>
              <a:rPr lang="en-US" altLang="ja-JP" sz="1700" b="1" dirty="0" smtClean="0">
                <a:solidFill>
                  <a:schemeClr val="accent1"/>
                </a:solidFill>
              </a:rPr>
              <a:t> </a:t>
            </a:r>
            <a:r>
              <a:rPr lang="ru-RU" altLang="ja-JP" sz="1700" b="1" dirty="0" smtClean="0">
                <a:solidFill>
                  <a:schemeClr val="accent1"/>
                </a:solidFill>
              </a:rPr>
              <a:t>завод по переработке осадков сточных вод</a:t>
            </a:r>
            <a:r>
              <a:rPr lang="en-US" altLang="ja-JP" sz="1700" b="1" dirty="0" smtClean="0">
                <a:solidFill>
                  <a:schemeClr val="accent1"/>
                </a:solidFill>
              </a:rPr>
              <a:t>/</a:t>
            </a:r>
            <a:r>
              <a:rPr lang="ru-RU" altLang="ja-JP" sz="1700" b="1" dirty="0" smtClean="0">
                <a:solidFill>
                  <a:schemeClr val="accent1"/>
                </a:solidFill>
              </a:rPr>
              <a:t> карбонизация</a:t>
            </a:r>
            <a:endParaRPr lang="en-US" altLang="ja-JP" sz="1700" b="1" dirty="0">
              <a:solidFill>
                <a:schemeClr val="accent1"/>
              </a:solidFill>
            </a:endParaRPr>
          </a:p>
        </p:txBody>
      </p:sp>
      <p:grpSp>
        <p:nvGrpSpPr>
          <p:cNvPr id="36890" name="Group 43"/>
          <p:cNvGrpSpPr>
            <a:grpSpLocks noChangeAspect="1"/>
          </p:cNvGrpSpPr>
          <p:nvPr/>
        </p:nvGrpSpPr>
        <p:grpSpPr bwMode="auto">
          <a:xfrm>
            <a:off x="250825" y="5087938"/>
            <a:ext cx="5343525" cy="1004887"/>
            <a:chOff x="127" y="2923"/>
            <a:chExt cx="6123" cy="1151"/>
          </a:xfrm>
        </p:grpSpPr>
        <p:pic>
          <p:nvPicPr>
            <p:cNvPr id="36894" name="Picture 44" descr="1211_2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70" y="3113"/>
              <a:ext cx="1089" cy="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95" name="AutoShape 45"/>
            <p:cNvSpPr>
              <a:spLocks noChangeAspect="1" noChangeArrowheads="1"/>
            </p:cNvSpPr>
            <p:nvPr/>
          </p:nvSpPr>
          <p:spPr bwMode="auto">
            <a:xfrm>
              <a:off x="3472" y="3250"/>
              <a:ext cx="1372" cy="588"/>
            </a:xfrm>
            <a:prstGeom prst="roundRect">
              <a:avLst>
                <a:gd name="adj" fmla="val 16667"/>
              </a:avLst>
            </a:prstGeom>
            <a:solidFill>
              <a:srgbClr val="7C1E0E"/>
            </a:solidFill>
            <a:ln w="9525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tIns="82800" anchor="ctr"/>
            <a:lstStyle/>
            <a:p>
              <a:pPr algn="ctr">
                <a:lnSpc>
                  <a:spcPct val="80000"/>
                </a:lnSpc>
              </a:pPr>
              <a:r>
                <a:rPr kumimoji="0" lang="ru-RU" altLang="ja-JP" sz="1200" dirty="0" smtClean="0">
                  <a:solidFill>
                    <a:schemeClr val="bg1"/>
                  </a:solidFill>
                  <a:cs typeface="Arial" charset="0"/>
                </a:rPr>
                <a:t>Био-уголь</a:t>
              </a:r>
              <a:endParaRPr kumimoji="0" lang="en-US" altLang="ja-JP" sz="1200" dirty="0">
                <a:solidFill>
                  <a:schemeClr val="bg1"/>
                </a:solidFill>
                <a:cs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kumimoji="0" lang="en-US" altLang="ja-JP" sz="1200" dirty="0" smtClean="0">
                  <a:solidFill>
                    <a:schemeClr val="bg1"/>
                  </a:solidFill>
                  <a:cs typeface="Arial" charset="0"/>
                </a:rPr>
                <a:t>27</a:t>
              </a:r>
              <a:r>
                <a:rPr kumimoji="0" lang="ru-RU" altLang="ja-JP" sz="1200" dirty="0" smtClean="0">
                  <a:solidFill>
                    <a:schemeClr val="bg1"/>
                  </a:solidFill>
                  <a:cs typeface="Arial" charset="0"/>
                </a:rPr>
                <a:t> т/д</a:t>
              </a:r>
              <a:endParaRPr kumimoji="0" lang="ja-JP" altLang="en-US" sz="120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36896" name="AutoShape 46"/>
            <p:cNvSpPr>
              <a:spLocks noChangeAspect="1" noChangeArrowheads="1"/>
            </p:cNvSpPr>
            <p:nvPr/>
          </p:nvSpPr>
          <p:spPr bwMode="auto">
            <a:xfrm>
              <a:off x="3167" y="3462"/>
              <a:ext cx="226" cy="216"/>
            </a:xfrm>
            <a:prstGeom prst="rightArrow">
              <a:avLst>
                <a:gd name="adj1" fmla="val 50000"/>
                <a:gd name="adj2" fmla="val 42128"/>
              </a:avLst>
            </a:prstGeom>
            <a:solidFill>
              <a:srgbClr val="D5D000"/>
            </a:solidFill>
            <a:ln w="5080" algn="ctr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7" name="AutoShape 47"/>
            <p:cNvSpPr>
              <a:spLocks noChangeAspect="1" noChangeArrowheads="1"/>
            </p:cNvSpPr>
            <p:nvPr/>
          </p:nvSpPr>
          <p:spPr bwMode="auto">
            <a:xfrm>
              <a:off x="1512" y="3205"/>
              <a:ext cx="1563" cy="679"/>
            </a:xfrm>
            <a:prstGeom prst="bevel">
              <a:avLst>
                <a:gd name="adj" fmla="val 12500"/>
              </a:avLst>
            </a:prstGeom>
            <a:solidFill>
              <a:srgbClr val="DDDDDD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lIns="108000" tIns="45713" rIns="0" bIns="45713" anchor="ctr"/>
            <a:lstStyle/>
            <a:p>
              <a:pPr algn="ctr">
                <a:lnSpc>
                  <a:spcPct val="80000"/>
                </a:lnSpc>
              </a:pPr>
              <a:r>
                <a:rPr kumimoji="0" lang="ru-RU" altLang="ja-JP" sz="1200" dirty="0" smtClean="0">
                  <a:cs typeface="Arial" charset="0"/>
                </a:rPr>
                <a:t>Карбонизация</a:t>
              </a:r>
              <a:endParaRPr kumimoji="0" lang="en-US" altLang="ja-JP" sz="1200" dirty="0">
                <a:cs typeface="Arial" charset="0"/>
              </a:endParaRPr>
            </a:p>
          </p:txBody>
        </p:sp>
        <p:sp>
          <p:nvSpPr>
            <p:cNvPr id="36898" name="AutoShape 48"/>
            <p:cNvSpPr>
              <a:spLocks noChangeAspect="1" noChangeArrowheads="1"/>
            </p:cNvSpPr>
            <p:nvPr/>
          </p:nvSpPr>
          <p:spPr bwMode="auto">
            <a:xfrm>
              <a:off x="1124" y="3475"/>
              <a:ext cx="308" cy="216"/>
            </a:xfrm>
            <a:prstGeom prst="rightArrow">
              <a:avLst>
                <a:gd name="adj1" fmla="val 57407"/>
                <a:gd name="adj2" fmla="val 72221"/>
              </a:avLst>
            </a:prstGeom>
            <a:solidFill>
              <a:srgbClr val="D5D000"/>
            </a:solidFill>
            <a:ln w="5080" algn="ctr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99" name="AutoShape 49"/>
            <p:cNvSpPr>
              <a:spLocks noChangeAspect="1" noChangeArrowheads="1"/>
            </p:cNvSpPr>
            <p:nvPr/>
          </p:nvSpPr>
          <p:spPr bwMode="auto">
            <a:xfrm>
              <a:off x="4934" y="3475"/>
              <a:ext cx="226" cy="216"/>
            </a:xfrm>
            <a:prstGeom prst="rightArrow">
              <a:avLst>
                <a:gd name="adj1" fmla="val 50000"/>
                <a:gd name="adj2" fmla="val 42128"/>
              </a:avLst>
            </a:prstGeom>
            <a:solidFill>
              <a:srgbClr val="D5D000"/>
            </a:solidFill>
            <a:ln w="5080" algn="ctr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36900" name="Picture 50" descr="1211_1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6" y="2923"/>
              <a:ext cx="746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901" name="Oval 51"/>
            <p:cNvSpPr>
              <a:spLocks noChangeAspect="1" noChangeArrowheads="1"/>
            </p:cNvSpPr>
            <p:nvPr/>
          </p:nvSpPr>
          <p:spPr bwMode="auto">
            <a:xfrm>
              <a:off x="127" y="3113"/>
              <a:ext cx="816" cy="79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lIns="0" tIns="45713" rIns="0" bIns="45713" anchor="ctr"/>
            <a:lstStyle/>
            <a:p>
              <a:pPr algn="ctr">
                <a:lnSpc>
                  <a:spcPct val="80000"/>
                </a:lnSpc>
              </a:pPr>
              <a:r>
                <a:rPr kumimoji="0" lang="ru-RU" altLang="ja-JP" sz="1200" dirty="0" smtClean="0">
                  <a:solidFill>
                    <a:schemeClr val="bg1"/>
                  </a:solidFill>
                  <a:cs typeface="Arial" charset="0"/>
                </a:rPr>
                <a:t>Шлам</a:t>
              </a:r>
              <a:endParaRPr kumimoji="0" lang="en-US" altLang="ja-JP" sz="1200" dirty="0">
                <a:solidFill>
                  <a:schemeClr val="bg1"/>
                </a:solidFill>
                <a:cs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kumimoji="0" lang="en-US" altLang="ja-JP" sz="1200" dirty="0" smtClean="0">
                  <a:solidFill>
                    <a:schemeClr val="bg1"/>
                  </a:solidFill>
                  <a:cs typeface="Arial" charset="0"/>
                </a:rPr>
                <a:t>300</a:t>
              </a:r>
              <a:r>
                <a:rPr kumimoji="0" lang="ru-RU" altLang="ja-JP" sz="1200" dirty="0" smtClean="0">
                  <a:solidFill>
                    <a:schemeClr val="bg1"/>
                  </a:solidFill>
                  <a:cs typeface="Arial" charset="0"/>
                </a:rPr>
                <a:t> т/д</a:t>
              </a:r>
              <a:endParaRPr kumimoji="0" lang="en-US" altLang="ja-JP" sz="1200" dirty="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36902" name="Text Box 52"/>
            <p:cNvSpPr txBox="1">
              <a:spLocks noChangeAspect="1" noChangeArrowheads="1"/>
            </p:cNvSpPr>
            <p:nvPr/>
          </p:nvSpPr>
          <p:spPr bwMode="auto">
            <a:xfrm>
              <a:off x="4707" y="3801"/>
              <a:ext cx="154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0" lang="ru-RU" altLang="ja-JP" sz="1200" dirty="0" smtClean="0">
                  <a:cs typeface="Arial" charset="0"/>
                </a:rPr>
                <a:t>Электростанция</a:t>
              </a:r>
              <a:endParaRPr kumimoji="0" lang="en-US" altLang="ja-JP" sz="1200" dirty="0">
                <a:cs typeface="Arial" charset="0"/>
              </a:endParaRPr>
            </a:p>
          </p:txBody>
        </p:sp>
        <p:pic>
          <p:nvPicPr>
            <p:cNvPr id="36903" name="Picture 53" descr="1211_2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51" y="2972"/>
              <a:ext cx="37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891" name="テキスト ボックス 18"/>
          <p:cNvSpPr txBox="1">
            <a:spLocks noChangeArrowheads="1"/>
          </p:cNvSpPr>
          <p:nvPr/>
        </p:nvSpPr>
        <p:spPr bwMode="auto">
          <a:xfrm>
            <a:off x="250825" y="3711575"/>
            <a:ext cx="5264150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SzPct val="100000"/>
              <a:buFontTx/>
              <a:buBlip>
                <a:blip r:embed="rId7"/>
              </a:buBlip>
            </a:pPr>
            <a:r>
              <a:rPr lang="ru-RU" altLang="ja-JP" sz="1300" dirty="0" smtClean="0">
                <a:ea typeface="A-OTF 新ゴ Pro R"/>
                <a:cs typeface="A-OTF 新ゴ Pro R"/>
              </a:rPr>
              <a:t>Мы успешно построили первый в мире коммерческий завод по производству био-угля</a:t>
            </a:r>
            <a:r>
              <a:rPr lang="en-US" altLang="ja-JP" sz="1300" dirty="0" smtClean="0">
                <a:ea typeface="A-OTF 新ゴ Pro R"/>
                <a:cs typeface="A-OTF 新ゴ Pro R"/>
              </a:rPr>
              <a:t>. </a:t>
            </a:r>
            <a:endParaRPr lang="en-US" altLang="ja-JP" sz="1300" dirty="0">
              <a:ea typeface="A-OTF 新ゴ Pro R"/>
              <a:cs typeface="A-OTF 新ゴ Pro R"/>
            </a:endParaRPr>
          </a:p>
          <a:p>
            <a:pPr marL="285750" indent="-285750">
              <a:spcBef>
                <a:spcPct val="50000"/>
              </a:spcBef>
              <a:buSzPct val="100000"/>
              <a:buFontTx/>
              <a:buBlip>
                <a:blip r:embed="rId7"/>
              </a:buBlip>
            </a:pPr>
            <a:r>
              <a:rPr lang="ru-RU" altLang="ja-JP" sz="1300" dirty="0" smtClean="0">
                <a:ea typeface="A-OTF 新ゴ Pro R"/>
                <a:cs typeface="A-OTF 新ゴ Pro R"/>
              </a:rPr>
              <a:t>Био-уголь используется как заменитель топлива на угольных станциях</a:t>
            </a:r>
            <a:r>
              <a:rPr lang="en-US" altLang="ja-JP" sz="1300" dirty="0" smtClean="0">
                <a:ea typeface="A-OTF 新ゴ Pro R"/>
                <a:cs typeface="A-OTF 新ゴ Pro R"/>
              </a:rPr>
              <a:t>.</a:t>
            </a:r>
            <a:endParaRPr lang="en-US" altLang="ja-JP" sz="1300" dirty="0">
              <a:ea typeface="A-OTF 新ゴ Pro R"/>
              <a:cs typeface="A-OTF 新ゴ Pro R"/>
            </a:endParaRPr>
          </a:p>
        </p:txBody>
      </p:sp>
      <p:sp>
        <p:nvSpPr>
          <p:cNvPr id="36892" name="Rectangle 56"/>
          <p:cNvSpPr>
            <a:spLocks noChangeArrowheads="1"/>
          </p:cNvSpPr>
          <p:nvPr/>
        </p:nvSpPr>
        <p:spPr bwMode="auto">
          <a:xfrm>
            <a:off x="107950" y="152400"/>
            <a:ext cx="7161213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 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Карбонизация шлама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pic>
        <p:nvPicPr>
          <p:cNvPr id="36893" name="Picture 57" descr="DSC0259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95963" y="397986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ja-JP" sz="1200" dirty="0" smtClean="0"/>
          </a:p>
        </p:txBody>
      </p:sp>
      <p:sp>
        <p:nvSpPr>
          <p:cNvPr id="20" name="フッター プレースホルダー 3"/>
          <p:cNvSpPr txBox="1">
            <a:spLocks/>
          </p:cNvSpPr>
          <p:nvPr/>
        </p:nvSpPr>
        <p:spPr>
          <a:xfrm>
            <a:off x="3430588" y="6455551"/>
            <a:ext cx="547081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186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炭化炉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2900" y="3324225"/>
            <a:ext cx="655796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3" descr="炭化炉断面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9" b="77"/>
          <a:stretch>
            <a:fillRect/>
          </a:stretch>
        </p:blipFill>
        <p:spPr bwMode="auto">
          <a:xfrm>
            <a:off x="1300163" y="3509963"/>
            <a:ext cx="53308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805859" y="3073400"/>
            <a:ext cx="87748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just" eaLnBrk="0" hangingPunct="0"/>
            <a:r>
              <a:rPr kumimoji="0" lang="ru-RU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Биомасса</a:t>
            </a:r>
            <a:endParaRPr kumimoji="0" lang="en-US" altLang="ja-JP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3364095" y="5016500"/>
            <a:ext cx="15315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ru-RU" altLang="ja-JP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Топливный газ</a:t>
            </a:r>
            <a:endParaRPr kumimoji="0" lang="en-US" altLang="ja-JP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kumimoji="0" lang="en-US" altLang="ja-JP" b="1" dirty="0" smtClean="0">
                <a:solidFill>
                  <a:srgbClr val="000000"/>
                </a:solidFill>
                <a:latin typeface="ＭＳ Ｐゴシック" charset="-128"/>
              </a:rPr>
              <a:t>(</a:t>
            </a:r>
            <a:r>
              <a:rPr kumimoji="0" lang="ru-RU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около</a:t>
            </a:r>
            <a:r>
              <a:rPr kumimoji="0" lang="ru-RU" altLang="ja-JP" sz="1400" b="1" dirty="0" smtClean="0">
                <a:solidFill>
                  <a:srgbClr val="000000"/>
                </a:solidFill>
                <a:latin typeface="ＭＳ Ｐゴシック" charset="-128"/>
              </a:rPr>
              <a:t> </a:t>
            </a:r>
            <a:r>
              <a:rPr kumimoji="0" lang="en-US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1,100</a:t>
            </a:r>
            <a:r>
              <a:rPr kumimoji="0" lang="en-US" altLang="ja-JP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℃</a:t>
            </a:r>
            <a:r>
              <a:rPr kumimoji="0" lang="ja-JP" altLang="en-US" sz="1400" b="1" dirty="0">
                <a:solidFill>
                  <a:srgbClr val="000000"/>
                </a:solidFill>
                <a:latin typeface="ＭＳ Ｐゴシック" charset="-128"/>
              </a:rPr>
              <a:t>）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6102350" y="5554663"/>
            <a:ext cx="26479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eaLnBrk="0" hangingPunct="0"/>
            <a:r>
              <a:rPr kumimoji="0" lang="ja-JP" altLang="en-US" b="1" dirty="0" smtClean="0">
                <a:solidFill>
                  <a:srgbClr val="CC9900"/>
                </a:solidFill>
                <a:latin typeface="ＭＳ Ｐゴシック" charset="-128"/>
              </a:rPr>
              <a:t>①</a:t>
            </a:r>
            <a:r>
              <a:rPr kumimoji="0" lang="ru-RU" altLang="ja-JP" b="1" dirty="0" smtClean="0">
                <a:solidFill>
                  <a:srgbClr val="CC9900"/>
                </a:solidFill>
                <a:latin typeface="ＭＳ Ｐゴシック" charset="-128"/>
              </a:rPr>
              <a:t> </a:t>
            </a:r>
            <a:r>
              <a:rPr kumimoji="0" lang="ru-RU" altLang="ja-JP" b="1" dirty="0" smtClean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Био-уголь</a:t>
            </a:r>
            <a:endParaRPr kumimoji="0" lang="en-US" altLang="ja-JP" b="1" dirty="0">
              <a:solidFill>
                <a:srgbClr val="CC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0" hangingPunct="0"/>
            <a:r>
              <a:rPr kumimoji="0" lang="en-US" altLang="ja-JP" b="1" dirty="0" smtClean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ru-RU" altLang="ja-JP" sz="1200" b="1" dirty="0" smtClean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Карбонизированная биомасса</a:t>
            </a:r>
            <a:r>
              <a:rPr kumimoji="0" lang="en-US" altLang="ja-JP" b="1" dirty="0" smtClean="0">
                <a:solidFill>
                  <a:srgbClr val="CC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US" altLang="ja-JP" b="1" dirty="0">
              <a:solidFill>
                <a:srgbClr val="CC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6" name="Rectangle 7"/>
          <p:cNvSpPr>
            <a:spLocks noChangeArrowheads="1"/>
          </p:cNvSpPr>
          <p:nvPr/>
        </p:nvSpPr>
        <p:spPr bwMode="auto">
          <a:xfrm>
            <a:off x="7500938" y="3416300"/>
            <a:ext cx="152241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0" lang="ja-JP" altLang="en-US" b="1" dirty="0" smtClean="0">
                <a:solidFill>
                  <a:srgbClr val="008000"/>
                </a:solidFill>
                <a:latin typeface="ＭＳ Ｐゴシック" charset="-128"/>
              </a:rPr>
              <a:t>②</a:t>
            </a:r>
            <a:r>
              <a:rPr kumimoji="0" lang="ru-RU" altLang="ja-JP" sz="16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Пиролизный газ</a:t>
            </a:r>
            <a:endParaRPr kumimoji="0" lang="en-US" altLang="ja-JP" sz="16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kumimoji="0" lang="en-US" altLang="ja-JP" b="1" dirty="0" smtClean="0">
                <a:solidFill>
                  <a:srgbClr val="008000"/>
                </a:solidFill>
                <a:latin typeface="ＭＳ Ｐゴシック" charset="-128"/>
              </a:rPr>
              <a:t>(</a:t>
            </a:r>
            <a:r>
              <a:rPr kumimoji="0" lang="ru-RU" altLang="ja-JP" sz="16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около </a:t>
            </a:r>
            <a:r>
              <a:rPr kumimoji="0" lang="en-US" altLang="ja-JP" sz="16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r>
              <a:rPr kumimoji="0" lang="en-US" altLang="ja-JP" sz="16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℃</a:t>
            </a:r>
            <a:r>
              <a:rPr kumimoji="0" lang="en-US" altLang="ja-JP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30727" name="Picture 9" descr="矢印01_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8600" y="4959350"/>
            <a:ext cx="144463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0" descr="矢印01_0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00138" y="3192463"/>
            <a:ext cx="14446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Rectangle 11"/>
          <p:cNvSpPr>
            <a:spLocks noChangeArrowheads="1"/>
          </p:cNvSpPr>
          <p:nvPr/>
        </p:nvSpPr>
        <p:spPr bwMode="auto">
          <a:xfrm>
            <a:off x="3414535" y="2570202"/>
            <a:ext cx="133703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kumimoji="0" lang="ru-RU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Отходящий газ</a:t>
            </a:r>
            <a:endParaRPr kumimoji="0" lang="en-US" altLang="ja-JP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kumimoji="0" lang="en-US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ru-RU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около</a:t>
            </a:r>
            <a:r>
              <a:rPr kumimoji="0" lang="en-US" altLang="ja-JP" b="1" dirty="0" smtClean="0">
                <a:solidFill>
                  <a:srgbClr val="000000"/>
                </a:solidFill>
                <a:latin typeface="ＭＳ Ｐゴシック" charset="-128"/>
              </a:rPr>
              <a:t> </a:t>
            </a:r>
            <a:r>
              <a:rPr kumimoji="0" lang="en-US" altLang="ja-JP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600℃</a:t>
            </a:r>
            <a:r>
              <a:rPr kumimoji="0" lang="ja-JP" altLang="en-US" b="1" dirty="0">
                <a:solidFill>
                  <a:srgbClr val="000000"/>
                </a:solidFill>
                <a:latin typeface="ＭＳ Ｐゴシック" charset="-128"/>
              </a:rPr>
              <a:t>）</a:t>
            </a:r>
          </a:p>
        </p:txBody>
      </p:sp>
      <p:sp>
        <p:nvSpPr>
          <p:cNvPr id="30730" name="AutoShape 12"/>
          <p:cNvSpPr>
            <a:spLocks/>
          </p:cNvSpPr>
          <p:nvPr/>
        </p:nvSpPr>
        <p:spPr bwMode="auto">
          <a:xfrm flipH="1">
            <a:off x="69850" y="4981575"/>
            <a:ext cx="2414588" cy="508000"/>
          </a:xfrm>
          <a:prstGeom prst="borderCallout2">
            <a:avLst>
              <a:gd name="adj1" fmla="val 22500"/>
              <a:gd name="adj2" fmla="val -3157"/>
              <a:gd name="adj3" fmla="val 22500"/>
              <a:gd name="adj4" fmla="val -12167"/>
              <a:gd name="adj5" fmla="val -150000"/>
              <a:gd name="adj6" fmla="val -21236"/>
            </a:avLst>
          </a:prstGeom>
          <a:noFill/>
          <a:ln w="9525">
            <a:solidFill>
              <a:srgbClr val="3366FF"/>
            </a:solidFill>
            <a:miter lim="800000"/>
            <a:headEnd/>
            <a:tailEnd type="oval" w="med" len="med"/>
          </a:ln>
        </p:spPr>
        <p:txBody>
          <a:bodyPr lIns="90000" tIns="46800" rIns="90000" bIns="46800"/>
          <a:lstStyle/>
          <a:p>
            <a:pPr algn="ctr" eaLnBrk="0" hangingPunct="0"/>
            <a:r>
              <a:rPr kumimoji="0" lang="ru-RU" altLang="ja-JP" sz="1400" b="1" dirty="0" smtClean="0">
                <a:solidFill>
                  <a:srgbClr val="000000"/>
                </a:solidFill>
                <a:latin typeface="ＭＳ Ｐゴシック" charset="-128"/>
              </a:rPr>
              <a:t> </a:t>
            </a:r>
            <a:r>
              <a:rPr kumimoji="0" lang="ru-RU" altLang="ja-JP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Температура корпуса 500-600</a:t>
            </a:r>
            <a:r>
              <a:rPr kumimoji="0" lang="en-US" altLang="ja-JP" sz="1200" b="1" dirty="0" smtClean="0">
                <a:solidFill>
                  <a:srgbClr val="000000"/>
                </a:solidFill>
                <a:latin typeface="ＭＳ Ｐゴシック" charset="-128"/>
              </a:rPr>
              <a:t> ℃</a:t>
            </a:r>
            <a:r>
              <a:rPr kumimoji="0" lang="ru-RU" altLang="ja-JP" sz="1200" b="1" dirty="0" smtClean="0">
                <a:solidFill>
                  <a:srgbClr val="000000"/>
                </a:solidFill>
                <a:latin typeface="ＭＳ Ｐゴシック" charset="-128"/>
              </a:rPr>
              <a:t> </a:t>
            </a:r>
            <a:r>
              <a:rPr kumimoji="0" lang="ja-JP" altLang="en-US" sz="1400" b="1" dirty="0" smtClean="0">
                <a:solidFill>
                  <a:srgbClr val="000000"/>
                </a:solidFill>
                <a:latin typeface="ＭＳ Ｐゴシック" charset="-128"/>
              </a:rPr>
              <a:t>（</a:t>
            </a:r>
            <a:r>
              <a:rPr kumimoji="0" lang="ru-RU" altLang="ja-JP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электропривод</a:t>
            </a:r>
            <a:r>
              <a:rPr kumimoji="0" lang="ja-JP" alt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31" name="AutoShape 13"/>
          <p:cNvSpPr>
            <a:spLocks/>
          </p:cNvSpPr>
          <p:nvPr/>
        </p:nvSpPr>
        <p:spPr bwMode="auto">
          <a:xfrm flipH="1">
            <a:off x="5908674" y="2597111"/>
            <a:ext cx="1552575" cy="508000"/>
          </a:xfrm>
          <a:prstGeom prst="borderCallout2">
            <a:avLst>
              <a:gd name="adj1" fmla="val 45000"/>
              <a:gd name="adj2" fmla="val 100408"/>
              <a:gd name="adj3" fmla="val 65000"/>
              <a:gd name="adj4" fmla="val 120277"/>
              <a:gd name="adj5" fmla="val 198750"/>
              <a:gd name="adj6" fmla="val 155448"/>
            </a:avLst>
          </a:prstGeom>
          <a:noFill/>
          <a:ln w="9525">
            <a:solidFill>
              <a:srgbClr val="3366FF"/>
            </a:solidFill>
            <a:miter lim="800000"/>
            <a:headEnd/>
            <a:tailEnd type="oval" w="med" len="med"/>
          </a:ln>
        </p:spPr>
        <p:txBody>
          <a:bodyPr lIns="90000" tIns="46800" rIns="90000" bIns="46800"/>
          <a:lstStyle/>
          <a:p>
            <a:pPr algn="ctr" eaLnBrk="0" hangingPunct="0"/>
            <a:r>
              <a:rPr kumimoji="0" lang="ru-RU" altLang="ja-JP" sz="1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Муфель</a:t>
            </a:r>
            <a:endParaRPr kumimoji="0" lang="en-US" altLang="ja-JP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0" hangingPunct="0"/>
            <a:r>
              <a:rPr kumimoji="0" lang="ja-JP" altLang="en-US" sz="1400" b="1" dirty="0" smtClean="0">
                <a:solidFill>
                  <a:srgbClr val="000000"/>
                </a:solidFill>
                <a:latin typeface="ＭＳ Ｐゴシック" charset="-128"/>
              </a:rPr>
              <a:t>（</a:t>
            </a:r>
            <a:r>
              <a:rPr kumimoji="0" lang="ru-RU" altLang="ja-JP" sz="11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несъемная часть</a:t>
            </a:r>
            <a:r>
              <a:rPr kumimoji="0" lang="ja-JP" altLang="en-US" sz="1400" b="1" dirty="0" smtClean="0">
                <a:solidFill>
                  <a:srgbClr val="000000"/>
                </a:solidFill>
                <a:latin typeface="ＭＳ Ｐゴシック" charset="-128"/>
              </a:rPr>
              <a:t>）</a:t>
            </a:r>
            <a:endParaRPr lang="ja-JP" altLang="en-US" sz="1400" b="1" dirty="0"/>
          </a:p>
        </p:txBody>
      </p:sp>
      <p:sp>
        <p:nvSpPr>
          <p:cNvPr id="30732" name="Text Box 14"/>
          <p:cNvSpPr txBox="1">
            <a:spLocks noChangeArrowheads="1"/>
          </p:cNvSpPr>
          <p:nvPr/>
        </p:nvSpPr>
        <p:spPr bwMode="auto">
          <a:xfrm>
            <a:off x="209694" y="5927646"/>
            <a:ext cx="595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ja-JP" sz="2000" b="1" dirty="0" smtClean="0">
                <a:latin typeface="Times New Roman" pitchFamily="18" charset="0"/>
              </a:rPr>
              <a:t>Схематичное изображение пиролизной печи</a:t>
            </a:r>
            <a:endParaRPr lang="en-US" altLang="ja-JP" sz="2000" b="1" dirty="0">
              <a:latin typeface="Times New Roman" pitchFamily="18" charset="0"/>
            </a:endParaRPr>
          </a:p>
        </p:txBody>
      </p:sp>
      <p:sp>
        <p:nvSpPr>
          <p:cNvPr id="30733" name="Text Box 15"/>
          <p:cNvSpPr txBox="1">
            <a:spLocks noChangeArrowheads="1"/>
          </p:cNvSpPr>
          <p:nvPr/>
        </p:nvSpPr>
        <p:spPr bwMode="auto">
          <a:xfrm>
            <a:off x="63500" y="742950"/>
            <a:ext cx="8405813" cy="218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defTabSz="560388">
              <a:lnSpc>
                <a:spcPct val="60000"/>
              </a:lnSpc>
              <a:spcBef>
                <a:spcPct val="50000"/>
              </a:spcBef>
            </a:pPr>
            <a:r>
              <a:rPr lang="ru-RU" altLang="ja-JP" sz="2000" b="1" dirty="0" smtClean="0">
                <a:latin typeface="Times New Roman" pitchFamily="18" charset="0"/>
              </a:rPr>
              <a:t>Биомасса нагревается в рамках спроектированной температурной зоны около часа</a:t>
            </a:r>
            <a:endParaRPr lang="en-US" altLang="ja-JP" sz="2000" b="1" dirty="0" smtClean="0">
              <a:latin typeface="Times New Roman" pitchFamily="18" charset="0"/>
            </a:endParaRPr>
          </a:p>
          <a:p>
            <a:pPr defTabSz="560388">
              <a:lnSpc>
                <a:spcPct val="60000"/>
              </a:lnSpc>
              <a:spcBef>
                <a:spcPct val="50000"/>
              </a:spcBef>
            </a:pPr>
            <a:r>
              <a:rPr lang="ru-RU" altLang="ja-JP" sz="2000" b="1" dirty="0" smtClean="0">
                <a:latin typeface="Times New Roman" pitchFamily="18" charset="0"/>
              </a:rPr>
              <a:t>В герметичной печи</a:t>
            </a:r>
            <a:r>
              <a:rPr lang="en-US" altLang="ja-JP" sz="2000" b="1" dirty="0" smtClean="0">
                <a:latin typeface="Times New Roman" pitchFamily="18" charset="0"/>
              </a:rPr>
              <a:t> </a:t>
            </a:r>
            <a:r>
              <a:rPr lang="ru-RU" altLang="ja-JP" sz="2000" b="1" dirty="0" smtClean="0">
                <a:latin typeface="Times New Roman" pitchFamily="18" charset="0"/>
              </a:rPr>
              <a:t>без доступа кислорода</a:t>
            </a:r>
            <a:endParaRPr lang="en-US" altLang="ja-JP" sz="2000" b="1" dirty="0" smtClean="0">
              <a:latin typeface="Times New Roman" pitchFamily="18" charset="0"/>
            </a:endParaRPr>
          </a:p>
          <a:p>
            <a:pPr defTabSz="560388">
              <a:lnSpc>
                <a:spcPct val="60000"/>
              </a:lnSpc>
              <a:spcBef>
                <a:spcPct val="50000"/>
              </a:spcBef>
            </a:pPr>
            <a:r>
              <a:rPr lang="en-US" altLang="ja-JP" sz="2000" b="1" dirty="0" smtClean="0">
                <a:latin typeface="Times New Roman" pitchFamily="18" charset="0"/>
              </a:rPr>
              <a:t>(</a:t>
            </a:r>
            <a:r>
              <a:rPr lang="ru-RU" altLang="ja-JP" sz="2000" b="1" dirty="0" smtClean="0">
                <a:latin typeface="Times New Roman" pitchFamily="18" charset="0"/>
              </a:rPr>
              <a:t>автономная система отопления</a:t>
            </a:r>
            <a:r>
              <a:rPr lang="en-US" altLang="ja-JP" sz="2000" b="1" dirty="0" smtClean="0">
                <a:latin typeface="Times New Roman" pitchFamily="18" charset="0"/>
              </a:rPr>
              <a:t>)</a:t>
            </a:r>
            <a:endParaRPr lang="en-US" altLang="ja-JP" sz="2000" b="1" dirty="0">
              <a:latin typeface="Times New Roman" pitchFamily="18" charset="0"/>
            </a:endParaRPr>
          </a:p>
          <a:p>
            <a:pPr defTabSz="560388">
              <a:lnSpc>
                <a:spcPct val="80000"/>
              </a:lnSpc>
              <a:spcBef>
                <a:spcPct val="50000"/>
              </a:spcBef>
            </a:pPr>
            <a:r>
              <a:rPr lang="en-US" altLang="ja-JP" sz="2000" b="1" dirty="0">
                <a:solidFill>
                  <a:srgbClr val="CC9900"/>
                </a:solidFill>
                <a:latin typeface="Times New Roman" pitchFamily="18" charset="0"/>
              </a:rPr>
              <a:t>①</a:t>
            </a:r>
            <a:r>
              <a:rPr lang="ja-JP" altLang="en-US" sz="2000" b="1" dirty="0">
                <a:solidFill>
                  <a:srgbClr val="CC9900"/>
                </a:solidFill>
                <a:latin typeface="Times New Roman" pitchFamily="18" charset="0"/>
              </a:rPr>
              <a:t>　</a:t>
            </a:r>
            <a:r>
              <a:rPr lang="ru-RU" altLang="ja-JP" sz="2000" b="1" dirty="0" smtClean="0">
                <a:solidFill>
                  <a:srgbClr val="CC9900"/>
                </a:solidFill>
                <a:latin typeface="Times New Roman" pitchFamily="18" charset="0"/>
              </a:rPr>
              <a:t>Производство био-угля</a:t>
            </a:r>
            <a:r>
              <a:rPr lang="en-US" altLang="ja-JP" sz="2000" b="1" dirty="0" smtClean="0">
                <a:solidFill>
                  <a:srgbClr val="CC9900"/>
                </a:solidFill>
                <a:latin typeface="Times New Roman" pitchFamily="18" charset="0"/>
              </a:rPr>
              <a:t> (</a:t>
            </a:r>
            <a:r>
              <a:rPr lang="ru-RU" altLang="ja-JP" sz="2000" b="1" dirty="0" smtClean="0">
                <a:solidFill>
                  <a:srgbClr val="CC9900"/>
                </a:solidFill>
                <a:latin typeface="Times New Roman" pitchFamily="18" charset="0"/>
              </a:rPr>
              <a:t>карбонизация</a:t>
            </a:r>
            <a:r>
              <a:rPr lang="en-US" altLang="ja-JP" sz="2000" b="1" dirty="0" smtClean="0">
                <a:solidFill>
                  <a:srgbClr val="CC9900"/>
                </a:solidFill>
                <a:latin typeface="Times New Roman" pitchFamily="18" charset="0"/>
              </a:rPr>
              <a:t>)</a:t>
            </a:r>
            <a:endParaRPr lang="en-US" altLang="ja-JP" sz="2000" b="1" dirty="0">
              <a:solidFill>
                <a:srgbClr val="CC9900"/>
              </a:solidFill>
              <a:latin typeface="Times New Roman" pitchFamily="18" charset="0"/>
            </a:endParaRPr>
          </a:p>
          <a:p>
            <a:pPr defTabSz="560388">
              <a:lnSpc>
                <a:spcPct val="80000"/>
              </a:lnSpc>
              <a:spcBef>
                <a:spcPct val="50000"/>
              </a:spcBef>
            </a:pPr>
            <a:r>
              <a:rPr lang="en-US" altLang="ja-JP" sz="2000" b="1" dirty="0">
                <a:solidFill>
                  <a:srgbClr val="008000"/>
                </a:solidFill>
                <a:latin typeface="Times New Roman" pitchFamily="18" charset="0"/>
              </a:rPr>
              <a:t>②</a:t>
            </a:r>
            <a:r>
              <a:rPr lang="ja-JP" altLang="en-US" sz="2000" b="1" dirty="0">
                <a:solidFill>
                  <a:srgbClr val="008000"/>
                </a:solidFill>
                <a:latin typeface="Times New Roman" pitchFamily="18" charset="0"/>
              </a:rPr>
              <a:t>　</a:t>
            </a:r>
            <a:r>
              <a:rPr lang="ru-RU" altLang="ja-JP" sz="2000" b="1" dirty="0" smtClean="0">
                <a:solidFill>
                  <a:srgbClr val="008000"/>
                </a:solidFill>
                <a:latin typeface="Times New Roman" pitchFamily="18" charset="0"/>
              </a:rPr>
              <a:t>Образование пиролизного газа</a:t>
            </a:r>
            <a:r>
              <a:rPr lang="en-US" altLang="ja-JP" sz="2000" b="1" dirty="0" smtClean="0">
                <a:solidFill>
                  <a:srgbClr val="008000"/>
                </a:solidFill>
                <a:latin typeface="Times New Roman" pitchFamily="18" charset="0"/>
              </a:rPr>
              <a:t>:</a:t>
            </a:r>
            <a:r>
              <a:rPr lang="ru-RU" altLang="ja-JP" sz="2000" b="1" dirty="0" smtClean="0">
                <a:solidFill>
                  <a:srgbClr val="008000"/>
                </a:solidFill>
                <a:latin typeface="Times New Roman" pitchFamily="18" charset="0"/>
              </a:rPr>
              <a:t>используется как вспомогательное топливо для печи</a:t>
            </a:r>
            <a:endParaRPr lang="en-US" altLang="ja-JP" sz="2000" b="1" dirty="0">
              <a:solidFill>
                <a:srgbClr val="CC9900"/>
              </a:solidFill>
              <a:latin typeface="Times New Roman" pitchFamily="18" charset="0"/>
            </a:endParaRPr>
          </a:p>
        </p:txBody>
      </p:sp>
      <p:sp>
        <p:nvSpPr>
          <p:cNvPr id="30734" name="AutoShape 17"/>
          <p:cNvSpPr>
            <a:spLocks noChangeArrowheads="1"/>
          </p:cNvSpPr>
          <p:nvPr/>
        </p:nvSpPr>
        <p:spPr bwMode="auto">
          <a:xfrm>
            <a:off x="3810000" y="4527550"/>
            <a:ext cx="609600" cy="474663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35" name="AutoShape 18"/>
          <p:cNvSpPr>
            <a:spLocks noChangeArrowheads="1"/>
          </p:cNvSpPr>
          <p:nvPr/>
        </p:nvSpPr>
        <p:spPr bwMode="auto">
          <a:xfrm>
            <a:off x="3797300" y="3092411"/>
            <a:ext cx="609600" cy="47466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30736" name="Picture 19" descr="矢印01_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38950" y="3514725"/>
            <a:ext cx="62230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7" name="Rectangle 16"/>
          <p:cNvSpPr>
            <a:spLocks noChangeArrowheads="1"/>
          </p:cNvSpPr>
          <p:nvPr/>
        </p:nvSpPr>
        <p:spPr bwMode="auto">
          <a:xfrm>
            <a:off x="69849" y="120650"/>
            <a:ext cx="7157245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91431" tIns="45716" rIns="91431" bIns="45716" anchor="ctr"/>
          <a:lstStyle/>
          <a:p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Технология карбонизации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;  </a:t>
            </a:r>
            <a:r>
              <a:rPr lang="ru-RU" altLang="ja-JP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HG丸ｺﾞｼｯｸM-PRO" pitchFamily="50" charset="-128"/>
              </a:rPr>
              <a:t>технология пиролиза</a:t>
            </a:r>
            <a:endParaRPr lang="en-US" altLang="ja-JP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HG丸ｺﾞｼｯｸM-PRO" pitchFamily="50" charset="-128"/>
            </a:endParaRPr>
          </a:p>
        </p:txBody>
      </p:sp>
      <p:sp>
        <p:nvSpPr>
          <p:cNvPr id="20" name="スライド番号プレースホルダー 3"/>
          <p:cNvSpPr txBox="1">
            <a:spLocks/>
          </p:cNvSpPr>
          <p:nvPr/>
        </p:nvSpPr>
        <p:spPr bwMode="auto">
          <a:xfrm>
            <a:off x="8901404" y="6515876"/>
            <a:ext cx="242596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ja-JP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A3AFEFB-BB47-4DDC-BDA1-B8BB17A65331}" type="slidenum">
              <a:rPr lang="en-US" altLang="ja-JP" sz="1200" smtClean="0"/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ja-JP" sz="1200" dirty="0" smtClean="0"/>
          </a:p>
        </p:txBody>
      </p:sp>
      <p:sp>
        <p:nvSpPr>
          <p:cNvPr id="21" name="フッター プレースホルダー 3"/>
          <p:cNvSpPr txBox="1">
            <a:spLocks/>
          </p:cNvSpPr>
          <p:nvPr/>
        </p:nvSpPr>
        <p:spPr>
          <a:xfrm>
            <a:off x="3430587" y="6455551"/>
            <a:ext cx="5470815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defPPr>
              <a:defRPr lang="ja-JP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mtClean="0"/>
              <a:t>© 2015 MHIEC All Rights Reserved.              </a:t>
            </a:r>
            <a:endParaRPr lang="ja-JP" altLang="en-US" dirty="0">
              <a:solidFill>
                <a:srgbClr val="04263B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HI template A">
  <a:themeElements>
    <a:clrScheme name="MHI PPT Color Palette">
      <a:dk1>
        <a:sysClr val="windowText" lastClr="000000"/>
      </a:dk1>
      <a:lt1>
        <a:sysClr val="window" lastClr="FFFFFF"/>
      </a:lt1>
      <a:dk2>
        <a:srgbClr val="00192E"/>
      </a:dk2>
      <a:lt2>
        <a:srgbClr val="505150"/>
      </a:lt2>
      <a:accent1>
        <a:srgbClr val="C20D20"/>
      </a:accent1>
      <a:accent2>
        <a:srgbClr val="00192E"/>
      </a:accent2>
      <a:accent3>
        <a:srgbClr val="DF6421"/>
      </a:accent3>
      <a:accent4>
        <a:srgbClr val="5CAC34"/>
      </a:accent4>
      <a:accent5>
        <a:srgbClr val="0076B7"/>
      </a:accent5>
      <a:accent6>
        <a:srgbClr val="4C1966"/>
      </a:accent6>
      <a:hlink>
        <a:srgbClr val="0092D2"/>
      </a:hlink>
      <a:folHlink>
        <a:srgbClr val="777877"/>
      </a:folHlink>
    </a:clrScheme>
    <a:fontScheme name="1_MHI template 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デザインの設定">
  <a:themeElements>
    <a:clrScheme name="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6263</TotalTime>
  <Words>583</Words>
  <Application>Microsoft Office PowerPoint</Application>
  <PresentationFormat>On-screen Show (4:3)</PresentationFormat>
  <Paragraphs>202</Paragraphs>
  <Slides>10</Slides>
  <Notes>9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1_MHI template A</vt:lpstr>
      <vt:lpstr>デザインの設定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toppan brand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Keiichi SATO</dc:creator>
  <cp:lastModifiedBy>n.romanova</cp:lastModifiedBy>
  <cp:revision>347</cp:revision>
  <cp:lastPrinted>2014-07-07T08:47:25Z</cp:lastPrinted>
  <dcterms:created xsi:type="dcterms:W3CDTF">2012-01-12T01:34:18Z</dcterms:created>
  <dcterms:modified xsi:type="dcterms:W3CDTF">2015-12-08T05:30:13Z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627048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