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3"/>
  </p:notesMasterIdLst>
  <p:sldIdLst>
    <p:sldId id="265" r:id="rId3"/>
    <p:sldId id="289" r:id="rId4"/>
    <p:sldId id="263" r:id="rId5"/>
    <p:sldId id="260" r:id="rId6"/>
    <p:sldId id="294" r:id="rId7"/>
    <p:sldId id="295" r:id="rId8"/>
    <p:sldId id="287" r:id="rId9"/>
    <p:sldId id="296" r:id="rId10"/>
    <p:sldId id="285" r:id="rId11"/>
    <p:sldId id="297" r:id="rId12"/>
  </p:sldIdLst>
  <p:sldSz cx="9144000" cy="6858000" type="screen4x3"/>
  <p:notesSz cx="6794500" cy="9906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nis E Morozov" initials="DE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434" y="-84"/>
      </p:cViewPr>
      <p:guideLst>
        <p:guide orient="horz" pos="3022"/>
        <p:guide orient="horz" pos="392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2-04T10:01:20.429" idx="1">
    <p:pos x="-14" y="934"/>
    <p:text>Добавить фото награды Rosinfra 2015 вместо 2014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6FA352-CE9D-456A-9DB3-8AA08EBD4CBC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3D69FEB-6A53-446E-B063-71556438346E}">
      <dgm:prSet phldrT="[Text]"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Какие изменения произошли в федеральном законе «Об отходах производства и потребления» № 89 ФЗ?</a:t>
          </a:r>
          <a:endParaRPr lang="en-US" dirty="0"/>
        </a:p>
      </dgm:t>
    </dgm:pt>
    <dgm:pt modelId="{477A03D4-B112-4439-9D09-A3BDD6867F30}" type="parTrans" cxnId="{1A2809BF-599B-451E-AFC9-004CD8C53A59}">
      <dgm:prSet/>
      <dgm:spPr/>
      <dgm:t>
        <a:bodyPr/>
        <a:lstStyle/>
        <a:p>
          <a:endParaRPr lang="en-US"/>
        </a:p>
      </dgm:t>
    </dgm:pt>
    <dgm:pt modelId="{0D8B97AA-D6E1-487F-9DEE-EFA3C3C80E16}" type="sibTrans" cxnId="{1A2809BF-599B-451E-AFC9-004CD8C53A59}">
      <dgm:prSet/>
      <dgm:spPr/>
      <dgm:t>
        <a:bodyPr/>
        <a:lstStyle/>
        <a:p>
          <a:endParaRPr lang="en-US"/>
        </a:p>
      </dgm:t>
    </dgm:pt>
    <dgm:pt modelId="{0408A99E-6735-46AE-A93F-944B6817E154}">
      <dgm:prSet phldrT="[Text]"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Какие</a:t>
          </a:r>
          <a:r>
            <a:rPr lang="ru-RU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изменения произошли в федеральном законе «О концессионных соглашениях» № 115 ФЗ</a:t>
          </a:r>
          <a:r>
            <a:rPr lang="ru-RU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?</a:t>
          </a:r>
          <a:endParaRPr lang="en-US" dirty="0"/>
        </a:p>
      </dgm:t>
    </dgm:pt>
    <dgm:pt modelId="{D7D86968-B86F-4D08-8E36-D96E672ACF6C}" type="parTrans" cxnId="{844AF0CF-4A02-4E15-B894-0C3378EE64A9}">
      <dgm:prSet/>
      <dgm:spPr/>
      <dgm:t>
        <a:bodyPr/>
        <a:lstStyle/>
        <a:p>
          <a:endParaRPr lang="en-US"/>
        </a:p>
      </dgm:t>
    </dgm:pt>
    <dgm:pt modelId="{265E80EB-8BDC-49AE-9C7D-1CA181DA0191}" type="sibTrans" cxnId="{844AF0CF-4A02-4E15-B894-0C3378EE64A9}">
      <dgm:prSet/>
      <dgm:spPr/>
      <dgm:t>
        <a:bodyPr/>
        <a:lstStyle/>
        <a:p>
          <a:endParaRPr lang="en-US"/>
        </a:p>
      </dgm:t>
    </dgm:pt>
    <dgm:pt modelId="{0D3B5168-4E4D-41BC-9FBA-B2991E6EB68E}">
      <dgm:prSet phldrT="[Text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Какие основные вызовы и возможности возникли для концессии – драйвера развития мусороперерабатывающей отрасли в России</a:t>
          </a:r>
          <a:r>
            <a:rPr lang="en-US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?</a:t>
          </a:r>
          <a:endParaRPr lang="en-US" dirty="0"/>
        </a:p>
      </dgm:t>
    </dgm:pt>
    <dgm:pt modelId="{B94502EE-01CE-420D-B3E7-74CCE6470546}" type="parTrans" cxnId="{2722595B-63ED-414A-8086-E384CCDA2420}">
      <dgm:prSet/>
      <dgm:spPr/>
      <dgm:t>
        <a:bodyPr/>
        <a:lstStyle/>
        <a:p>
          <a:endParaRPr lang="en-US"/>
        </a:p>
      </dgm:t>
    </dgm:pt>
    <dgm:pt modelId="{1B842020-5C25-448B-B11E-342AB49C3D26}" type="sibTrans" cxnId="{2722595B-63ED-414A-8086-E384CCDA2420}">
      <dgm:prSet/>
      <dgm:spPr/>
      <dgm:t>
        <a:bodyPr/>
        <a:lstStyle/>
        <a:p>
          <a:endParaRPr lang="en-US"/>
        </a:p>
      </dgm:t>
    </dgm:pt>
    <dgm:pt modelId="{31B4FD04-B384-4A15-ADB0-95ACBC1C7AE9}" type="pres">
      <dgm:prSet presAssocID="{626FA352-CE9D-456A-9DB3-8AA08EBD4CB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41F86DC-B668-4954-A822-55AE697EE3E7}" type="pres">
      <dgm:prSet presAssocID="{626FA352-CE9D-456A-9DB3-8AA08EBD4CBC}" presName="Name1" presStyleCnt="0"/>
      <dgm:spPr/>
    </dgm:pt>
    <dgm:pt modelId="{DDD403F1-DC4C-467D-B374-0921541C42C0}" type="pres">
      <dgm:prSet presAssocID="{626FA352-CE9D-456A-9DB3-8AA08EBD4CBC}" presName="cycle" presStyleCnt="0"/>
      <dgm:spPr/>
    </dgm:pt>
    <dgm:pt modelId="{4EBC76C3-70EA-465D-9D2A-26CA9882BAC2}" type="pres">
      <dgm:prSet presAssocID="{626FA352-CE9D-456A-9DB3-8AA08EBD4CBC}" presName="srcNode" presStyleLbl="node1" presStyleIdx="0" presStyleCnt="3"/>
      <dgm:spPr/>
    </dgm:pt>
    <dgm:pt modelId="{1680895E-7210-48C8-A653-813D393A6DFD}" type="pres">
      <dgm:prSet presAssocID="{626FA352-CE9D-456A-9DB3-8AA08EBD4CBC}" presName="conn" presStyleLbl="parChTrans1D2" presStyleIdx="0" presStyleCnt="1"/>
      <dgm:spPr/>
      <dgm:t>
        <a:bodyPr/>
        <a:lstStyle/>
        <a:p>
          <a:endParaRPr lang="en-US"/>
        </a:p>
      </dgm:t>
    </dgm:pt>
    <dgm:pt modelId="{7556CDD5-D0AA-4497-89DA-DBD75EC16EEE}" type="pres">
      <dgm:prSet presAssocID="{626FA352-CE9D-456A-9DB3-8AA08EBD4CBC}" presName="extraNode" presStyleLbl="node1" presStyleIdx="0" presStyleCnt="3"/>
      <dgm:spPr/>
    </dgm:pt>
    <dgm:pt modelId="{A957A47A-B703-493B-8217-26F776BF5392}" type="pres">
      <dgm:prSet presAssocID="{626FA352-CE9D-456A-9DB3-8AA08EBD4CBC}" presName="dstNode" presStyleLbl="node1" presStyleIdx="0" presStyleCnt="3"/>
      <dgm:spPr/>
    </dgm:pt>
    <dgm:pt modelId="{E89D0ECB-2CCE-4990-9C89-C01079B71487}" type="pres">
      <dgm:prSet presAssocID="{C3D69FEB-6A53-446E-B063-71556438346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EE964-FE19-4F86-9918-B03FFFE9196C}" type="pres">
      <dgm:prSet presAssocID="{C3D69FEB-6A53-446E-B063-71556438346E}" presName="accent_1" presStyleCnt="0"/>
      <dgm:spPr/>
    </dgm:pt>
    <dgm:pt modelId="{15A64923-28A4-477A-AEE5-D6A718D602DB}" type="pres">
      <dgm:prSet presAssocID="{C3D69FEB-6A53-446E-B063-71556438346E}" presName="accentRepeatNode" presStyleLbl="solidFgAcc1" presStyleIdx="0" presStyleCnt="3"/>
      <dgm:spPr>
        <a:solidFill>
          <a:schemeClr val="accent2"/>
        </a:solidFill>
      </dgm:spPr>
    </dgm:pt>
    <dgm:pt modelId="{5058001D-5415-4A6E-B3F7-DFDA69895DBC}" type="pres">
      <dgm:prSet presAssocID="{0408A99E-6735-46AE-A93F-944B6817E15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4501BA-CC97-4174-A4AB-1508551824B4}" type="pres">
      <dgm:prSet presAssocID="{0408A99E-6735-46AE-A93F-944B6817E154}" presName="accent_2" presStyleCnt="0"/>
      <dgm:spPr/>
    </dgm:pt>
    <dgm:pt modelId="{827DEA74-5BD4-4B1F-B1BD-64DDCAC7C94A}" type="pres">
      <dgm:prSet presAssocID="{0408A99E-6735-46AE-A93F-944B6817E154}" presName="accentRepeatNode" presStyleLbl="solidFgAcc1" presStyleIdx="1" presStyleCnt="3"/>
      <dgm:spPr>
        <a:solidFill>
          <a:schemeClr val="accent2"/>
        </a:solidFill>
      </dgm:spPr>
    </dgm:pt>
    <dgm:pt modelId="{19CC6189-BFB1-48CF-A7F8-2213D6A20BD0}" type="pres">
      <dgm:prSet presAssocID="{0D3B5168-4E4D-41BC-9FBA-B2991E6EB68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AEBB8-DEF7-4978-9A01-86110E26E65C}" type="pres">
      <dgm:prSet presAssocID="{0D3B5168-4E4D-41BC-9FBA-B2991E6EB68E}" presName="accent_3" presStyleCnt="0"/>
      <dgm:spPr/>
    </dgm:pt>
    <dgm:pt modelId="{B0ED28A5-846E-4F67-9B78-0A3FE90E7457}" type="pres">
      <dgm:prSet presAssocID="{0D3B5168-4E4D-41BC-9FBA-B2991E6EB68E}" presName="accentRepeatNode" presStyleLbl="solidFgAcc1" presStyleIdx="2" presStyleCnt="3"/>
      <dgm:spPr>
        <a:solidFill>
          <a:schemeClr val="accent2"/>
        </a:solidFill>
      </dgm:spPr>
    </dgm:pt>
  </dgm:ptLst>
  <dgm:cxnLst>
    <dgm:cxn modelId="{8CCE2549-3D5D-40E5-AEC7-FB372CAD7FEA}" type="presOf" srcId="{0D8B97AA-D6E1-487F-9DEE-EFA3C3C80E16}" destId="{1680895E-7210-48C8-A653-813D393A6DFD}" srcOrd="0" destOrd="0" presId="urn:microsoft.com/office/officeart/2008/layout/VerticalCurvedList"/>
    <dgm:cxn modelId="{D6CAC982-43D7-486B-9A3D-369DD4BD5C84}" type="presOf" srcId="{C3D69FEB-6A53-446E-B063-71556438346E}" destId="{E89D0ECB-2CCE-4990-9C89-C01079B71487}" srcOrd="0" destOrd="0" presId="urn:microsoft.com/office/officeart/2008/layout/VerticalCurvedList"/>
    <dgm:cxn modelId="{C0142AC5-776A-4008-83C7-AD86EA59D1FD}" type="presOf" srcId="{0408A99E-6735-46AE-A93F-944B6817E154}" destId="{5058001D-5415-4A6E-B3F7-DFDA69895DBC}" srcOrd="0" destOrd="0" presId="urn:microsoft.com/office/officeart/2008/layout/VerticalCurvedList"/>
    <dgm:cxn modelId="{02DBCDE6-44C1-4957-B160-E72260E8C531}" type="presOf" srcId="{0D3B5168-4E4D-41BC-9FBA-B2991E6EB68E}" destId="{19CC6189-BFB1-48CF-A7F8-2213D6A20BD0}" srcOrd="0" destOrd="0" presId="urn:microsoft.com/office/officeart/2008/layout/VerticalCurvedList"/>
    <dgm:cxn modelId="{77629FE1-336E-48DD-B75C-7019A1C188ED}" type="presOf" srcId="{626FA352-CE9D-456A-9DB3-8AA08EBD4CBC}" destId="{31B4FD04-B384-4A15-ADB0-95ACBC1C7AE9}" srcOrd="0" destOrd="0" presId="urn:microsoft.com/office/officeart/2008/layout/VerticalCurvedList"/>
    <dgm:cxn modelId="{2722595B-63ED-414A-8086-E384CCDA2420}" srcId="{626FA352-CE9D-456A-9DB3-8AA08EBD4CBC}" destId="{0D3B5168-4E4D-41BC-9FBA-B2991E6EB68E}" srcOrd="2" destOrd="0" parTransId="{B94502EE-01CE-420D-B3E7-74CCE6470546}" sibTransId="{1B842020-5C25-448B-B11E-342AB49C3D26}"/>
    <dgm:cxn modelId="{1A2809BF-599B-451E-AFC9-004CD8C53A59}" srcId="{626FA352-CE9D-456A-9DB3-8AA08EBD4CBC}" destId="{C3D69FEB-6A53-446E-B063-71556438346E}" srcOrd="0" destOrd="0" parTransId="{477A03D4-B112-4439-9D09-A3BDD6867F30}" sibTransId="{0D8B97AA-D6E1-487F-9DEE-EFA3C3C80E16}"/>
    <dgm:cxn modelId="{844AF0CF-4A02-4E15-B894-0C3378EE64A9}" srcId="{626FA352-CE9D-456A-9DB3-8AA08EBD4CBC}" destId="{0408A99E-6735-46AE-A93F-944B6817E154}" srcOrd="1" destOrd="0" parTransId="{D7D86968-B86F-4D08-8E36-D96E672ACF6C}" sibTransId="{265E80EB-8BDC-49AE-9C7D-1CA181DA0191}"/>
    <dgm:cxn modelId="{9F80B1BC-0258-4912-8F5D-8D609BCEE4AA}" type="presParOf" srcId="{31B4FD04-B384-4A15-ADB0-95ACBC1C7AE9}" destId="{441F86DC-B668-4954-A822-55AE697EE3E7}" srcOrd="0" destOrd="0" presId="urn:microsoft.com/office/officeart/2008/layout/VerticalCurvedList"/>
    <dgm:cxn modelId="{E95A6E37-EF13-4991-8641-9E98C7415E41}" type="presParOf" srcId="{441F86DC-B668-4954-A822-55AE697EE3E7}" destId="{DDD403F1-DC4C-467D-B374-0921541C42C0}" srcOrd="0" destOrd="0" presId="urn:microsoft.com/office/officeart/2008/layout/VerticalCurvedList"/>
    <dgm:cxn modelId="{98EF255C-5DD2-407A-B287-BB7E879EECB9}" type="presParOf" srcId="{DDD403F1-DC4C-467D-B374-0921541C42C0}" destId="{4EBC76C3-70EA-465D-9D2A-26CA9882BAC2}" srcOrd="0" destOrd="0" presId="urn:microsoft.com/office/officeart/2008/layout/VerticalCurvedList"/>
    <dgm:cxn modelId="{AACBB6D6-1C64-4B6E-A9D9-FB0F2C73C6FC}" type="presParOf" srcId="{DDD403F1-DC4C-467D-B374-0921541C42C0}" destId="{1680895E-7210-48C8-A653-813D393A6DFD}" srcOrd="1" destOrd="0" presId="urn:microsoft.com/office/officeart/2008/layout/VerticalCurvedList"/>
    <dgm:cxn modelId="{1EF1F413-FD96-4230-94B2-F4CC55BEA5BB}" type="presParOf" srcId="{DDD403F1-DC4C-467D-B374-0921541C42C0}" destId="{7556CDD5-D0AA-4497-89DA-DBD75EC16EEE}" srcOrd="2" destOrd="0" presId="urn:microsoft.com/office/officeart/2008/layout/VerticalCurvedList"/>
    <dgm:cxn modelId="{49B27D8A-B3FE-4348-9E4E-A5F9D240C0A8}" type="presParOf" srcId="{DDD403F1-DC4C-467D-B374-0921541C42C0}" destId="{A957A47A-B703-493B-8217-26F776BF5392}" srcOrd="3" destOrd="0" presId="urn:microsoft.com/office/officeart/2008/layout/VerticalCurvedList"/>
    <dgm:cxn modelId="{11256D8A-DB59-4EF5-96FC-8DA7C4B04B29}" type="presParOf" srcId="{441F86DC-B668-4954-A822-55AE697EE3E7}" destId="{E89D0ECB-2CCE-4990-9C89-C01079B71487}" srcOrd="1" destOrd="0" presId="urn:microsoft.com/office/officeart/2008/layout/VerticalCurvedList"/>
    <dgm:cxn modelId="{DADF56E1-264B-41E2-92A3-4B676D2CC5AE}" type="presParOf" srcId="{441F86DC-B668-4954-A822-55AE697EE3E7}" destId="{C03EE964-FE19-4F86-9918-B03FFFE9196C}" srcOrd="2" destOrd="0" presId="urn:microsoft.com/office/officeart/2008/layout/VerticalCurvedList"/>
    <dgm:cxn modelId="{C29D194A-14A2-4AD8-B5EE-E65B94AAF899}" type="presParOf" srcId="{C03EE964-FE19-4F86-9918-B03FFFE9196C}" destId="{15A64923-28A4-477A-AEE5-D6A718D602DB}" srcOrd="0" destOrd="0" presId="urn:microsoft.com/office/officeart/2008/layout/VerticalCurvedList"/>
    <dgm:cxn modelId="{41CB5B0A-DDBB-4AE3-85C5-9B29822354C6}" type="presParOf" srcId="{441F86DC-B668-4954-A822-55AE697EE3E7}" destId="{5058001D-5415-4A6E-B3F7-DFDA69895DBC}" srcOrd="3" destOrd="0" presId="urn:microsoft.com/office/officeart/2008/layout/VerticalCurvedList"/>
    <dgm:cxn modelId="{0077710D-3F6D-4789-AACC-13E858C64230}" type="presParOf" srcId="{441F86DC-B668-4954-A822-55AE697EE3E7}" destId="{754501BA-CC97-4174-A4AB-1508551824B4}" srcOrd="4" destOrd="0" presId="urn:microsoft.com/office/officeart/2008/layout/VerticalCurvedList"/>
    <dgm:cxn modelId="{B3ED70D8-51C9-4863-9D08-344D19198124}" type="presParOf" srcId="{754501BA-CC97-4174-A4AB-1508551824B4}" destId="{827DEA74-5BD4-4B1F-B1BD-64DDCAC7C94A}" srcOrd="0" destOrd="0" presId="urn:microsoft.com/office/officeart/2008/layout/VerticalCurvedList"/>
    <dgm:cxn modelId="{EBB09DE7-17CE-49E6-8193-B0CC40415F6B}" type="presParOf" srcId="{441F86DC-B668-4954-A822-55AE697EE3E7}" destId="{19CC6189-BFB1-48CF-A7F8-2213D6A20BD0}" srcOrd="5" destOrd="0" presId="urn:microsoft.com/office/officeart/2008/layout/VerticalCurvedList"/>
    <dgm:cxn modelId="{42CAF095-ED61-4BF7-A198-43A6FCCCD74B}" type="presParOf" srcId="{441F86DC-B668-4954-A822-55AE697EE3E7}" destId="{474AEBB8-DEF7-4978-9A01-86110E26E65C}" srcOrd="6" destOrd="0" presId="urn:microsoft.com/office/officeart/2008/layout/VerticalCurvedList"/>
    <dgm:cxn modelId="{E96703FC-7563-4F6C-B831-6E086AC6CDED}" type="presParOf" srcId="{474AEBB8-DEF7-4978-9A01-86110E26E65C}" destId="{B0ED28A5-846E-4F67-9B78-0A3FE90E745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3A1A97-8321-42C2-AD1F-D19568EBEFF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B40D84-E794-401A-B57F-6CE0720C08BC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Ответственность производителя</a:t>
          </a:r>
          <a:endParaRPr lang="en-US" dirty="0">
            <a:solidFill>
              <a:schemeClr val="bg1"/>
            </a:solidFill>
          </a:endParaRPr>
        </a:p>
      </dgm:t>
    </dgm:pt>
    <dgm:pt modelId="{B7F1D850-24D1-433D-BD90-CAC07D090C14}" type="parTrans" cxnId="{B8221794-13EA-4F20-A02B-E304EA2E621E}">
      <dgm:prSet/>
      <dgm:spPr/>
      <dgm:t>
        <a:bodyPr/>
        <a:lstStyle/>
        <a:p>
          <a:endParaRPr lang="en-US"/>
        </a:p>
      </dgm:t>
    </dgm:pt>
    <dgm:pt modelId="{FD4D2082-67C8-49E7-9136-6648C0725714}" type="sibTrans" cxnId="{B8221794-13EA-4F20-A02B-E304EA2E621E}">
      <dgm:prSet/>
      <dgm:spPr/>
      <dgm:t>
        <a:bodyPr/>
        <a:lstStyle/>
        <a:p>
          <a:endParaRPr lang="en-US"/>
        </a:p>
      </dgm:t>
    </dgm:pt>
    <dgm:pt modelId="{9833CAFF-6B1E-4A8C-A24E-9D5338706CA6}">
      <dgm:prSet phldrT="[Text]"/>
      <dgm:spPr/>
      <dgm:t>
        <a:bodyPr/>
        <a:lstStyle/>
        <a:p>
          <a:r>
            <a:rPr lang="ru-RU" dirty="0" smtClean="0"/>
            <a:t>Производители товаров обязаны обеспечить утилизацию части (%) отходов от использования этих товаров</a:t>
          </a:r>
          <a:endParaRPr lang="en-US" dirty="0"/>
        </a:p>
      </dgm:t>
    </dgm:pt>
    <dgm:pt modelId="{3D31E7AB-F424-4752-95B6-E7B112983945}" type="parTrans" cxnId="{318775F7-BA78-4676-972C-423E239A6F91}">
      <dgm:prSet/>
      <dgm:spPr/>
      <dgm:t>
        <a:bodyPr/>
        <a:lstStyle/>
        <a:p>
          <a:endParaRPr lang="en-US"/>
        </a:p>
      </dgm:t>
    </dgm:pt>
    <dgm:pt modelId="{5A494435-69F7-4DC4-9C90-60751BB94511}" type="sibTrans" cxnId="{318775F7-BA78-4676-972C-423E239A6F91}">
      <dgm:prSet/>
      <dgm:spPr/>
      <dgm:t>
        <a:bodyPr/>
        <a:lstStyle/>
        <a:p>
          <a:endParaRPr lang="en-US"/>
        </a:p>
      </dgm:t>
    </dgm:pt>
    <dgm:pt modelId="{671E51C4-F49F-4DC1-BA8A-1B26DA1B8FC4}">
      <dgm:prSet phldrT="[Text]"/>
      <dgm:spPr/>
      <dgm:t>
        <a:bodyPr/>
        <a:lstStyle/>
        <a:p>
          <a:r>
            <a:rPr lang="ru-RU" dirty="0" smtClean="0"/>
            <a:t>Альтернатива – уплата экологического платежа (не налог, поступает в федеральный бюджет, целевое использование)</a:t>
          </a:r>
          <a:endParaRPr lang="en-US" dirty="0"/>
        </a:p>
      </dgm:t>
    </dgm:pt>
    <dgm:pt modelId="{71AFB7C3-E9AA-4E9F-8B4B-23E6ABC51FA3}" type="parTrans" cxnId="{0B75AC6D-853B-48E1-B035-82FE556154A9}">
      <dgm:prSet/>
      <dgm:spPr/>
      <dgm:t>
        <a:bodyPr/>
        <a:lstStyle/>
        <a:p>
          <a:endParaRPr lang="en-US"/>
        </a:p>
      </dgm:t>
    </dgm:pt>
    <dgm:pt modelId="{0CADB92F-09DE-419B-AAF4-FBAEF35600A6}" type="sibTrans" cxnId="{0B75AC6D-853B-48E1-B035-82FE556154A9}">
      <dgm:prSet/>
      <dgm:spPr/>
      <dgm:t>
        <a:bodyPr/>
        <a:lstStyle/>
        <a:p>
          <a:endParaRPr lang="en-US"/>
        </a:p>
      </dgm:t>
    </dgm:pt>
    <dgm:pt modelId="{066D024B-7982-43DD-AA2D-8FA7672EF44F}">
      <dgm:prSet phldrT="[Text]"/>
      <dgm:spPr/>
      <dgm:t>
        <a:bodyPr/>
        <a:lstStyle/>
        <a:p>
          <a:r>
            <a:rPr lang="ru-RU" dirty="0" smtClean="0"/>
            <a:t>Способы утилизации: самостоятельно, объединиться с другими производителями, нанять оператора в сфере ТКО</a:t>
          </a:r>
          <a:endParaRPr lang="en-US" dirty="0"/>
        </a:p>
      </dgm:t>
    </dgm:pt>
    <dgm:pt modelId="{C763EE26-76B5-4985-A2E7-AD9A5B251521}" type="parTrans" cxnId="{93EF2A61-BDDF-4AB0-AB8E-BE55F6F220F3}">
      <dgm:prSet/>
      <dgm:spPr/>
      <dgm:t>
        <a:bodyPr/>
        <a:lstStyle/>
        <a:p>
          <a:endParaRPr lang="en-US"/>
        </a:p>
      </dgm:t>
    </dgm:pt>
    <dgm:pt modelId="{217DCE19-1C6B-4971-9610-A73069CEC76A}" type="sibTrans" cxnId="{93EF2A61-BDDF-4AB0-AB8E-BE55F6F220F3}">
      <dgm:prSet/>
      <dgm:spPr/>
      <dgm:t>
        <a:bodyPr/>
        <a:lstStyle/>
        <a:p>
          <a:endParaRPr lang="en-US"/>
        </a:p>
      </dgm:t>
    </dgm:pt>
    <dgm:pt modelId="{2D31D0C1-2DEB-4D6F-B04F-9060551D4022}">
      <dgm:prSet phldrT="[Text]"/>
      <dgm:spPr/>
      <dgm:t>
        <a:bodyPr/>
        <a:lstStyle/>
        <a:p>
          <a:endParaRPr lang="en-US" dirty="0"/>
        </a:p>
      </dgm:t>
    </dgm:pt>
    <dgm:pt modelId="{91863EB4-30AB-432C-8D61-027343138B9C}" type="parTrans" cxnId="{DAD36E30-7E32-462C-BA99-C0A33F0BDBF2}">
      <dgm:prSet/>
      <dgm:spPr/>
      <dgm:t>
        <a:bodyPr/>
        <a:lstStyle/>
        <a:p>
          <a:endParaRPr lang="en-US"/>
        </a:p>
      </dgm:t>
    </dgm:pt>
    <dgm:pt modelId="{3C439E4D-9406-4995-9F78-E2D1F8E06793}" type="sibTrans" cxnId="{DAD36E30-7E32-462C-BA99-C0A33F0BDBF2}">
      <dgm:prSet/>
      <dgm:spPr/>
      <dgm:t>
        <a:bodyPr/>
        <a:lstStyle/>
        <a:p>
          <a:endParaRPr lang="en-US"/>
        </a:p>
      </dgm:t>
    </dgm:pt>
    <dgm:pt modelId="{F477294F-7A47-4281-B28B-A53C9AC43D1E}">
      <dgm:prSet phldrT="[Text]"/>
      <dgm:spPr/>
      <dgm:t>
        <a:bodyPr/>
        <a:lstStyle/>
        <a:p>
          <a:endParaRPr lang="en-US" dirty="0"/>
        </a:p>
      </dgm:t>
    </dgm:pt>
    <dgm:pt modelId="{85747C96-4BE5-411A-A9A1-7F867F55521B}" type="parTrans" cxnId="{D9FBF71A-A898-4FA2-B72A-871CB90BD1B9}">
      <dgm:prSet/>
      <dgm:spPr/>
      <dgm:t>
        <a:bodyPr/>
        <a:lstStyle/>
        <a:p>
          <a:endParaRPr lang="en-US"/>
        </a:p>
      </dgm:t>
    </dgm:pt>
    <dgm:pt modelId="{D23FE702-8ED3-48C9-A03E-F2A667F608B7}" type="sibTrans" cxnId="{D9FBF71A-A898-4FA2-B72A-871CB90BD1B9}">
      <dgm:prSet/>
      <dgm:spPr/>
      <dgm:t>
        <a:bodyPr/>
        <a:lstStyle/>
        <a:p>
          <a:endParaRPr lang="en-US"/>
        </a:p>
      </dgm:t>
    </dgm:pt>
    <dgm:pt modelId="{590271D3-ECE8-4282-BD9B-D2FC7AE05060}" type="pres">
      <dgm:prSet presAssocID="{E93A1A97-8321-42C2-AD1F-D19568EBEFF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3CA67B1-B2DB-49BD-84D0-34CCF4B2ABDB}" type="pres">
      <dgm:prSet presAssocID="{97B40D84-E794-401A-B57F-6CE0720C08BC}" presName="linNode" presStyleCnt="0"/>
      <dgm:spPr/>
    </dgm:pt>
    <dgm:pt modelId="{03924EAF-A530-4823-A556-67AAA06C9324}" type="pres">
      <dgm:prSet presAssocID="{97B40D84-E794-401A-B57F-6CE0720C08BC}" presName="parentShp" presStyleLbl="node1" presStyleIdx="0" presStyleCnt="1" custScaleX="81658" custScaleY="1538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808860-1BF2-43E7-86BD-0D11DA43D625}" type="pres">
      <dgm:prSet presAssocID="{97B40D84-E794-401A-B57F-6CE0720C08BC}" presName="childShp" presStyleLbl="bgAccFollowNode1" presStyleIdx="0" presStyleCnt="1" custScaleX="121241" custScaleY="142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16396E-4282-4332-AB92-836075B0E780}" type="presOf" srcId="{671E51C4-F49F-4DC1-BA8A-1B26DA1B8FC4}" destId="{4A808860-1BF2-43E7-86BD-0D11DA43D625}" srcOrd="0" destOrd="2" presId="urn:microsoft.com/office/officeart/2005/8/layout/vList6"/>
    <dgm:cxn modelId="{4BE1CF5B-9B83-403C-983A-598490A463F5}" type="presOf" srcId="{E93A1A97-8321-42C2-AD1F-D19568EBEFF7}" destId="{590271D3-ECE8-4282-BD9B-D2FC7AE05060}" srcOrd="0" destOrd="0" presId="urn:microsoft.com/office/officeart/2005/8/layout/vList6"/>
    <dgm:cxn modelId="{B8221794-13EA-4F20-A02B-E304EA2E621E}" srcId="{E93A1A97-8321-42C2-AD1F-D19568EBEFF7}" destId="{97B40D84-E794-401A-B57F-6CE0720C08BC}" srcOrd="0" destOrd="0" parTransId="{B7F1D850-24D1-433D-BD90-CAC07D090C14}" sibTransId="{FD4D2082-67C8-49E7-9136-6648C0725714}"/>
    <dgm:cxn modelId="{D9FBF71A-A898-4FA2-B72A-871CB90BD1B9}" srcId="{97B40D84-E794-401A-B57F-6CE0720C08BC}" destId="{F477294F-7A47-4281-B28B-A53C9AC43D1E}" srcOrd="3" destOrd="0" parTransId="{85747C96-4BE5-411A-A9A1-7F867F55521B}" sibTransId="{D23FE702-8ED3-48C9-A03E-F2A667F608B7}"/>
    <dgm:cxn modelId="{BD740A33-31FA-42BC-AE9E-049743DF3B64}" type="presOf" srcId="{066D024B-7982-43DD-AA2D-8FA7672EF44F}" destId="{4A808860-1BF2-43E7-86BD-0D11DA43D625}" srcOrd="0" destOrd="4" presId="urn:microsoft.com/office/officeart/2005/8/layout/vList6"/>
    <dgm:cxn modelId="{93EF2A61-BDDF-4AB0-AB8E-BE55F6F220F3}" srcId="{97B40D84-E794-401A-B57F-6CE0720C08BC}" destId="{066D024B-7982-43DD-AA2D-8FA7672EF44F}" srcOrd="4" destOrd="0" parTransId="{C763EE26-76B5-4985-A2E7-AD9A5B251521}" sibTransId="{217DCE19-1C6B-4971-9610-A73069CEC76A}"/>
    <dgm:cxn modelId="{318775F7-BA78-4676-972C-423E239A6F91}" srcId="{97B40D84-E794-401A-B57F-6CE0720C08BC}" destId="{9833CAFF-6B1E-4A8C-A24E-9D5338706CA6}" srcOrd="0" destOrd="0" parTransId="{3D31E7AB-F424-4752-95B6-E7B112983945}" sibTransId="{5A494435-69F7-4DC4-9C90-60751BB94511}"/>
    <dgm:cxn modelId="{0B75AC6D-853B-48E1-B035-82FE556154A9}" srcId="{97B40D84-E794-401A-B57F-6CE0720C08BC}" destId="{671E51C4-F49F-4DC1-BA8A-1B26DA1B8FC4}" srcOrd="2" destOrd="0" parTransId="{71AFB7C3-E9AA-4E9F-8B4B-23E6ABC51FA3}" sibTransId="{0CADB92F-09DE-419B-AAF4-FBAEF35600A6}"/>
    <dgm:cxn modelId="{6317F912-6FA3-47DF-BD7B-A5FFFAE1790C}" type="presOf" srcId="{97B40D84-E794-401A-B57F-6CE0720C08BC}" destId="{03924EAF-A530-4823-A556-67AAA06C9324}" srcOrd="0" destOrd="0" presId="urn:microsoft.com/office/officeart/2005/8/layout/vList6"/>
    <dgm:cxn modelId="{7C052E38-9D32-4C40-84ED-8A45406696E1}" type="presOf" srcId="{2D31D0C1-2DEB-4D6F-B04F-9060551D4022}" destId="{4A808860-1BF2-43E7-86BD-0D11DA43D625}" srcOrd="0" destOrd="1" presId="urn:microsoft.com/office/officeart/2005/8/layout/vList6"/>
    <dgm:cxn modelId="{AE780478-5880-42EE-8435-1D4BE4698EEB}" type="presOf" srcId="{F477294F-7A47-4281-B28B-A53C9AC43D1E}" destId="{4A808860-1BF2-43E7-86BD-0D11DA43D625}" srcOrd="0" destOrd="3" presId="urn:microsoft.com/office/officeart/2005/8/layout/vList6"/>
    <dgm:cxn modelId="{DAD36E30-7E32-462C-BA99-C0A33F0BDBF2}" srcId="{97B40D84-E794-401A-B57F-6CE0720C08BC}" destId="{2D31D0C1-2DEB-4D6F-B04F-9060551D4022}" srcOrd="1" destOrd="0" parTransId="{91863EB4-30AB-432C-8D61-027343138B9C}" sibTransId="{3C439E4D-9406-4995-9F78-E2D1F8E06793}"/>
    <dgm:cxn modelId="{B1D7D956-3797-4CF7-B255-89C3D45CFAE2}" type="presOf" srcId="{9833CAFF-6B1E-4A8C-A24E-9D5338706CA6}" destId="{4A808860-1BF2-43E7-86BD-0D11DA43D625}" srcOrd="0" destOrd="0" presId="urn:microsoft.com/office/officeart/2005/8/layout/vList6"/>
    <dgm:cxn modelId="{B60E6441-3EE6-414C-8A7D-A8170BE0F8EB}" type="presParOf" srcId="{590271D3-ECE8-4282-BD9B-D2FC7AE05060}" destId="{53CA67B1-B2DB-49BD-84D0-34CCF4B2ABDB}" srcOrd="0" destOrd="0" presId="urn:microsoft.com/office/officeart/2005/8/layout/vList6"/>
    <dgm:cxn modelId="{5CC1C1F9-6DD0-428D-A0CC-2C0D486CE577}" type="presParOf" srcId="{53CA67B1-B2DB-49BD-84D0-34CCF4B2ABDB}" destId="{03924EAF-A530-4823-A556-67AAA06C9324}" srcOrd="0" destOrd="0" presId="urn:microsoft.com/office/officeart/2005/8/layout/vList6"/>
    <dgm:cxn modelId="{1C5DA0F4-4337-45E1-95FF-748A60F202E1}" type="presParOf" srcId="{53CA67B1-B2DB-49BD-84D0-34CCF4B2ABDB}" destId="{4A808860-1BF2-43E7-86BD-0D11DA43D62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3A1A97-8321-42C2-AD1F-D19568EBEFF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B40D84-E794-401A-B57F-6CE0720C08BC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Региональный оператор</a:t>
          </a:r>
          <a:endParaRPr lang="en-US" dirty="0">
            <a:solidFill>
              <a:schemeClr val="bg1"/>
            </a:solidFill>
          </a:endParaRPr>
        </a:p>
      </dgm:t>
    </dgm:pt>
    <dgm:pt modelId="{B7F1D850-24D1-433D-BD90-CAC07D090C14}" type="parTrans" cxnId="{B8221794-13EA-4F20-A02B-E304EA2E621E}">
      <dgm:prSet/>
      <dgm:spPr/>
      <dgm:t>
        <a:bodyPr/>
        <a:lstStyle/>
        <a:p>
          <a:endParaRPr lang="en-US"/>
        </a:p>
      </dgm:t>
    </dgm:pt>
    <dgm:pt modelId="{FD4D2082-67C8-49E7-9136-6648C0725714}" type="sibTrans" cxnId="{B8221794-13EA-4F20-A02B-E304EA2E621E}">
      <dgm:prSet/>
      <dgm:spPr/>
      <dgm:t>
        <a:bodyPr/>
        <a:lstStyle/>
        <a:p>
          <a:endParaRPr lang="en-US"/>
        </a:p>
      </dgm:t>
    </dgm:pt>
    <dgm:pt modelId="{9833CAFF-6B1E-4A8C-A24E-9D5338706CA6}">
      <dgm:prSet phldrT="[Text]" custT="1"/>
      <dgm:spPr/>
      <dgm:t>
        <a:bodyPr anchor="ctr"/>
        <a:lstStyle/>
        <a:p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Новые игроки отрасли: региональный оператор (РО) и операторы по обращению с ТКО</a:t>
          </a:r>
          <a:endParaRPr lang="en-US" sz="1400" dirty="0"/>
        </a:p>
      </dgm:t>
    </dgm:pt>
    <dgm:pt modelId="{3D31E7AB-F424-4752-95B6-E7B112983945}" type="parTrans" cxnId="{318775F7-BA78-4676-972C-423E239A6F91}">
      <dgm:prSet/>
      <dgm:spPr/>
      <dgm:t>
        <a:bodyPr/>
        <a:lstStyle/>
        <a:p>
          <a:endParaRPr lang="en-US"/>
        </a:p>
      </dgm:t>
    </dgm:pt>
    <dgm:pt modelId="{5A494435-69F7-4DC4-9C90-60751BB94511}" type="sibTrans" cxnId="{318775F7-BA78-4676-972C-423E239A6F91}">
      <dgm:prSet/>
      <dgm:spPr/>
      <dgm:t>
        <a:bodyPr/>
        <a:lstStyle/>
        <a:p>
          <a:endParaRPr lang="en-US"/>
        </a:p>
      </dgm:t>
    </dgm:pt>
    <dgm:pt modelId="{FE39ECD1-98D5-4733-9062-895EEF4D9D4B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Тарифы </a:t>
          </a:r>
          <a:endParaRPr lang="en-US" dirty="0"/>
        </a:p>
      </dgm:t>
    </dgm:pt>
    <dgm:pt modelId="{43DE4B74-D4BC-4523-9FC3-DA2E0B819361}" type="parTrans" cxnId="{279DDD2D-B0C5-457C-9878-CC879F250163}">
      <dgm:prSet/>
      <dgm:spPr/>
      <dgm:t>
        <a:bodyPr/>
        <a:lstStyle/>
        <a:p>
          <a:endParaRPr lang="en-US"/>
        </a:p>
      </dgm:t>
    </dgm:pt>
    <dgm:pt modelId="{CA252B17-4518-40FE-8D78-F11BD01C5FC6}" type="sibTrans" cxnId="{279DDD2D-B0C5-457C-9878-CC879F250163}">
      <dgm:prSet/>
      <dgm:spPr/>
      <dgm:t>
        <a:bodyPr/>
        <a:lstStyle/>
        <a:p>
          <a:endParaRPr lang="en-US"/>
        </a:p>
      </dgm:t>
    </dgm:pt>
    <dgm:pt modelId="{672098C0-777F-42ED-BDFF-DE9838CC05DA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Полномочия субъектам РФ</a:t>
          </a:r>
          <a:endParaRPr lang="en-US" dirty="0"/>
        </a:p>
      </dgm:t>
    </dgm:pt>
    <dgm:pt modelId="{8358CB5B-D8DC-4CB7-93B8-4EDF7A80CBCB}" type="parTrans" cxnId="{CA01CB54-AE6C-45BF-849F-F187DE438788}">
      <dgm:prSet/>
      <dgm:spPr/>
      <dgm:t>
        <a:bodyPr/>
        <a:lstStyle/>
        <a:p>
          <a:endParaRPr lang="en-US"/>
        </a:p>
      </dgm:t>
    </dgm:pt>
    <dgm:pt modelId="{DFEE3BCE-5B9E-4EDD-9CC7-F65EAAB5FF08}" type="sibTrans" cxnId="{CA01CB54-AE6C-45BF-849F-F187DE438788}">
      <dgm:prSet/>
      <dgm:spPr/>
      <dgm:t>
        <a:bodyPr/>
        <a:lstStyle/>
        <a:p>
          <a:endParaRPr lang="en-US"/>
        </a:p>
      </dgm:t>
    </dgm:pt>
    <dgm:pt modelId="{E7E8F6FB-D863-4880-B14A-6B27D9E59656}">
      <dgm:prSet custT="1"/>
      <dgm:spPr/>
      <dgm:t>
        <a:bodyPr anchor="ctr"/>
        <a:lstStyle/>
        <a:p>
          <a:pPr rtl="0"/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РО – единый тариф</a:t>
          </a:r>
          <a:endParaRPr lang="en-US" sz="1400" dirty="0"/>
        </a:p>
      </dgm:t>
    </dgm:pt>
    <dgm:pt modelId="{71A35A78-046D-4106-B641-BDE2D428E930}" type="parTrans" cxnId="{41301BF0-B58A-445F-8341-D599B50C15E0}">
      <dgm:prSet/>
      <dgm:spPr/>
      <dgm:t>
        <a:bodyPr/>
        <a:lstStyle/>
        <a:p>
          <a:endParaRPr lang="en-US"/>
        </a:p>
      </dgm:t>
    </dgm:pt>
    <dgm:pt modelId="{34711C70-8AB9-4EE1-ADFF-FA1BACA386F1}" type="sibTrans" cxnId="{41301BF0-B58A-445F-8341-D599B50C15E0}">
      <dgm:prSet/>
      <dgm:spPr/>
      <dgm:t>
        <a:bodyPr/>
        <a:lstStyle/>
        <a:p>
          <a:endParaRPr lang="en-US"/>
        </a:p>
      </dgm:t>
    </dgm:pt>
    <dgm:pt modelId="{877F5886-71E7-4C9E-B659-E247A63D2038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Планирование</a:t>
          </a:r>
          <a:endParaRPr lang="en-US" dirty="0"/>
        </a:p>
      </dgm:t>
    </dgm:pt>
    <dgm:pt modelId="{02BAEFAD-47A4-44ED-B8AB-9A0FE23EE8FA}" type="parTrans" cxnId="{968BB66A-FA53-421F-87BA-21B01F21649B}">
      <dgm:prSet/>
      <dgm:spPr/>
      <dgm:t>
        <a:bodyPr/>
        <a:lstStyle/>
        <a:p>
          <a:endParaRPr lang="en-US"/>
        </a:p>
      </dgm:t>
    </dgm:pt>
    <dgm:pt modelId="{99E0D185-EFCA-4D74-B741-BC887009BF50}" type="sibTrans" cxnId="{968BB66A-FA53-421F-87BA-21B01F21649B}">
      <dgm:prSet/>
      <dgm:spPr/>
      <dgm:t>
        <a:bodyPr/>
        <a:lstStyle/>
        <a:p>
          <a:endParaRPr lang="en-US"/>
        </a:p>
      </dgm:t>
    </dgm:pt>
    <dgm:pt modelId="{F62754C8-8ABD-4351-A7CA-265A63900C95}">
      <dgm:prSet custT="1"/>
      <dgm:spPr/>
      <dgm:t>
        <a:bodyPr anchor="ctr"/>
        <a:lstStyle/>
        <a:p>
          <a:pPr rtl="0"/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Перераспределение полномочий между различными уровнями власти в сфере ТКО: субъекты организуют процесс и утверждают правила, муниципалитеты участвуют</a:t>
          </a:r>
          <a:endParaRPr lang="en-US" sz="1400" dirty="0"/>
        </a:p>
      </dgm:t>
    </dgm:pt>
    <dgm:pt modelId="{3EC0BD34-9746-4762-99DB-4C94776D0485}" type="parTrans" cxnId="{2DAE58BB-12A7-413D-B3DA-EC9F90A3D0DC}">
      <dgm:prSet/>
      <dgm:spPr/>
      <dgm:t>
        <a:bodyPr/>
        <a:lstStyle/>
        <a:p>
          <a:endParaRPr lang="en-US"/>
        </a:p>
      </dgm:t>
    </dgm:pt>
    <dgm:pt modelId="{24C2820A-0A62-49CD-A307-F1DF035D7358}" type="sibTrans" cxnId="{2DAE58BB-12A7-413D-B3DA-EC9F90A3D0DC}">
      <dgm:prSet/>
      <dgm:spPr/>
      <dgm:t>
        <a:bodyPr/>
        <a:lstStyle/>
        <a:p>
          <a:endParaRPr lang="en-US"/>
        </a:p>
      </dgm:t>
    </dgm:pt>
    <dgm:pt modelId="{D26D42BA-7348-4C38-A771-F56EDED636F5}">
      <dgm:prSet custT="1"/>
      <dgm:spPr/>
      <dgm:t>
        <a:bodyPr anchor="ctr"/>
        <a:lstStyle/>
        <a:p>
          <a:pPr rtl="0"/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региональные программы/ территориальные схемы</a:t>
          </a:r>
          <a:endParaRPr lang="en-US" sz="1400" dirty="0"/>
        </a:p>
      </dgm:t>
    </dgm:pt>
    <dgm:pt modelId="{FBCD7497-D084-4282-A233-E9B00C5DEA38}" type="parTrans" cxnId="{1895E9D7-1ACA-4133-A42A-C8F903422039}">
      <dgm:prSet/>
      <dgm:spPr/>
      <dgm:t>
        <a:bodyPr/>
        <a:lstStyle/>
        <a:p>
          <a:endParaRPr lang="en-US"/>
        </a:p>
      </dgm:t>
    </dgm:pt>
    <dgm:pt modelId="{8C509CE6-EB6C-429D-A880-0CA8F78F25C2}" type="sibTrans" cxnId="{1895E9D7-1ACA-4133-A42A-C8F903422039}">
      <dgm:prSet/>
      <dgm:spPr/>
      <dgm:t>
        <a:bodyPr/>
        <a:lstStyle/>
        <a:p>
          <a:endParaRPr lang="en-US"/>
        </a:p>
      </dgm:t>
    </dgm:pt>
    <dgm:pt modelId="{52CD6DC2-0D3D-4E4C-9BCC-FDAE54405928}">
      <dgm:prSet custT="1"/>
      <dgm:spPr/>
      <dgm:t>
        <a:bodyPr anchor="ctr"/>
        <a:lstStyle/>
        <a:p>
          <a:pPr rtl="0"/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инвестиционные и производственные программы РО</a:t>
          </a:r>
          <a:endParaRPr lang="en-US" sz="1400" dirty="0"/>
        </a:p>
      </dgm:t>
    </dgm:pt>
    <dgm:pt modelId="{94F08486-A563-4280-842A-C01CE40E0335}" type="parTrans" cxnId="{B56B4556-B37C-4CE9-98D7-74C6E326901D}">
      <dgm:prSet/>
      <dgm:spPr/>
      <dgm:t>
        <a:bodyPr/>
        <a:lstStyle/>
        <a:p>
          <a:endParaRPr lang="en-US"/>
        </a:p>
      </dgm:t>
    </dgm:pt>
    <dgm:pt modelId="{628D2FF5-6213-48A7-A097-627910B12FD2}" type="sibTrans" cxnId="{B56B4556-B37C-4CE9-98D7-74C6E326901D}">
      <dgm:prSet/>
      <dgm:spPr/>
      <dgm:t>
        <a:bodyPr/>
        <a:lstStyle/>
        <a:p>
          <a:endParaRPr lang="en-US"/>
        </a:p>
      </dgm:t>
    </dgm:pt>
    <dgm:pt modelId="{3FC2F669-477C-49C3-8358-ACD6DEFBC1F0}">
      <dgm:prSet phldrT="[Text]" custT="1"/>
      <dgm:spPr/>
      <dgm:t>
        <a:bodyPr anchor="ctr"/>
        <a:lstStyle/>
        <a:p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РО – аналог «гарантирующего поставщика электроэнергии» на рынке отходов: отбирается на конкурсе, заключает публичные договоры, тарифы на услуги</a:t>
          </a:r>
          <a:endParaRPr lang="en-US" sz="1400" dirty="0"/>
        </a:p>
      </dgm:t>
    </dgm:pt>
    <dgm:pt modelId="{3EBFF4C4-234E-407A-9268-6139B9F4CC73}" type="parTrans" cxnId="{72D3903E-57D5-4FA1-9F28-9B81D6BE7960}">
      <dgm:prSet/>
      <dgm:spPr/>
      <dgm:t>
        <a:bodyPr/>
        <a:lstStyle/>
        <a:p>
          <a:endParaRPr lang="en-US"/>
        </a:p>
      </dgm:t>
    </dgm:pt>
    <dgm:pt modelId="{3BED088D-EC0E-4D49-9212-B5CE749FA630}" type="sibTrans" cxnId="{72D3903E-57D5-4FA1-9F28-9B81D6BE7960}">
      <dgm:prSet/>
      <dgm:spPr/>
      <dgm:t>
        <a:bodyPr/>
        <a:lstStyle/>
        <a:p>
          <a:endParaRPr lang="en-US"/>
        </a:p>
      </dgm:t>
    </dgm:pt>
    <dgm:pt modelId="{8645BA23-E0C6-4D1D-9428-8D812BA19E30}">
      <dgm:prSet custT="1"/>
      <dgm:spPr/>
      <dgm:t>
        <a:bodyPr anchor="ctr"/>
        <a:lstStyle/>
        <a:p>
          <a:pPr rtl="0"/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операторы по обращению с ТКО  - тарифы на обработку/ захоронение/ обезвреживание</a:t>
          </a:r>
          <a:endParaRPr lang="en-US" sz="1400" dirty="0"/>
        </a:p>
      </dgm:t>
    </dgm:pt>
    <dgm:pt modelId="{6E3A16E5-4249-41A4-B7ED-906011C380FD}" type="parTrans" cxnId="{121D9ACB-E9DE-44CA-9035-5C7BFF8EFCAC}">
      <dgm:prSet/>
      <dgm:spPr/>
      <dgm:t>
        <a:bodyPr/>
        <a:lstStyle/>
        <a:p>
          <a:endParaRPr lang="en-US"/>
        </a:p>
      </dgm:t>
    </dgm:pt>
    <dgm:pt modelId="{A94E1055-16F4-469E-A94D-E4AAAB1AB502}" type="sibTrans" cxnId="{121D9ACB-E9DE-44CA-9035-5C7BFF8EFCAC}">
      <dgm:prSet/>
      <dgm:spPr/>
      <dgm:t>
        <a:bodyPr/>
        <a:lstStyle/>
        <a:p>
          <a:endParaRPr lang="en-US"/>
        </a:p>
      </dgm:t>
    </dgm:pt>
    <dgm:pt modelId="{590271D3-ECE8-4282-BD9B-D2FC7AE05060}" type="pres">
      <dgm:prSet presAssocID="{E93A1A97-8321-42C2-AD1F-D19568EBEFF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3CA67B1-B2DB-49BD-84D0-34CCF4B2ABDB}" type="pres">
      <dgm:prSet presAssocID="{97B40D84-E794-401A-B57F-6CE0720C08BC}" presName="linNode" presStyleCnt="0"/>
      <dgm:spPr/>
    </dgm:pt>
    <dgm:pt modelId="{03924EAF-A530-4823-A556-67AAA06C9324}" type="pres">
      <dgm:prSet presAssocID="{97B40D84-E794-401A-B57F-6CE0720C08BC}" presName="parentShp" presStyleLbl="node1" presStyleIdx="0" presStyleCnt="4" custScaleX="119183" custScaleY="1854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808860-1BF2-43E7-86BD-0D11DA43D625}" type="pres">
      <dgm:prSet presAssocID="{97B40D84-E794-401A-B57F-6CE0720C08BC}" presName="childShp" presStyleLbl="bgAccFollowNode1" presStyleIdx="0" presStyleCnt="4" custScaleX="121241" custScaleY="2051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34E31E-D8DD-4F8D-9331-B902F26E70F3}" type="pres">
      <dgm:prSet presAssocID="{FD4D2082-67C8-49E7-9136-6648C0725714}" presName="spacing" presStyleCnt="0"/>
      <dgm:spPr/>
    </dgm:pt>
    <dgm:pt modelId="{617ABC60-47D7-43ED-A6E5-73E11F0CDC54}" type="pres">
      <dgm:prSet presAssocID="{FE39ECD1-98D5-4733-9062-895EEF4D9D4B}" presName="linNode" presStyleCnt="0"/>
      <dgm:spPr/>
    </dgm:pt>
    <dgm:pt modelId="{4877D2AF-F17C-4B91-BD6E-41DB32EBB4A5}" type="pres">
      <dgm:prSet presAssocID="{FE39ECD1-98D5-4733-9062-895EEF4D9D4B}" presName="parentShp" presStyleLbl="node1" presStyleIdx="1" presStyleCnt="4" custScaleY="1408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EAC60B-A398-4105-B30A-03B5B173DCCD}" type="pres">
      <dgm:prSet presAssocID="{FE39ECD1-98D5-4733-9062-895EEF4D9D4B}" presName="childShp" presStyleLbl="bgAccFollowNode1" presStyleIdx="1" presStyleCnt="4" custScaleY="1272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0B0EC5-7F8A-43FE-8056-09FF966BB2A0}" type="pres">
      <dgm:prSet presAssocID="{CA252B17-4518-40FE-8D78-F11BD01C5FC6}" presName="spacing" presStyleCnt="0"/>
      <dgm:spPr/>
    </dgm:pt>
    <dgm:pt modelId="{D0FE3B09-6E45-4B75-8518-A9087637119A}" type="pres">
      <dgm:prSet presAssocID="{672098C0-777F-42ED-BDFF-DE9838CC05DA}" presName="linNode" presStyleCnt="0"/>
      <dgm:spPr/>
    </dgm:pt>
    <dgm:pt modelId="{FCBA4F20-B6F1-498F-96FA-7AEF99B8BCC1}" type="pres">
      <dgm:prSet presAssocID="{672098C0-777F-42ED-BDFF-DE9838CC05DA}" presName="parentShp" presStyleLbl="node1" presStyleIdx="2" presStyleCnt="4" custScaleY="118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87C2D-3123-4A43-8681-D2935BD1E885}" type="pres">
      <dgm:prSet presAssocID="{672098C0-777F-42ED-BDFF-DE9838CC05DA}" presName="childShp" presStyleLbl="bgAccFollowNode1" presStyleIdx="2" presStyleCnt="4" custScaleY="1371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6B831B-C9A6-4ABA-B0EE-DFB115D6B8E6}" type="pres">
      <dgm:prSet presAssocID="{DFEE3BCE-5B9E-4EDD-9CC7-F65EAAB5FF08}" presName="spacing" presStyleCnt="0"/>
      <dgm:spPr/>
    </dgm:pt>
    <dgm:pt modelId="{BCAF20EC-A719-4420-91BE-488B713A66EF}" type="pres">
      <dgm:prSet presAssocID="{877F5886-71E7-4C9E-B659-E247A63D2038}" presName="linNode" presStyleCnt="0"/>
      <dgm:spPr/>
    </dgm:pt>
    <dgm:pt modelId="{6B343EDD-12ED-4D86-8F01-613E893866AD}" type="pres">
      <dgm:prSet presAssocID="{877F5886-71E7-4C9E-B659-E247A63D2038}" presName="parentShp" presStyleLbl="node1" presStyleIdx="3" presStyleCnt="4" custScaleY="1175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1607D3-C73F-4E22-8C08-2C574B8BA762}" type="pres">
      <dgm:prSet presAssocID="{877F5886-71E7-4C9E-B659-E247A63D2038}" presName="childShp" presStyleLbl="bgAccFollowNode1" presStyleIdx="3" presStyleCnt="4" custScaleY="12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01CB54-AE6C-45BF-849F-F187DE438788}" srcId="{E93A1A97-8321-42C2-AD1F-D19568EBEFF7}" destId="{672098C0-777F-42ED-BDFF-DE9838CC05DA}" srcOrd="2" destOrd="0" parTransId="{8358CB5B-D8DC-4CB7-93B8-4EDF7A80CBCB}" sibTransId="{DFEE3BCE-5B9E-4EDD-9CC7-F65EAAB5FF08}"/>
    <dgm:cxn modelId="{5BD463D0-F1FC-4216-BBA0-4A0513356CA7}" type="presOf" srcId="{F62754C8-8ABD-4351-A7CA-265A63900C95}" destId="{BCE87C2D-3123-4A43-8681-D2935BD1E885}" srcOrd="0" destOrd="0" presId="urn:microsoft.com/office/officeart/2005/8/layout/vList6"/>
    <dgm:cxn modelId="{968BB66A-FA53-421F-87BA-21B01F21649B}" srcId="{E93A1A97-8321-42C2-AD1F-D19568EBEFF7}" destId="{877F5886-71E7-4C9E-B659-E247A63D2038}" srcOrd="3" destOrd="0" parTransId="{02BAEFAD-47A4-44ED-B8AB-9A0FE23EE8FA}" sibTransId="{99E0D185-EFCA-4D74-B741-BC887009BF50}"/>
    <dgm:cxn modelId="{C6ABE4F0-BE56-40A8-A8F1-D56919A46ED3}" type="presOf" srcId="{52CD6DC2-0D3D-4E4C-9BCC-FDAE54405928}" destId="{091607D3-C73F-4E22-8C08-2C574B8BA762}" srcOrd="0" destOrd="1" presId="urn:microsoft.com/office/officeart/2005/8/layout/vList6"/>
    <dgm:cxn modelId="{B56B4556-B37C-4CE9-98D7-74C6E326901D}" srcId="{877F5886-71E7-4C9E-B659-E247A63D2038}" destId="{52CD6DC2-0D3D-4E4C-9BCC-FDAE54405928}" srcOrd="1" destOrd="0" parTransId="{94F08486-A563-4280-842A-C01CE40E0335}" sibTransId="{628D2FF5-6213-48A7-A097-627910B12FD2}"/>
    <dgm:cxn modelId="{2DAE58BB-12A7-413D-B3DA-EC9F90A3D0DC}" srcId="{672098C0-777F-42ED-BDFF-DE9838CC05DA}" destId="{F62754C8-8ABD-4351-A7CA-265A63900C95}" srcOrd="0" destOrd="0" parTransId="{3EC0BD34-9746-4762-99DB-4C94776D0485}" sibTransId="{24C2820A-0A62-49CD-A307-F1DF035D7358}"/>
    <dgm:cxn modelId="{1D94DF03-692A-407A-9D83-6B41EDABB580}" type="presOf" srcId="{672098C0-777F-42ED-BDFF-DE9838CC05DA}" destId="{FCBA4F20-B6F1-498F-96FA-7AEF99B8BCC1}" srcOrd="0" destOrd="0" presId="urn:microsoft.com/office/officeart/2005/8/layout/vList6"/>
    <dgm:cxn modelId="{279DDD2D-B0C5-457C-9878-CC879F250163}" srcId="{E93A1A97-8321-42C2-AD1F-D19568EBEFF7}" destId="{FE39ECD1-98D5-4733-9062-895EEF4D9D4B}" srcOrd="1" destOrd="0" parTransId="{43DE4B74-D4BC-4523-9FC3-DA2E0B819361}" sibTransId="{CA252B17-4518-40FE-8D78-F11BD01C5FC6}"/>
    <dgm:cxn modelId="{CB2068A3-E769-4F6E-9090-90CAE1B523A7}" type="presOf" srcId="{D26D42BA-7348-4C38-A771-F56EDED636F5}" destId="{091607D3-C73F-4E22-8C08-2C574B8BA762}" srcOrd="0" destOrd="0" presId="urn:microsoft.com/office/officeart/2005/8/layout/vList6"/>
    <dgm:cxn modelId="{72D3903E-57D5-4FA1-9F28-9B81D6BE7960}" srcId="{97B40D84-E794-401A-B57F-6CE0720C08BC}" destId="{3FC2F669-477C-49C3-8358-ACD6DEFBC1F0}" srcOrd="1" destOrd="0" parTransId="{3EBFF4C4-234E-407A-9268-6139B9F4CC73}" sibTransId="{3BED088D-EC0E-4D49-9212-B5CE749FA630}"/>
    <dgm:cxn modelId="{B8221794-13EA-4F20-A02B-E304EA2E621E}" srcId="{E93A1A97-8321-42C2-AD1F-D19568EBEFF7}" destId="{97B40D84-E794-401A-B57F-6CE0720C08BC}" srcOrd="0" destOrd="0" parTransId="{B7F1D850-24D1-433D-BD90-CAC07D090C14}" sibTransId="{FD4D2082-67C8-49E7-9136-6648C0725714}"/>
    <dgm:cxn modelId="{1895E9D7-1ACA-4133-A42A-C8F903422039}" srcId="{877F5886-71E7-4C9E-B659-E247A63D2038}" destId="{D26D42BA-7348-4C38-A771-F56EDED636F5}" srcOrd="0" destOrd="0" parTransId="{FBCD7497-D084-4282-A233-E9B00C5DEA38}" sibTransId="{8C509CE6-EB6C-429D-A880-0CA8F78F25C2}"/>
    <dgm:cxn modelId="{A3D1DFD0-B64A-46A0-831C-230AAE5C9979}" type="presOf" srcId="{9833CAFF-6B1E-4A8C-A24E-9D5338706CA6}" destId="{4A808860-1BF2-43E7-86BD-0D11DA43D625}" srcOrd="0" destOrd="0" presId="urn:microsoft.com/office/officeart/2005/8/layout/vList6"/>
    <dgm:cxn modelId="{513B9282-FBA1-4147-B214-86B4D735B13F}" type="presOf" srcId="{E93A1A97-8321-42C2-AD1F-D19568EBEFF7}" destId="{590271D3-ECE8-4282-BD9B-D2FC7AE05060}" srcOrd="0" destOrd="0" presId="urn:microsoft.com/office/officeart/2005/8/layout/vList6"/>
    <dgm:cxn modelId="{A1AB1CAE-D31C-4D1A-BB73-5ED118EAD245}" type="presOf" srcId="{3FC2F669-477C-49C3-8358-ACD6DEFBC1F0}" destId="{4A808860-1BF2-43E7-86BD-0D11DA43D625}" srcOrd="0" destOrd="1" presId="urn:microsoft.com/office/officeart/2005/8/layout/vList6"/>
    <dgm:cxn modelId="{41301BF0-B58A-445F-8341-D599B50C15E0}" srcId="{FE39ECD1-98D5-4733-9062-895EEF4D9D4B}" destId="{E7E8F6FB-D863-4880-B14A-6B27D9E59656}" srcOrd="0" destOrd="0" parTransId="{71A35A78-046D-4106-B641-BDE2D428E930}" sibTransId="{34711C70-8AB9-4EE1-ADFF-FA1BACA386F1}"/>
    <dgm:cxn modelId="{A23F8589-9752-4B86-8D97-AE349057C268}" type="presOf" srcId="{97B40D84-E794-401A-B57F-6CE0720C08BC}" destId="{03924EAF-A530-4823-A556-67AAA06C9324}" srcOrd="0" destOrd="0" presId="urn:microsoft.com/office/officeart/2005/8/layout/vList6"/>
    <dgm:cxn modelId="{318775F7-BA78-4676-972C-423E239A6F91}" srcId="{97B40D84-E794-401A-B57F-6CE0720C08BC}" destId="{9833CAFF-6B1E-4A8C-A24E-9D5338706CA6}" srcOrd="0" destOrd="0" parTransId="{3D31E7AB-F424-4752-95B6-E7B112983945}" sibTransId="{5A494435-69F7-4DC4-9C90-60751BB94511}"/>
    <dgm:cxn modelId="{E8635649-A116-403E-9927-41A9E11C7588}" type="presOf" srcId="{E7E8F6FB-D863-4880-B14A-6B27D9E59656}" destId="{D4EAC60B-A398-4105-B30A-03B5B173DCCD}" srcOrd="0" destOrd="0" presId="urn:microsoft.com/office/officeart/2005/8/layout/vList6"/>
    <dgm:cxn modelId="{F4103128-B371-4FFE-88C1-27216D5D8E28}" type="presOf" srcId="{FE39ECD1-98D5-4733-9062-895EEF4D9D4B}" destId="{4877D2AF-F17C-4B91-BD6E-41DB32EBB4A5}" srcOrd="0" destOrd="0" presId="urn:microsoft.com/office/officeart/2005/8/layout/vList6"/>
    <dgm:cxn modelId="{121D9ACB-E9DE-44CA-9035-5C7BFF8EFCAC}" srcId="{FE39ECD1-98D5-4733-9062-895EEF4D9D4B}" destId="{8645BA23-E0C6-4D1D-9428-8D812BA19E30}" srcOrd="1" destOrd="0" parTransId="{6E3A16E5-4249-41A4-B7ED-906011C380FD}" sibTransId="{A94E1055-16F4-469E-A94D-E4AAAB1AB502}"/>
    <dgm:cxn modelId="{B6DB56BE-88A9-415D-A042-53BDDFF82819}" type="presOf" srcId="{877F5886-71E7-4C9E-B659-E247A63D2038}" destId="{6B343EDD-12ED-4D86-8F01-613E893866AD}" srcOrd="0" destOrd="0" presId="urn:microsoft.com/office/officeart/2005/8/layout/vList6"/>
    <dgm:cxn modelId="{9FB8A1A8-649D-42B6-BF6F-AE33BCB5832A}" type="presOf" srcId="{8645BA23-E0C6-4D1D-9428-8D812BA19E30}" destId="{D4EAC60B-A398-4105-B30A-03B5B173DCCD}" srcOrd="0" destOrd="1" presId="urn:microsoft.com/office/officeart/2005/8/layout/vList6"/>
    <dgm:cxn modelId="{6CE7A6D5-50CB-40A2-96B9-BC8D72D51FBF}" type="presParOf" srcId="{590271D3-ECE8-4282-BD9B-D2FC7AE05060}" destId="{53CA67B1-B2DB-49BD-84D0-34CCF4B2ABDB}" srcOrd="0" destOrd="0" presId="urn:microsoft.com/office/officeart/2005/8/layout/vList6"/>
    <dgm:cxn modelId="{5E7365A6-54F0-4605-A31D-B9D8A990211C}" type="presParOf" srcId="{53CA67B1-B2DB-49BD-84D0-34CCF4B2ABDB}" destId="{03924EAF-A530-4823-A556-67AAA06C9324}" srcOrd="0" destOrd="0" presId="urn:microsoft.com/office/officeart/2005/8/layout/vList6"/>
    <dgm:cxn modelId="{08933096-BE96-4DE1-8065-3082CB81744E}" type="presParOf" srcId="{53CA67B1-B2DB-49BD-84D0-34CCF4B2ABDB}" destId="{4A808860-1BF2-43E7-86BD-0D11DA43D625}" srcOrd="1" destOrd="0" presId="urn:microsoft.com/office/officeart/2005/8/layout/vList6"/>
    <dgm:cxn modelId="{C43129F2-0E96-484D-8C50-70972F7E04DF}" type="presParOf" srcId="{590271D3-ECE8-4282-BD9B-D2FC7AE05060}" destId="{8834E31E-D8DD-4F8D-9331-B902F26E70F3}" srcOrd="1" destOrd="0" presId="urn:microsoft.com/office/officeart/2005/8/layout/vList6"/>
    <dgm:cxn modelId="{DC4666F3-CFDE-4B6F-9363-3DFD8B9B2768}" type="presParOf" srcId="{590271D3-ECE8-4282-BD9B-D2FC7AE05060}" destId="{617ABC60-47D7-43ED-A6E5-73E11F0CDC54}" srcOrd="2" destOrd="0" presId="urn:microsoft.com/office/officeart/2005/8/layout/vList6"/>
    <dgm:cxn modelId="{C1F07324-62E6-48CC-B9F1-3ECD5F7EE526}" type="presParOf" srcId="{617ABC60-47D7-43ED-A6E5-73E11F0CDC54}" destId="{4877D2AF-F17C-4B91-BD6E-41DB32EBB4A5}" srcOrd="0" destOrd="0" presId="urn:microsoft.com/office/officeart/2005/8/layout/vList6"/>
    <dgm:cxn modelId="{13832734-CB6B-4092-A6E7-71EFDF5EA91A}" type="presParOf" srcId="{617ABC60-47D7-43ED-A6E5-73E11F0CDC54}" destId="{D4EAC60B-A398-4105-B30A-03B5B173DCCD}" srcOrd="1" destOrd="0" presId="urn:microsoft.com/office/officeart/2005/8/layout/vList6"/>
    <dgm:cxn modelId="{44579462-4CB7-4C3B-A9EF-ABA17637FDDD}" type="presParOf" srcId="{590271D3-ECE8-4282-BD9B-D2FC7AE05060}" destId="{2B0B0EC5-7F8A-43FE-8056-09FF966BB2A0}" srcOrd="3" destOrd="0" presId="urn:microsoft.com/office/officeart/2005/8/layout/vList6"/>
    <dgm:cxn modelId="{2705BB6F-2A10-4C8C-A7B0-B1E3CFBA1B42}" type="presParOf" srcId="{590271D3-ECE8-4282-BD9B-D2FC7AE05060}" destId="{D0FE3B09-6E45-4B75-8518-A9087637119A}" srcOrd="4" destOrd="0" presId="urn:microsoft.com/office/officeart/2005/8/layout/vList6"/>
    <dgm:cxn modelId="{2B67AD0C-1F73-4C9B-88B6-65724FC5DE53}" type="presParOf" srcId="{D0FE3B09-6E45-4B75-8518-A9087637119A}" destId="{FCBA4F20-B6F1-498F-96FA-7AEF99B8BCC1}" srcOrd="0" destOrd="0" presId="urn:microsoft.com/office/officeart/2005/8/layout/vList6"/>
    <dgm:cxn modelId="{1E657D4E-65F0-43B8-900E-287B2D4538D3}" type="presParOf" srcId="{D0FE3B09-6E45-4B75-8518-A9087637119A}" destId="{BCE87C2D-3123-4A43-8681-D2935BD1E885}" srcOrd="1" destOrd="0" presId="urn:microsoft.com/office/officeart/2005/8/layout/vList6"/>
    <dgm:cxn modelId="{40C3AEF7-513E-448C-A6A3-A1EA5E4C5869}" type="presParOf" srcId="{590271D3-ECE8-4282-BD9B-D2FC7AE05060}" destId="{416B831B-C9A6-4ABA-B0EE-DFB115D6B8E6}" srcOrd="5" destOrd="0" presId="urn:microsoft.com/office/officeart/2005/8/layout/vList6"/>
    <dgm:cxn modelId="{474981B5-3F80-4B0E-80A6-12C4D2607966}" type="presParOf" srcId="{590271D3-ECE8-4282-BD9B-D2FC7AE05060}" destId="{BCAF20EC-A719-4420-91BE-488B713A66EF}" srcOrd="6" destOrd="0" presId="urn:microsoft.com/office/officeart/2005/8/layout/vList6"/>
    <dgm:cxn modelId="{A8066E76-4BBE-4049-89F6-6CC8572E444D}" type="presParOf" srcId="{BCAF20EC-A719-4420-91BE-488B713A66EF}" destId="{6B343EDD-12ED-4D86-8F01-613E893866AD}" srcOrd="0" destOrd="0" presId="urn:microsoft.com/office/officeart/2005/8/layout/vList6"/>
    <dgm:cxn modelId="{C206A1B3-4A84-4FB2-879C-3067B09F2529}" type="presParOf" srcId="{BCAF20EC-A719-4420-91BE-488B713A66EF}" destId="{091607D3-C73F-4E22-8C08-2C574B8BA76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3A1A97-8321-42C2-AD1F-D19568EBEFF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B40D84-E794-401A-B57F-6CE0720C08BC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Частная инициатива</a:t>
          </a:r>
          <a:endParaRPr lang="en-US" dirty="0">
            <a:solidFill>
              <a:schemeClr val="bg1"/>
            </a:solidFill>
          </a:endParaRPr>
        </a:p>
      </dgm:t>
    </dgm:pt>
    <dgm:pt modelId="{B7F1D850-24D1-433D-BD90-CAC07D090C14}" type="parTrans" cxnId="{B8221794-13EA-4F20-A02B-E304EA2E621E}">
      <dgm:prSet/>
      <dgm:spPr/>
      <dgm:t>
        <a:bodyPr/>
        <a:lstStyle/>
        <a:p>
          <a:endParaRPr lang="en-US"/>
        </a:p>
      </dgm:t>
    </dgm:pt>
    <dgm:pt modelId="{FD4D2082-67C8-49E7-9136-6648C0725714}" type="sibTrans" cxnId="{B8221794-13EA-4F20-A02B-E304EA2E621E}">
      <dgm:prSet/>
      <dgm:spPr/>
      <dgm:t>
        <a:bodyPr/>
        <a:lstStyle/>
        <a:p>
          <a:endParaRPr lang="en-US"/>
        </a:p>
      </dgm:t>
    </dgm:pt>
    <dgm:pt modelId="{9833CAFF-6B1E-4A8C-A24E-9D5338706CA6}">
      <dgm:prSet phldrT="[Text]" custT="1"/>
      <dgm:spPr/>
      <dgm:t>
        <a:bodyPr anchor="ctr"/>
        <a:lstStyle/>
        <a:p>
          <a:endParaRPr lang="en-US" sz="1400" dirty="0"/>
        </a:p>
      </dgm:t>
    </dgm:pt>
    <dgm:pt modelId="{3D31E7AB-F424-4752-95B6-E7B112983945}" type="parTrans" cxnId="{318775F7-BA78-4676-972C-423E239A6F91}">
      <dgm:prSet/>
      <dgm:spPr/>
      <dgm:t>
        <a:bodyPr/>
        <a:lstStyle/>
        <a:p>
          <a:endParaRPr lang="en-US"/>
        </a:p>
      </dgm:t>
    </dgm:pt>
    <dgm:pt modelId="{5A494435-69F7-4DC4-9C90-60751BB94511}" type="sibTrans" cxnId="{318775F7-BA78-4676-972C-423E239A6F91}">
      <dgm:prSet/>
      <dgm:spPr/>
      <dgm:t>
        <a:bodyPr/>
        <a:lstStyle/>
        <a:p>
          <a:endParaRPr lang="en-US"/>
        </a:p>
      </dgm:t>
    </dgm:pt>
    <dgm:pt modelId="{FE39ECD1-98D5-4733-9062-895EEF4D9D4B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Плата </a:t>
          </a:r>
          <a:r>
            <a:rPr lang="ru-RU" dirty="0" err="1" smtClean="0"/>
            <a:t>концедента</a:t>
          </a:r>
          <a:endParaRPr lang="en-US" dirty="0"/>
        </a:p>
      </dgm:t>
    </dgm:pt>
    <dgm:pt modelId="{43DE4B74-D4BC-4523-9FC3-DA2E0B819361}" type="parTrans" cxnId="{279DDD2D-B0C5-457C-9878-CC879F250163}">
      <dgm:prSet/>
      <dgm:spPr/>
      <dgm:t>
        <a:bodyPr/>
        <a:lstStyle/>
        <a:p>
          <a:endParaRPr lang="en-US"/>
        </a:p>
      </dgm:t>
    </dgm:pt>
    <dgm:pt modelId="{CA252B17-4518-40FE-8D78-F11BD01C5FC6}" type="sibTrans" cxnId="{279DDD2D-B0C5-457C-9878-CC879F250163}">
      <dgm:prSet/>
      <dgm:spPr/>
      <dgm:t>
        <a:bodyPr/>
        <a:lstStyle/>
        <a:p>
          <a:endParaRPr lang="en-US"/>
        </a:p>
      </dgm:t>
    </dgm:pt>
    <dgm:pt modelId="{672098C0-777F-42ED-BDFF-DE9838CC05DA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Финансирующие организации</a:t>
          </a:r>
          <a:endParaRPr lang="en-US" dirty="0"/>
        </a:p>
      </dgm:t>
    </dgm:pt>
    <dgm:pt modelId="{8358CB5B-D8DC-4CB7-93B8-4EDF7A80CBCB}" type="parTrans" cxnId="{CA01CB54-AE6C-45BF-849F-F187DE438788}">
      <dgm:prSet/>
      <dgm:spPr/>
      <dgm:t>
        <a:bodyPr/>
        <a:lstStyle/>
        <a:p>
          <a:endParaRPr lang="en-US"/>
        </a:p>
      </dgm:t>
    </dgm:pt>
    <dgm:pt modelId="{DFEE3BCE-5B9E-4EDD-9CC7-F65EAAB5FF08}" type="sibTrans" cxnId="{CA01CB54-AE6C-45BF-849F-F187DE438788}">
      <dgm:prSet/>
      <dgm:spPr/>
      <dgm:t>
        <a:bodyPr/>
        <a:lstStyle/>
        <a:p>
          <a:endParaRPr lang="en-US"/>
        </a:p>
      </dgm:t>
    </dgm:pt>
    <dgm:pt modelId="{E7E8F6FB-D863-4880-B14A-6B27D9E59656}">
      <dgm:prSet custT="1"/>
      <dgm:spPr/>
      <dgm:t>
        <a:bodyPr anchor="ctr"/>
        <a:lstStyle/>
        <a:p>
          <a:pPr rtl="0"/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Плата </a:t>
          </a:r>
          <a:r>
            <a:rPr lang="ru-RU" sz="1400" baseline="0" dirty="0" err="1" smtClean="0">
              <a:solidFill>
                <a:schemeClr val="tx1"/>
              </a:solidFill>
              <a:latin typeface="+mn-lt"/>
              <a:ea typeface="+mn-ea"/>
              <a:cs typeface="+mn-cs"/>
            </a:rPr>
            <a:t>концедента</a:t>
          </a:r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распространяется на всех участников концессионных отношений</a:t>
          </a:r>
          <a:endParaRPr lang="en-US" sz="1400" dirty="0"/>
        </a:p>
      </dgm:t>
    </dgm:pt>
    <dgm:pt modelId="{71A35A78-046D-4106-B641-BDE2D428E930}" type="parTrans" cxnId="{41301BF0-B58A-445F-8341-D599B50C15E0}">
      <dgm:prSet/>
      <dgm:spPr/>
      <dgm:t>
        <a:bodyPr/>
        <a:lstStyle/>
        <a:p>
          <a:endParaRPr lang="en-US"/>
        </a:p>
      </dgm:t>
    </dgm:pt>
    <dgm:pt modelId="{34711C70-8AB9-4EE1-ADFF-FA1BACA386F1}" type="sibTrans" cxnId="{41301BF0-B58A-445F-8341-D599B50C15E0}">
      <dgm:prSet/>
      <dgm:spPr/>
      <dgm:t>
        <a:bodyPr/>
        <a:lstStyle/>
        <a:p>
          <a:endParaRPr lang="en-US"/>
        </a:p>
      </dgm:t>
    </dgm:pt>
    <dgm:pt modelId="{877F5886-71E7-4C9E-B659-E247A63D2038}">
      <dgm:prSet phldrT="[Text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Риск законодательных изменений</a:t>
          </a:r>
          <a:endParaRPr lang="en-US" dirty="0"/>
        </a:p>
      </dgm:t>
    </dgm:pt>
    <dgm:pt modelId="{02BAEFAD-47A4-44ED-B8AB-9A0FE23EE8FA}" type="parTrans" cxnId="{968BB66A-FA53-421F-87BA-21B01F21649B}">
      <dgm:prSet/>
      <dgm:spPr/>
      <dgm:t>
        <a:bodyPr/>
        <a:lstStyle/>
        <a:p>
          <a:endParaRPr lang="en-US"/>
        </a:p>
      </dgm:t>
    </dgm:pt>
    <dgm:pt modelId="{99E0D185-EFCA-4D74-B741-BC887009BF50}" type="sibTrans" cxnId="{968BB66A-FA53-421F-87BA-21B01F21649B}">
      <dgm:prSet/>
      <dgm:spPr/>
      <dgm:t>
        <a:bodyPr/>
        <a:lstStyle/>
        <a:p>
          <a:endParaRPr lang="en-US"/>
        </a:p>
      </dgm:t>
    </dgm:pt>
    <dgm:pt modelId="{F62754C8-8ABD-4351-A7CA-265A63900C95}">
      <dgm:prSet custT="1"/>
      <dgm:spPr/>
      <dgm:t>
        <a:bodyPr anchor="ctr"/>
        <a:lstStyle/>
        <a:p>
          <a:pPr rtl="0"/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Возможность заключения прямого соглашения с финансирующими организациями</a:t>
          </a:r>
          <a:endParaRPr lang="en-US" sz="1400" dirty="0"/>
        </a:p>
      </dgm:t>
    </dgm:pt>
    <dgm:pt modelId="{3EC0BD34-9746-4762-99DB-4C94776D0485}" type="parTrans" cxnId="{2DAE58BB-12A7-413D-B3DA-EC9F90A3D0DC}">
      <dgm:prSet/>
      <dgm:spPr/>
      <dgm:t>
        <a:bodyPr/>
        <a:lstStyle/>
        <a:p>
          <a:endParaRPr lang="en-US"/>
        </a:p>
      </dgm:t>
    </dgm:pt>
    <dgm:pt modelId="{24C2820A-0A62-49CD-A307-F1DF035D7358}" type="sibTrans" cxnId="{2DAE58BB-12A7-413D-B3DA-EC9F90A3D0DC}">
      <dgm:prSet/>
      <dgm:spPr/>
      <dgm:t>
        <a:bodyPr/>
        <a:lstStyle/>
        <a:p>
          <a:endParaRPr lang="en-US"/>
        </a:p>
      </dgm:t>
    </dgm:pt>
    <dgm:pt modelId="{D26D42BA-7348-4C38-A771-F56EDED636F5}">
      <dgm:prSet custT="1"/>
      <dgm:spPr/>
      <dgm:t>
        <a:bodyPr anchor="ctr"/>
        <a:lstStyle/>
        <a:p>
          <a:pPr rtl="0"/>
          <a:r>
            <a:rPr lang="ru-RU" sz="1400" baseline="0" dirty="0" err="1" smtClean="0">
              <a:solidFill>
                <a:schemeClr val="tx1"/>
              </a:solidFill>
              <a:latin typeface="+mn-lt"/>
              <a:ea typeface="+mn-ea"/>
              <a:cs typeface="+mn-cs"/>
            </a:rPr>
            <a:t>Концедент</a:t>
          </a:r>
          <a:r>
            <a:rPr lang="ru-RU" sz="14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взял на себя риск изменений в законодательстве</a:t>
          </a:r>
          <a:endParaRPr lang="en-US" sz="1400" dirty="0"/>
        </a:p>
      </dgm:t>
    </dgm:pt>
    <dgm:pt modelId="{FBCD7497-D084-4282-A233-E9B00C5DEA38}" type="parTrans" cxnId="{1895E9D7-1ACA-4133-A42A-C8F903422039}">
      <dgm:prSet/>
      <dgm:spPr/>
      <dgm:t>
        <a:bodyPr/>
        <a:lstStyle/>
        <a:p>
          <a:endParaRPr lang="en-US"/>
        </a:p>
      </dgm:t>
    </dgm:pt>
    <dgm:pt modelId="{8C509CE6-EB6C-429D-A880-0CA8F78F25C2}" type="sibTrans" cxnId="{1895E9D7-1ACA-4133-A42A-C8F903422039}">
      <dgm:prSet/>
      <dgm:spPr/>
      <dgm:t>
        <a:bodyPr/>
        <a:lstStyle/>
        <a:p>
          <a:endParaRPr lang="en-US"/>
        </a:p>
      </dgm:t>
    </dgm:pt>
    <dgm:pt modelId="{DAF76AC2-F2B6-4D1F-A993-FD38A07EE731}">
      <dgm:prSet custT="1"/>
      <dgm:spPr/>
      <dgm:t>
        <a:bodyPr/>
        <a:lstStyle/>
        <a:p>
          <a:r>
            <a:rPr lang="ru-RU" sz="1400" dirty="0" smtClean="0"/>
            <a:t>Частный инвестор может инициировать создание интересующего его объекта самостоятельно</a:t>
          </a:r>
          <a:endParaRPr lang="en-US" sz="1400" dirty="0"/>
        </a:p>
      </dgm:t>
    </dgm:pt>
    <dgm:pt modelId="{004B16C6-F337-484D-A03C-79D17BD3C73C}" type="parTrans" cxnId="{7C2253F8-AB76-4CD7-93E9-20708E065627}">
      <dgm:prSet/>
      <dgm:spPr/>
      <dgm:t>
        <a:bodyPr/>
        <a:lstStyle/>
        <a:p>
          <a:endParaRPr lang="en-US"/>
        </a:p>
      </dgm:t>
    </dgm:pt>
    <dgm:pt modelId="{6EA872DA-3588-4CAB-99B5-17CB8BA4CEE4}" type="sibTrans" cxnId="{7C2253F8-AB76-4CD7-93E9-20708E065627}">
      <dgm:prSet/>
      <dgm:spPr/>
      <dgm:t>
        <a:bodyPr/>
        <a:lstStyle/>
        <a:p>
          <a:endParaRPr lang="en-US"/>
        </a:p>
      </dgm:t>
    </dgm:pt>
    <dgm:pt modelId="{590271D3-ECE8-4282-BD9B-D2FC7AE05060}" type="pres">
      <dgm:prSet presAssocID="{E93A1A97-8321-42C2-AD1F-D19568EBEFF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3CA67B1-B2DB-49BD-84D0-34CCF4B2ABDB}" type="pres">
      <dgm:prSet presAssocID="{97B40D84-E794-401A-B57F-6CE0720C08BC}" presName="linNode" presStyleCnt="0"/>
      <dgm:spPr/>
    </dgm:pt>
    <dgm:pt modelId="{03924EAF-A530-4823-A556-67AAA06C9324}" type="pres">
      <dgm:prSet presAssocID="{97B40D84-E794-401A-B57F-6CE0720C08BC}" presName="parentShp" presStyleLbl="node1" presStyleIdx="0" presStyleCnt="4" custScaleX="119183" custScaleY="1854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808860-1BF2-43E7-86BD-0D11DA43D625}" type="pres">
      <dgm:prSet presAssocID="{97B40D84-E794-401A-B57F-6CE0720C08BC}" presName="childShp" presStyleLbl="bgAccFollowNode1" presStyleIdx="0" presStyleCnt="4" custScaleX="121241" custScaleY="2051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34E31E-D8DD-4F8D-9331-B902F26E70F3}" type="pres">
      <dgm:prSet presAssocID="{FD4D2082-67C8-49E7-9136-6648C0725714}" presName="spacing" presStyleCnt="0"/>
      <dgm:spPr/>
    </dgm:pt>
    <dgm:pt modelId="{617ABC60-47D7-43ED-A6E5-73E11F0CDC54}" type="pres">
      <dgm:prSet presAssocID="{FE39ECD1-98D5-4733-9062-895EEF4D9D4B}" presName="linNode" presStyleCnt="0"/>
      <dgm:spPr/>
    </dgm:pt>
    <dgm:pt modelId="{4877D2AF-F17C-4B91-BD6E-41DB32EBB4A5}" type="pres">
      <dgm:prSet presAssocID="{FE39ECD1-98D5-4733-9062-895EEF4D9D4B}" presName="parentShp" presStyleLbl="node1" presStyleIdx="1" presStyleCnt="4" custScaleY="1408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EAC60B-A398-4105-B30A-03B5B173DCCD}" type="pres">
      <dgm:prSet presAssocID="{FE39ECD1-98D5-4733-9062-895EEF4D9D4B}" presName="childShp" presStyleLbl="bgAccFollowNode1" presStyleIdx="1" presStyleCnt="4" custScaleY="1272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0B0EC5-7F8A-43FE-8056-09FF966BB2A0}" type="pres">
      <dgm:prSet presAssocID="{CA252B17-4518-40FE-8D78-F11BD01C5FC6}" presName="spacing" presStyleCnt="0"/>
      <dgm:spPr/>
    </dgm:pt>
    <dgm:pt modelId="{D0FE3B09-6E45-4B75-8518-A9087637119A}" type="pres">
      <dgm:prSet presAssocID="{672098C0-777F-42ED-BDFF-DE9838CC05DA}" presName="linNode" presStyleCnt="0"/>
      <dgm:spPr/>
    </dgm:pt>
    <dgm:pt modelId="{FCBA4F20-B6F1-498F-96FA-7AEF99B8BCC1}" type="pres">
      <dgm:prSet presAssocID="{672098C0-777F-42ED-BDFF-DE9838CC05DA}" presName="parentShp" presStyleLbl="node1" presStyleIdx="2" presStyleCnt="4" custScaleY="1187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87C2D-3123-4A43-8681-D2935BD1E885}" type="pres">
      <dgm:prSet presAssocID="{672098C0-777F-42ED-BDFF-DE9838CC05DA}" presName="childShp" presStyleLbl="bgAccFollowNode1" presStyleIdx="2" presStyleCnt="4" custScaleY="1371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6B831B-C9A6-4ABA-B0EE-DFB115D6B8E6}" type="pres">
      <dgm:prSet presAssocID="{DFEE3BCE-5B9E-4EDD-9CC7-F65EAAB5FF08}" presName="spacing" presStyleCnt="0"/>
      <dgm:spPr/>
    </dgm:pt>
    <dgm:pt modelId="{BCAF20EC-A719-4420-91BE-488B713A66EF}" type="pres">
      <dgm:prSet presAssocID="{877F5886-71E7-4C9E-B659-E247A63D2038}" presName="linNode" presStyleCnt="0"/>
      <dgm:spPr/>
    </dgm:pt>
    <dgm:pt modelId="{6B343EDD-12ED-4D86-8F01-613E893866AD}" type="pres">
      <dgm:prSet presAssocID="{877F5886-71E7-4C9E-B659-E247A63D2038}" presName="parentShp" presStyleLbl="node1" presStyleIdx="3" presStyleCnt="4" custScaleY="1175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1607D3-C73F-4E22-8C08-2C574B8BA762}" type="pres">
      <dgm:prSet presAssocID="{877F5886-71E7-4C9E-B659-E247A63D2038}" presName="childShp" presStyleLbl="bgAccFollowNode1" presStyleIdx="3" presStyleCnt="4" custScaleY="1256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2253F8-AB76-4CD7-93E9-20708E065627}" srcId="{97B40D84-E794-401A-B57F-6CE0720C08BC}" destId="{DAF76AC2-F2B6-4D1F-A993-FD38A07EE731}" srcOrd="1" destOrd="0" parTransId="{004B16C6-F337-484D-A03C-79D17BD3C73C}" sibTransId="{6EA872DA-3588-4CAB-99B5-17CB8BA4CEE4}"/>
    <dgm:cxn modelId="{CA01CB54-AE6C-45BF-849F-F187DE438788}" srcId="{E93A1A97-8321-42C2-AD1F-D19568EBEFF7}" destId="{672098C0-777F-42ED-BDFF-DE9838CC05DA}" srcOrd="2" destOrd="0" parTransId="{8358CB5B-D8DC-4CB7-93B8-4EDF7A80CBCB}" sibTransId="{DFEE3BCE-5B9E-4EDD-9CC7-F65EAAB5FF08}"/>
    <dgm:cxn modelId="{968BB66A-FA53-421F-87BA-21B01F21649B}" srcId="{E93A1A97-8321-42C2-AD1F-D19568EBEFF7}" destId="{877F5886-71E7-4C9E-B659-E247A63D2038}" srcOrd="3" destOrd="0" parTransId="{02BAEFAD-47A4-44ED-B8AB-9A0FE23EE8FA}" sibTransId="{99E0D185-EFCA-4D74-B741-BC887009BF50}"/>
    <dgm:cxn modelId="{3CE3A4F6-285F-4957-8BA9-8FD4125B6290}" type="presOf" srcId="{97B40D84-E794-401A-B57F-6CE0720C08BC}" destId="{03924EAF-A530-4823-A556-67AAA06C9324}" srcOrd="0" destOrd="0" presId="urn:microsoft.com/office/officeart/2005/8/layout/vList6"/>
    <dgm:cxn modelId="{2DAE58BB-12A7-413D-B3DA-EC9F90A3D0DC}" srcId="{672098C0-777F-42ED-BDFF-DE9838CC05DA}" destId="{F62754C8-8ABD-4351-A7CA-265A63900C95}" srcOrd="0" destOrd="0" parTransId="{3EC0BD34-9746-4762-99DB-4C94776D0485}" sibTransId="{24C2820A-0A62-49CD-A307-F1DF035D7358}"/>
    <dgm:cxn modelId="{2659ACD2-7191-4437-BA73-1D4E3238B216}" type="presOf" srcId="{E7E8F6FB-D863-4880-B14A-6B27D9E59656}" destId="{D4EAC60B-A398-4105-B30A-03B5B173DCCD}" srcOrd="0" destOrd="0" presId="urn:microsoft.com/office/officeart/2005/8/layout/vList6"/>
    <dgm:cxn modelId="{279DDD2D-B0C5-457C-9878-CC879F250163}" srcId="{E93A1A97-8321-42C2-AD1F-D19568EBEFF7}" destId="{FE39ECD1-98D5-4733-9062-895EEF4D9D4B}" srcOrd="1" destOrd="0" parTransId="{43DE4B74-D4BC-4523-9FC3-DA2E0B819361}" sibTransId="{CA252B17-4518-40FE-8D78-F11BD01C5FC6}"/>
    <dgm:cxn modelId="{9034073F-0525-486B-886A-8172FC48A046}" type="presOf" srcId="{D26D42BA-7348-4C38-A771-F56EDED636F5}" destId="{091607D3-C73F-4E22-8C08-2C574B8BA762}" srcOrd="0" destOrd="0" presId="urn:microsoft.com/office/officeart/2005/8/layout/vList6"/>
    <dgm:cxn modelId="{DB3E397B-BF6E-43F7-B839-161BD332D841}" type="presOf" srcId="{E93A1A97-8321-42C2-AD1F-D19568EBEFF7}" destId="{590271D3-ECE8-4282-BD9B-D2FC7AE05060}" srcOrd="0" destOrd="0" presId="urn:microsoft.com/office/officeart/2005/8/layout/vList6"/>
    <dgm:cxn modelId="{B8221794-13EA-4F20-A02B-E304EA2E621E}" srcId="{E93A1A97-8321-42C2-AD1F-D19568EBEFF7}" destId="{97B40D84-E794-401A-B57F-6CE0720C08BC}" srcOrd="0" destOrd="0" parTransId="{B7F1D850-24D1-433D-BD90-CAC07D090C14}" sibTransId="{FD4D2082-67C8-49E7-9136-6648C0725714}"/>
    <dgm:cxn modelId="{82585232-7C16-48C1-AC0F-ACD05425D7BC}" type="presOf" srcId="{877F5886-71E7-4C9E-B659-E247A63D2038}" destId="{6B343EDD-12ED-4D86-8F01-613E893866AD}" srcOrd="0" destOrd="0" presId="urn:microsoft.com/office/officeart/2005/8/layout/vList6"/>
    <dgm:cxn modelId="{2DD092E1-128F-4676-8F17-68259A669036}" type="presOf" srcId="{FE39ECD1-98D5-4733-9062-895EEF4D9D4B}" destId="{4877D2AF-F17C-4B91-BD6E-41DB32EBB4A5}" srcOrd="0" destOrd="0" presId="urn:microsoft.com/office/officeart/2005/8/layout/vList6"/>
    <dgm:cxn modelId="{F879950B-AD52-49E9-81FE-354C70E539F0}" type="presOf" srcId="{DAF76AC2-F2B6-4D1F-A993-FD38A07EE731}" destId="{4A808860-1BF2-43E7-86BD-0D11DA43D625}" srcOrd="0" destOrd="1" presId="urn:microsoft.com/office/officeart/2005/8/layout/vList6"/>
    <dgm:cxn modelId="{1C7E3BF6-CF17-4B61-A1A0-67A494E74A2B}" type="presOf" srcId="{672098C0-777F-42ED-BDFF-DE9838CC05DA}" destId="{FCBA4F20-B6F1-498F-96FA-7AEF99B8BCC1}" srcOrd="0" destOrd="0" presId="urn:microsoft.com/office/officeart/2005/8/layout/vList6"/>
    <dgm:cxn modelId="{1895E9D7-1ACA-4133-A42A-C8F903422039}" srcId="{877F5886-71E7-4C9E-B659-E247A63D2038}" destId="{D26D42BA-7348-4C38-A771-F56EDED636F5}" srcOrd="0" destOrd="0" parTransId="{FBCD7497-D084-4282-A233-E9B00C5DEA38}" sibTransId="{8C509CE6-EB6C-429D-A880-0CA8F78F25C2}"/>
    <dgm:cxn modelId="{6E232063-4316-44B7-8493-4069EB7512DA}" type="presOf" srcId="{F62754C8-8ABD-4351-A7CA-265A63900C95}" destId="{BCE87C2D-3123-4A43-8681-D2935BD1E885}" srcOrd="0" destOrd="0" presId="urn:microsoft.com/office/officeart/2005/8/layout/vList6"/>
    <dgm:cxn modelId="{41301BF0-B58A-445F-8341-D599B50C15E0}" srcId="{FE39ECD1-98D5-4733-9062-895EEF4D9D4B}" destId="{E7E8F6FB-D863-4880-B14A-6B27D9E59656}" srcOrd="0" destOrd="0" parTransId="{71A35A78-046D-4106-B641-BDE2D428E930}" sibTransId="{34711C70-8AB9-4EE1-ADFF-FA1BACA386F1}"/>
    <dgm:cxn modelId="{318775F7-BA78-4676-972C-423E239A6F91}" srcId="{97B40D84-E794-401A-B57F-6CE0720C08BC}" destId="{9833CAFF-6B1E-4A8C-A24E-9D5338706CA6}" srcOrd="0" destOrd="0" parTransId="{3D31E7AB-F424-4752-95B6-E7B112983945}" sibTransId="{5A494435-69F7-4DC4-9C90-60751BB94511}"/>
    <dgm:cxn modelId="{4E666CA6-D5A7-4812-9AC9-C8D149F087C0}" type="presOf" srcId="{9833CAFF-6B1E-4A8C-A24E-9D5338706CA6}" destId="{4A808860-1BF2-43E7-86BD-0D11DA43D625}" srcOrd="0" destOrd="0" presId="urn:microsoft.com/office/officeart/2005/8/layout/vList6"/>
    <dgm:cxn modelId="{8C4D7C9B-5D19-4DA1-9CE5-6151A8DA252F}" type="presParOf" srcId="{590271D3-ECE8-4282-BD9B-D2FC7AE05060}" destId="{53CA67B1-B2DB-49BD-84D0-34CCF4B2ABDB}" srcOrd="0" destOrd="0" presId="urn:microsoft.com/office/officeart/2005/8/layout/vList6"/>
    <dgm:cxn modelId="{B72F23AC-015F-471F-9BEA-24B5A755BE7E}" type="presParOf" srcId="{53CA67B1-B2DB-49BD-84D0-34CCF4B2ABDB}" destId="{03924EAF-A530-4823-A556-67AAA06C9324}" srcOrd="0" destOrd="0" presId="urn:microsoft.com/office/officeart/2005/8/layout/vList6"/>
    <dgm:cxn modelId="{741ECAA7-C1A2-4FB3-918F-F41021517E6C}" type="presParOf" srcId="{53CA67B1-B2DB-49BD-84D0-34CCF4B2ABDB}" destId="{4A808860-1BF2-43E7-86BD-0D11DA43D625}" srcOrd="1" destOrd="0" presId="urn:microsoft.com/office/officeart/2005/8/layout/vList6"/>
    <dgm:cxn modelId="{D6EB768D-CDC6-4CCF-B1B7-745087DCC15D}" type="presParOf" srcId="{590271D3-ECE8-4282-BD9B-D2FC7AE05060}" destId="{8834E31E-D8DD-4F8D-9331-B902F26E70F3}" srcOrd="1" destOrd="0" presId="urn:microsoft.com/office/officeart/2005/8/layout/vList6"/>
    <dgm:cxn modelId="{BA0E6DEE-0DA2-440B-941D-927DFAB95845}" type="presParOf" srcId="{590271D3-ECE8-4282-BD9B-D2FC7AE05060}" destId="{617ABC60-47D7-43ED-A6E5-73E11F0CDC54}" srcOrd="2" destOrd="0" presId="urn:microsoft.com/office/officeart/2005/8/layout/vList6"/>
    <dgm:cxn modelId="{A23703BF-9F5F-4686-9C6B-A250EB88B925}" type="presParOf" srcId="{617ABC60-47D7-43ED-A6E5-73E11F0CDC54}" destId="{4877D2AF-F17C-4B91-BD6E-41DB32EBB4A5}" srcOrd="0" destOrd="0" presId="urn:microsoft.com/office/officeart/2005/8/layout/vList6"/>
    <dgm:cxn modelId="{AB88D592-8DBA-454D-AC6C-A11E9AC5D404}" type="presParOf" srcId="{617ABC60-47D7-43ED-A6E5-73E11F0CDC54}" destId="{D4EAC60B-A398-4105-B30A-03B5B173DCCD}" srcOrd="1" destOrd="0" presId="urn:microsoft.com/office/officeart/2005/8/layout/vList6"/>
    <dgm:cxn modelId="{39775749-BCEB-4EB8-84E6-B9B6E5203C7B}" type="presParOf" srcId="{590271D3-ECE8-4282-BD9B-D2FC7AE05060}" destId="{2B0B0EC5-7F8A-43FE-8056-09FF966BB2A0}" srcOrd="3" destOrd="0" presId="urn:microsoft.com/office/officeart/2005/8/layout/vList6"/>
    <dgm:cxn modelId="{B4D3D9EA-50BD-4B9F-9C40-ED03EFBDC0A9}" type="presParOf" srcId="{590271D3-ECE8-4282-BD9B-D2FC7AE05060}" destId="{D0FE3B09-6E45-4B75-8518-A9087637119A}" srcOrd="4" destOrd="0" presId="urn:microsoft.com/office/officeart/2005/8/layout/vList6"/>
    <dgm:cxn modelId="{911F0B87-C958-4F69-A424-867984A62B20}" type="presParOf" srcId="{D0FE3B09-6E45-4B75-8518-A9087637119A}" destId="{FCBA4F20-B6F1-498F-96FA-7AEF99B8BCC1}" srcOrd="0" destOrd="0" presId="urn:microsoft.com/office/officeart/2005/8/layout/vList6"/>
    <dgm:cxn modelId="{6322E8CC-0F8B-42CE-B2D8-9279F94C6691}" type="presParOf" srcId="{D0FE3B09-6E45-4B75-8518-A9087637119A}" destId="{BCE87C2D-3123-4A43-8681-D2935BD1E885}" srcOrd="1" destOrd="0" presId="urn:microsoft.com/office/officeart/2005/8/layout/vList6"/>
    <dgm:cxn modelId="{6EAF4776-02C5-4CB7-A5A0-AA857453439E}" type="presParOf" srcId="{590271D3-ECE8-4282-BD9B-D2FC7AE05060}" destId="{416B831B-C9A6-4ABA-B0EE-DFB115D6B8E6}" srcOrd="5" destOrd="0" presId="urn:microsoft.com/office/officeart/2005/8/layout/vList6"/>
    <dgm:cxn modelId="{04EE0261-FB15-4B50-ACE8-E75CE16A6AA7}" type="presParOf" srcId="{590271D3-ECE8-4282-BD9B-D2FC7AE05060}" destId="{BCAF20EC-A719-4420-91BE-488B713A66EF}" srcOrd="6" destOrd="0" presId="urn:microsoft.com/office/officeart/2005/8/layout/vList6"/>
    <dgm:cxn modelId="{209160DE-8148-4F31-A74A-2886C58F275F}" type="presParOf" srcId="{BCAF20EC-A719-4420-91BE-488B713A66EF}" destId="{6B343EDD-12ED-4D86-8F01-613E893866AD}" srcOrd="0" destOrd="0" presId="urn:microsoft.com/office/officeart/2005/8/layout/vList6"/>
    <dgm:cxn modelId="{DEE1DF0A-3FB6-4A4B-A35C-70D3154CA768}" type="presParOf" srcId="{BCAF20EC-A719-4420-91BE-488B713A66EF}" destId="{091607D3-C73F-4E22-8C08-2C574B8BA76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80895E-7210-48C8-A653-813D393A6DFD}">
      <dsp:nvSpPr>
        <dsp:cNvPr id="0" name=""/>
        <dsp:cNvSpPr/>
      </dsp:nvSpPr>
      <dsp:spPr>
        <a:xfrm>
          <a:off x="-4268461" y="-654866"/>
          <a:ext cx="5085700" cy="5085700"/>
        </a:xfrm>
        <a:prstGeom prst="blockArc">
          <a:avLst>
            <a:gd name="adj1" fmla="val 18900000"/>
            <a:gd name="adj2" fmla="val 2700000"/>
            <a:gd name="adj3" fmla="val 425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D0ECB-2CCE-4990-9C89-C01079B71487}">
      <dsp:nvSpPr>
        <dsp:cNvPr id="0" name=""/>
        <dsp:cNvSpPr/>
      </dsp:nvSpPr>
      <dsp:spPr>
        <a:xfrm>
          <a:off x="525575" y="377596"/>
          <a:ext cx="7440339" cy="75519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9435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Какие изменения произошли в федеральном законе «Об отходах производства и потребления» № 89 ФЗ?</a:t>
          </a:r>
          <a:endParaRPr lang="en-US" sz="1700" kern="1200" dirty="0"/>
        </a:p>
      </dsp:txBody>
      <dsp:txXfrm>
        <a:off x="525575" y="377596"/>
        <a:ext cx="7440339" cy="755193"/>
      </dsp:txXfrm>
    </dsp:sp>
    <dsp:sp modelId="{15A64923-28A4-477A-AEE5-D6A718D602DB}">
      <dsp:nvSpPr>
        <dsp:cNvPr id="0" name=""/>
        <dsp:cNvSpPr/>
      </dsp:nvSpPr>
      <dsp:spPr>
        <a:xfrm>
          <a:off x="53579" y="283197"/>
          <a:ext cx="943992" cy="943992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001D-5415-4A6E-B3F7-DFDA69895DBC}">
      <dsp:nvSpPr>
        <dsp:cNvPr id="0" name=""/>
        <dsp:cNvSpPr/>
      </dsp:nvSpPr>
      <dsp:spPr>
        <a:xfrm>
          <a:off x="800088" y="1510387"/>
          <a:ext cx="7165826" cy="75519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9435" tIns="43180" rIns="43180" bIns="4318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Какие</a:t>
          </a:r>
          <a:r>
            <a:rPr lang="ru-RU" sz="17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изменения произошли в федеральном законе «О концессионных соглашениях» № 115 ФЗ</a:t>
          </a:r>
          <a:r>
            <a:rPr lang="ru-RU" sz="17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?</a:t>
          </a:r>
          <a:endParaRPr lang="en-US" sz="1700" kern="1200" dirty="0"/>
        </a:p>
      </dsp:txBody>
      <dsp:txXfrm>
        <a:off x="800088" y="1510387"/>
        <a:ext cx="7165826" cy="755193"/>
      </dsp:txXfrm>
    </dsp:sp>
    <dsp:sp modelId="{827DEA74-5BD4-4B1F-B1BD-64DDCAC7C94A}">
      <dsp:nvSpPr>
        <dsp:cNvPr id="0" name=""/>
        <dsp:cNvSpPr/>
      </dsp:nvSpPr>
      <dsp:spPr>
        <a:xfrm>
          <a:off x="328092" y="1415988"/>
          <a:ext cx="943992" cy="943992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CC6189-BFB1-48CF-A7F8-2213D6A20BD0}">
      <dsp:nvSpPr>
        <dsp:cNvPr id="0" name=""/>
        <dsp:cNvSpPr/>
      </dsp:nvSpPr>
      <dsp:spPr>
        <a:xfrm>
          <a:off x="525575" y="2643177"/>
          <a:ext cx="7440339" cy="75519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943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Какие основные вызовы и возможности возникли для концессии – драйвера развития мусороперерабатывающей отрасли в России</a:t>
          </a:r>
          <a:r>
            <a:rPr lang="en-US" sz="17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?</a:t>
          </a:r>
          <a:endParaRPr lang="en-US" sz="1700" kern="1200" dirty="0"/>
        </a:p>
      </dsp:txBody>
      <dsp:txXfrm>
        <a:off x="525575" y="2643177"/>
        <a:ext cx="7440339" cy="755193"/>
      </dsp:txXfrm>
    </dsp:sp>
    <dsp:sp modelId="{B0ED28A5-846E-4F67-9B78-0A3FE90E7457}">
      <dsp:nvSpPr>
        <dsp:cNvPr id="0" name=""/>
        <dsp:cNvSpPr/>
      </dsp:nvSpPr>
      <dsp:spPr>
        <a:xfrm>
          <a:off x="53579" y="2548778"/>
          <a:ext cx="943992" cy="943992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08860-1BF2-43E7-86BD-0D11DA43D625}">
      <dsp:nvSpPr>
        <dsp:cNvPr id="0" name=""/>
        <dsp:cNvSpPr/>
      </dsp:nvSpPr>
      <dsp:spPr>
        <a:xfrm>
          <a:off x="2524605" y="147771"/>
          <a:ext cx="5618236" cy="369860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Производители товаров обязаны обеспечить утилизацию части (%) отходов от использования этих товаров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Альтернатива – уплата экологического платежа (не налог, поступает в федеральный бюджет, целевое использование)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Способы утилизации: самостоятельно, объединиться с другими производителями, нанять оператора в сфере ТКО</a:t>
          </a:r>
          <a:endParaRPr lang="en-US" sz="1500" kern="1200" dirty="0"/>
        </a:p>
      </dsp:txBody>
      <dsp:txXfrm>
        <a:off x="2524605" y="610097"/>
        <a:ext cx="4231259" cy="2773954"/>
      </dsp:txXfrm>
    </dsp:sp>
    <dsp:sp modelId="{03924EAF-A530-4823-A556-67AAA06C9324}">
      <dsp:nvSpPr>
        <dsp:cNvPr id="0" name=""/>
        <dsp:cNvSpPr/>
      </dsp:nvSpPr>
      <dsp:spPr>
        <a:xfrm>
          <a:off x="1949" y="1880"/>
          <a:ext cx="2522655" cy="3990389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bg1"/>
              </a:solidFill>
            </a:rPr>
            <a:t>Ответственность производителя</a:t>
          </a:r>
          <a:endParaRPr lang="en-US" sz="2100" kern="1200" dirty="0">
            <a:solidFill>
              <a:schemeClr val="bg1"/>
            </a:solidFill>
          </a:endParaRPr>
        </a:p>
      </dsp:txBody>
      <dsp:txXfrm>
        <a:off x="125095" y="125026"/>
        <a:ext cx="2276363" cy="37440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08860-1BF2-43E7-86BD-0D11DA43D625}">
      <dsp:nvSpPr>
        <dsp:cNvPr id="0" name=""/>
        <dsp:cNvSpPr/>
      </dsp:nvSpPr>
      <dsp:spPr>
        <a:xfrm>
          <a:off x="3424458" y="892"/>
          <a:ext cx="5222494" cy="14564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Новые игроки отрасли: региональный оператор (РО) и операторы по обращению с ТКО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РО – аналог «гарантирующего поставщика электроэнергии» на рынке отходов: отбирается на конкурсе, заключает публичные договоры, тарифы на услуги</a:t>
          </a:r>
          <a:endParaRPr lang="en-US" sz="1400" kern="1200" dirty="0"/>
        </a:p>
      </dsp:txBody>
      <dsp:txXfrm>
        <a:off x="3424458" y="182947"/>
        <a:ext cx="4676329" cy="1092331"/>
      </dsp:txXfrm>
    </dsp:sp>
    <dsp:sp modelId="{03924EAF-A530-4823-A556-67AAA06C9324}">
      <dsp:nvSpPr>
        <dsp:cNvPr id="0" name=""/>
        <dsp:cNvSpPr/>
      </dsp:nvSpPr>
      <dsp:spPr>
        <a:xfrm>
          <a:off x="1894" y="70803"/>
          <a:ext cx="3422563" cy="1316619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bg1"/>
              </a:solidFill>
            </a:rPr>
            <a:t>Региональный оператор</a:t>
          </a:r>
          <a:endParaRPr lang="en-US" sz="2500" kern="1200" dirty="0">
            <a:solidFill>
              <a:schemeClr val="bg1"/>
            </a:solidFill>
          </a:endParaRPr>
        </a:p>
      </dsp:txBody>
      <dsp:txXfrm>
        <a:off x="66166" y="135075"/>
        <a:ext cx="3294019" cy="1188075"/>
      </dsp:txXfrm>
    </dsp:sp>
    <dsp:sp modelId="{D4EAC60B-A398-4105-B30A-03B5B173DCCD}">
      <dsp:nvSpPr>
        <dsp:cNvPr id="0" name=""/>
        <dsp:cNvSpPr/>
      </dsp:nvSpPr>
      <dsp:spPr>
        <a:xfrm>
          <a:off x="3460383" y="1576596"/>
          <a:ext cx="5184241" cy="90310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РО – единый тариф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операторы по обращению с ТКО  - тарифы на обработку/ захоронение/ обезвреживание</a:t>
          </a:r>
          <a:endParaRPr lang="en-US" sz="1400" kern="1200" dirty="0"/>
        </a:p>
      </dsp:txBody>
      <dsp:txXfrm>
        <a:off x="3460383" y="1689485"/>
        <a:ext cx="4845575" cy="677331"/>
      </dsp:txXfrm>
    </dsp:sp>
    <dsp:sp modelId="{4877D2AF-F17C-4B91-BD6E-41DB32EBB4A5}">
      <dsp:nvSpPr>
        <dsp:cNvPr id="0" name=""/>
        <dsp:cNvSpPr/>
      </dsp:nvSpPr>
      <dsp:spPr>
        <a:xfrm>
          <a:off x="4223" y="1528327"/>
          <a:ext cx="3456160" cy="999647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Тарифы </a:t>
          </a:r>
          <a:endParaRPr lang="en-US" sz="2500" kern="1200" dirty="0"/>
        </a:p>
      </dsp:txBody>
      <dsp:txXfrm>
        <a:off x="53022" y="1577126"/>
        <a:ext cx="3358562" cy="902049"/>
      </dsp:txXfrm>
    </dsp:sp>
    <dsp:sp modelId="{BCE87C2D-3123-4A43-8681-D2935BD1E885}">
      <dsp:nvSpPr>
        <dsp:cNvPr id="0" name=""/>
        <dsp:cNvSpPr/>
      </dsp:nvSpPr>
      <dsp:spPr>
        <a:xfrm>
          <a:off x="3460383" y="2598968"/>
          <a:ext cx="5184241" cy="97354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Перераспределение полномочий между различными уровнями власти в сфере ТКО: субъекты организуют процесс и утверждают правила, муниципалитеты участвуют</a:t>
          </a:r>
          <a:endParaRPr lang="en-US" sz="1400" kern="1200" dirty="0"/>
        </a:p>
      </dsp:txBody>
      <dsp:txXfrm>
        <a:off x="3460383" y="2720661"/>
        <a:ext cx="4819163" cy="730156"/>
      </dsp:txXfrm>
    </dsp:sp>
    <dsp:sp modelId="{FCBA4F20-B6F1-498F-96FA-7AEF99B8BCC1}">
      <dsp:nvSpPr>
        <dsp:cNvPr id="0" name=""/>
        <dsp:cNvSpPr/>
      </dsp:nvSpPr>
      <dsp:spPr>
        <a:xfrm>
          <a:off x="4223" y="2664297"/>
          <a:ext cx="3456160" cy="842886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Полномочия субъектам РФ</a:t>
          </a:r>
          <a:endParaRPr lang="en-US" sz="2500" kern="1200" dirty="0"/>
        </a:p>
      </dsp:txBody>
      <dsp:txXfrm>
        <a:off x="45369" y="2705443"/>
        <a:ext cx="3373868" cy="760594"/>
      </dsp:txXfrm>
    </dsp:sp>
    <dsp:sp modelId="{091607D3-C73F-4E22-8C08-2C574B8BA762}">
      <dsp:nvSpPr>
        <dsp:cNvPr id="0" name=""/>
        <dsp:cNvSpPr/>
      </dsp:nvSpPr>
      <dsp:spPr>
        <a:xfrm>
          <a:off x="3460383" y="3643505"/>
          <a:ext cx="5184241" cy="89210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региональные программы/ территориальные схемы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инвестиционные и производственные программы РО</a:t>
          </a:r>
          <a:endParaRPr lang="en-US" sz="1400" kern="1200" dirty="0"/>
        </a:p>
      </dsp:txBody>
      <dsp:txXfrm>
        <a:off x="3460383" y="3755018"/>
        <a:ext cx="4849702" cy="669079"/>
      </dsp:txXfrm>
    </dsp:sp>
    <dsp:sp modelId="{6B343EDD-12ED-4D86-8F01-613E893866AD}">
      <dsp:nvSpPr>
        <dsp:cNvPr id="0" name=""/>
        <dsp:cNvSpPr/>
      </dsp:nvSpPr>
      <dsp:spPr>
        <a:xfrm>
          <a:off x="4223" y="3672410"/>
          <a:ext cx="3456160" cy="83429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Планирование</a:t>
          </a:r>
          <a:endParaRPr lang="en-US" sz="2500" kern="1200" dirty="0"/>
        </a:p>
      </dsp:txBody>
      <dsp:txXfrm>
        <a:off x="44950" y="3713137"/>
        <a:ext cx="3374706" cy="7528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08860-1BF2-43E7-86BD-0D11DA43D625}">
      <dsp:nvSpPr>
        <dsp:cNvPr id="0" name=""/>
        <dsp:cNvSpPr/>
      </dsp:nvSpPr>
      <dsp:spPr>
        <a:xfrm>
          <a:off x="3254226" y="935"/>
          <a:ext cx="4956762" cy="15257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Частный инвестор может инициировать создание интересующего его объекта самостоятельно</a:t>
          </a:r>
          <a:endParaRPr lang="en-US" sz="1400" kern="1200" dirty="0"/>
        </a:p>
      </dsp:txBody>
      <dsp:txXfrm>
        <a:off x="3254226" y="191659"/>
        <a:ext cx="4384589" cy="1144347"/>
      </dsp:txXfrm>
    </dsp:sp>
    <dsp:sp modelId="{03924EAF-A530-4823-A556-67AAA06C9324}">
      <dsp:nvSpPr>
        <dsp:cNvPr id="0" name=""/>
        <dsp:cNvSpPr/>
      </dsp:nvSpPr>
      <dsp:spPr>
        <a:xfrm>
          <a:off x="5810" y="74175"/>
          <a:ext cx="3248416" cy="137931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bg1"/>
              </a:solidFill>
            </a:rPr>
            <a:t>Частная инициатива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73143" y="141508"/>
        <a:ext cx="3113750" cy="1244649"/>
      </dsp:txXfrm>
    </dsp:sp>
    <dsp:sp modelId="{D4EAC60B-A398-4105-B30A-03B5B173DCCD}">
      <dsp:nvSpPr>
        <dsp:cNvPr id="0" name=""/>
        <dsp:cNvSpPr/>
      </dsp:nvSpPr>
      <dsp:spPr>
        <a:xfrm>
          <a:off x="3288324" y="1651672"/>
          <a:ext cx="4920455" cy="94611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Плата </a:t>
          </a:r>
          <a:r>
            <a:rPr lang="ru-RU" sz="1400" kern="1200" baseline="0" dirty="0" err="1" smtClean="0">
              <a:solidFill>
                <a:schemeClr val="tx1"/>
              </a:solidFill>
              <a:latin typeface="+mn-lt"/>
              <a:ea typeface="+mn-ea"/>
              <a:cs typeface="+mn-cs"/>
            </a:rPr>
            <a:t>концедента</a:t>
          </a: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распространяется на всех участников концессионных отношений</a:t>
          </a:r>
          <a:endParaRPr lang="en-US" sz="1400" kern="1200" dirty="0"/>
        </a:p>
      </dsp:txBody>
      <dsp:txXfrm>
        <a:off x="3288324" y="1769936"/>
        <a:ext cx="4565662" cy="709587"/>
      </dsp:txXfrm>
    </dsp:sp>
    <dsp:sp modelId="{4877D2AF-F17C-4B91-BD6E-41DB32EBB4A5}">
      <dsp:nvSpPr>
        <dsp:cNvPr id="0" name=""/>
        <dsp:cNvSpPr/>
      </dsp:nvSpPr>
      <dsp:spPr>
        <a:xfrm>
          <a:off x="8020" y="1601105"/>
          <a:ext cx="3280303" cy="1047249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Плата </a:t>
          </a:r>
          <a:r>
            <a:rPr lang="ru-RU" sz="2200" kern="1200" dirty="0" err="1" smtClean="0"/>
            <a:t>концедента</a:t>
          </a:r>
          <a:endParaRPr lang="en-US" sz="2200" kern="1200" dirty="0"/>
        </a:p>
      </dsp:txBody>
      <dsp:txXfrm>
        <a:off x="59142" y="1652227"/>
        <a:ext cx="3178059" cy="945005"/>
      </dsp:txXfrm>
    </dsp:sp>
    <dsp:sp modelId="{BCE87C2D-3123-4A43-8681-D2935BD1E885}">
      <dsp:nvSpPr>
        <dsp:cNvPr id="0" name=""/>
        <dsp:cNvSpPr/>
      </dsp:nvSpPr>
      <dsp:spPr>
        <a:xfrm>
          <a:off x="3288324" y="2722729"/>
          <a:ext cx="4920455" cy="101990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Возможность заключения прямого соглашения с финансирующими организациями</a:t>
          </a:r>
          <a:endParaRPr lang="en-US" sz="1400" kern="1200" dirty="0"/>
        </a:p>
      </dsp:txBody>
      <dsp:txXfrm>
        <a:off x="3288324" y="2850217"/>
        <a:ext cx="4537992" cy="764925"/>
      </dsp:txXfrm>
    </dsp:sp>
    <dsp:sp modelId="{FCBA4F20-B6F1-498F-96FA-7AEF99B8BCC1}">
      <dsp:nvSpPr>
        <dsp:cNvPr id="0" name=""/>
        <dsp:cNvSpPr/>
      </dsp:nvSpPr>
      <dsp:spPr>
        <a:xfrm>
          <a:off x="8020" y="2791168"/>
          <a:ext cx="3280303" cy="883023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Финансирующие организации</a:t>
          </a:r>
          <a:endParaRPr lang="en-US" sz="2200" kern="1200" dirty="0"/>
        </a:p>
      </dsp:txBody>
      <dsp:txXfrm>
        <a:off x="51126" y="2834274"/>
        <a:ext cx="3194091" cy="796811"/>
      </dsp:txXfrm>
    </dsp:sp>
    <dsp:sp modelId="{091607D3-C73F-4E22-8C08-2C574B8BA762}">
      <dsp:nvSpPr>
        <dsp:cNvPr id="0" name=""/>
        <dsp:cNvSpPr/>
      </dsp:nvSpPr>
      <dsp:spPr>
        <a:xfrm>
          <a:off x="3287522" y="3817005"/>
          <a:ext cx="4925265" cy="9345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baseline="0" dirty="0" err="1" smtClean="0">
              <a:solidFill>
                <a:schemeClr val="tx1"/>
              </a:solidFill>
              <a:latin typeface="+mn-lt"/>
              <a:ea typeface="+mn-ea"/>
              <a:cs typeface="+mn-cs"/>
            </a:rPr>
            <a:t>Концедент</a:t>
          </a:r>
          <a:r>
            <a:rPr lang="ru-RU" sz="14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взял на себя риск изменений в законодательстве</a:t>
          </a:r>
          <a:endParaRPr lang="en-US" sz="1400" kern="1200" dirty="0"/>
        </a:p>
      </dsp:txBody>
      <dsp:txXfrm>
        <a:off x="3287522" y="3933828"/>
        <a:ext cx="4574795" cy="700941"/>
      </dsp:txXfrm>
    </dsp:sp>
    <dsp:sp modelId="{6B343EDD-12ED-4D86-8F01-613E893866AD}">
      <dsp:nvSpPr>
        <dsp:cNvPr id="0" name=""/>
        <dsp:cNvSpPr/>
      </dsp:nvSpPr>
      <dsp:spPr>
        <a:xfrm>
          <a:off x="4012" y="3847286"/>
          <a:ext cx="3283510" cy="874024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Риск законодательных изменений</a:t>
          </a:r>
          <a:endParaRPr lang="en-US" sz="2200" kern="1200" dirty="0"/>
        </a:p>
      </dsp:txBody>
      <dsp:txXfrm>
        <a:off x="46678" y="3889952"/>
        <a:ext cx="3198178" cy="788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24D37-CDBC-4D20-A47B-9247D0F2919F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1"/>
            <a:ext cx="5435600" cy="445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3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D1183-FAC3-43FE-A670-78A152D70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5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486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2403072"/>
            <a:ext cx="9144000" cy="3347943"/>
            <a:chOff x="0" y="2403072"/>
            <a:chExt cx="9144000" cy="3347943"/>
          </a:xfrm>
        </p:grpSpPr>
        <p:sp>
          <p:nvSpPr>
            <p:cNvPr id="13" name="Freeform 8"/>
            <p:cNvSpPr>
              <a:spLocks/>
            </p:cNvSpPr>
            <p:nvPr userDrawn="1"/>
          </p:nvSpPr>
          <p:spPr bwMode="gray">
            <a:xfrm>
              <a:off x="2279115" y="2403072"/>
              <a:ext cx="6864885" cy="2493085"/>
            </a:xfrm>
            <a:custGeom>
              <a:avLst/>
              <a:gdLst/>
              <a:ahLst/>
              <a:cxnLst>
                <a:cxn ang="0">
                  <a:pos x="0" y="1852"/>
                </a:cxn>
                <a:cxn ang="0">
                  <a:pos x="5081" y="0"/>
                </a:cxn>
                <a:cxn ang="0">
                  <a:pos x="5081" y="968"/>
                </a:cxn>
                <a:cxn ang="0">
                  <a:pos x="0" y="1852"/>
                </a:cxn>
              </a:cxnLst>
              <a:rect l="0" t="0" r="r" b="b"/>
              <a:pathLst>
                <a:path w="5081" h="1852">
                  <a:moveTo>
                    <a:pt x="0" y="1852"/>
                  </a:moveTo>
                  <a:lnTo>
                    <a:pt x="5081" y="0"/>
                  </a:lnTo>
                  <a:lnTo>
                    <a:pt x="5081" y="968"/>
                  </a:lnTo>
                  <a:lnTo>
                    <a:pt x="0" y="18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408610"/>
              <a:ext cx="2289301" cy="1342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" name="Picture 9" descr="EY_Logo_Tag_Stacked_RGB_RUS.w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71545" y="5748934"/>
            <a:ext cx="1510122" cy="7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626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dirty="0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065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18738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0986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9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2403072"/>
            <a:ext cx="9144000" cy="3347943"/>
            <a:chOff x="0" y="2403072"/>
            <a:chExt cx="9144000" cy="3347943"/>
          </a:xfrm>
        </p:grpSpPr>
        <p:sp>
          <p:nvSpPr>
            <p:cNvPr id="13" name="Freeform 8"/>
            <p:cNvSpPr>
              <a:spLocks/>
            </p:cNvSpPr>
            <p:nvPr userDrawn="1"/>
          </p:nvSpPr>
          <p:spPr bwMode="gray">
            <a:xfrm>
              <a:off x="2279115" y="2403072"/>
              <a:ext cx="6864885" cy="2493085"/>
            </a:xfrm>
            <a:custGeom>
              <a:avLst/>
              <a:gdLst/>
              <a:ahLst/>
              <a:cxnLst>
                <a:cxn ang="0">
                  <a:pos x="0" y="1852"/>
                </a:cxn>
                <a:cxn ang="0">
                  <a:pos x="5081" y="0"/>
                </a:cxn>
                <a:cxn ang="0">
                  <a:pos x="5081" y="968"/>
                </a:cxn>
                <a:cxn ang="0">
                  <a:pos x="0" y="1852"/>
                </a:cxn>
              </a:cxnLst>
              <a:rect l="0" t="0" r="r" b="b"/>
              <a:pathLst>
                <a:path w="5081" h="1852">
                  <a:moveTo>
                    <a:pt x="0" y="1852"/>
                  </a:moveTo>
                  <a:lnTo>
                    <a:pt x="5081" y="0"/>
                  </a:lnTo>
                  <a:lnTo>
                    <a:pt x="5081" y="968"/>
                  </a:lnTo>
                  <a:lnTo>
                    <a:pt x="0" y="18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408610"/>
              <a:ext cx="2289301" cy="1342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" name="Picture 9" descr="EY_Logo_Tag_Stacked_RGB_RUS.w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71545" y="5748934"/>
            <a:ext cx="1510122" cy="74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196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688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dirty="0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386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035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772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581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72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7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192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1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328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575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dirty="0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59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55597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074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 divi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66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dirty="0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922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32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709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063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7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70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1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730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ru-RU" smtClean="0">
                <a:solidFill>
                  <a:srgbClr val="808080"/>
                </a:solidFill>
              </a:rPr>
              <a:t>Привлечение небанковского внебюджетного финансирования в проекты ГЧП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53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15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vmlDrawing" Target="../drawings/vmlDrawing2.v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320714844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think-cell Slide" r:id="rId17" imgW="270" imgH="270" progId="TCLayout.ActiveDocument.1">
                  <p:embed/>
                </p:oleObj>
              </mc:Choice>
              <mc:Fallback>
                <p:oleObj name="think-cell Slide" r:id="rId1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srgbClr val="808080"/>
                </a:solidFill>
              </a:rPr>
              <a:t>Presentation title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ru-RU" sz="1100" dirty="0">
                <a:solidFill>
                  <a:srgbClr val="808080"/>
                </a:solidFill>
              </a:rPr>
              <a:t>Стр.</a:t>
            </a:r>
            <a:r>
              <a:rPr lang="en-GB" sz="1100" dirty="0">
                <a:solidFill>
                  <a:srgbClr val="808080"/>
                </a:solidFill>
              </a:rPr>
              <a:t> </a:t>
            </a:r>
            <a:fld id="{9AE4D82F-B047-469B-AC52-A46321747EAF}" type="slidenum">
              <a:rPr lang="en-GB" sz="1100">
                <a:solidFill>
                  <a:srgbClr val="808080"/>
                </a:solidFill>
              </a:rPr>
              <a:pPr/>
              <a:t>‹#›</a:t>
            </a:fld>
            <a:endParaRPr lang="en-GB" sz="1100" dirty="0">
              <a:solidFill>
                <a:srgbClr val="80808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 bwMode="gray">
          <a:xfrm>
            <a:off x="8348663" y="6450013"/>
            <a:ext cx="338137" cy="204787"/>
            <a:chOff x="8348663" y="6450013"/>
            <a:chExt cx="338137" cy="204787"/>
          </a:xfrm>
          <a:solidFill>
            <a:srgbClr val="808080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gray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126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14932046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think-cell Slide" r:id="rId17" imgW="270" imgH="270" progId="TCLayout.ActiveDocument.1">
                  <p:embed/>
                </p:oleObj>
              </mc:Choice>
              <mc:Fallback>
                <p:oleObj name="think-cell Slide" r:id="rId1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srgbClr val="808080"/>
                </a:solidFill>
              </a:rPr>
              <a:t>Presentation title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ru-RU" sz="1100" dirty="0">
                <a:solidFill>
                  <a:srgbClr val="808080"/>
                </a:solidFill>
              </a:rPr>
              <a:t>Стр.</a:t>
            </a:r>
            <a:r>
              <a:rPr lang="en-GB" sz="1100" dirty="0">
                <a:solidFill>
                  <a:srgbClr val="808080"/>
                </a:solidFill>
              </a:rPr>
              <a:t> </a:t>
            </a:r>
            <a:fld id="{9AE4D82F-B047-469B-AC52-A46321747EAF}" type="slidenum">
              <a:rPr lang="en-GB" sz="1100">
                <a:solidFill>
                  <a:srgbClr val="808080"/>
                </a:solidFill>
              </a:rPr>
              <a:pPr/>
              <a:t>‹#›</a:t>
            </a:fld>
            <a:endParaRPr lang="en-GB" sz="1100" dirty="0">
              <a:solidFill>
                <a:srgbClr val="80808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 bwMode="gray">
          <a:xfrm>
            <a:off x="8348663" y="6450013"/>
            <a:ext cx="338137" cy="204787"/>
            <a:chOff x="8348663" y="6450013"/>
            <a:chExt cx="338137" cy="204787"/>
          </a:xfrm>
          <a:solidFill>
            <a:srgbClr val="808080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gray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9143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comments" Target="../comments/comment1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4422973" y="4575423"/>
            <a:ext cx="2232248" cy="172819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FFE600"/>
              </a:buClr>
            </a:pPr>
            <a:r>
              <a:rPr lang="en-US" sz="1800" b="1" dirty="0" smtClean="0">
                <a:solidFill>
                  <a:srgbClr val="808080"/>
                </a:solidFill>
              </a:rPr>
              <a:t> </a:t>
            </a:r>
            <a:r>
              <a:rPr lang="ru-RU" sz="1800" b="1" dirty="0" smtClean="0">
                <a:solidFill>
                  <a:srgbClr val="808080"/>
                </a:solidFill>
              </a:rPr>
              <a:t>Сергей </a:t>
            </a:r>
            <a:r>
              <a:rPr lang="ru-RU" sz="1800" b="1" dirty="0" smtClean="0">
                <a:solidFill>
                  <a:srgbClr val="808080"/>
                </a:solidFill>
              </a:rPr>
              <a:t>Лузан</a:t>
            </a:r>
          </a:p>
          <a:p>
            <a:pPr lvl="1">
              <a:buClr>
                <a:srgbClr val="FFE600"/>
              </a:buClr>
            </a:pPr>
            <a:r>
              <a:rPr lang="en-US" sz="1400" i="1" dirty="0" smtClean="0">
                <a:solidFill>
                  <a:srgbClr val="808080"/>
                </a:solidFill>
              </a:rPr>
              <a:t> </a:t>
            </a:r>
            <a:r>
              <a:rPr lang="ru-RU" sz="1400" i="1" dirty="0" smtClean="0">
                <a:solidFill>
                  <a:srgbClr val="808080"/>
                </a:solidFill>
              </a:rPr>
              <a:t>Старший </a:t>
            </a:r>
            <a:r>
              <a:rPr lang="ru-RU" sz="1400" i="1" dirty="0" smtClean="0">
                <a:solidFill>
                  <a:srgbClr val="808080"/>
                </a:solidFill>
              </a:rPr>
              <a:t>менеджер </a:t>
            </a:r>
            <a:endParaRPr lang="en-US" sz="1400" i="1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r>
              <a:rPr lang="en-US" sz="1400" dirty="0" smtClean="0">
                <a:solidFill>
                  <a:srgbClr val="808080"/>
                </a:solidFill>
              </a:rPr>
              <a:t> </a:t>
            </a:r>
            <a:r>
              <a:rPr lang="ru-RU" sz="1400" dirty="0" smtClean="0">
                <a:solidFill>
                  <a:srgbClr val="808080"/>
                </a:solidFill>
              </a:rPr>
              <a:t>Группа </a:t>
            </a:r>
            <a:r>
              <a:rPr lang="ru-RU" sz="1400" dirty="0" smtClean="0">
                <a:solidFill>
                  <a:srgbClr val="808080"/>
                </a:solidFill>
              </a:rPr>
              <a:t>проектного </a:t>
            </a:r>
            <a:r>
              <a:rPr lang="en-US" sz="1400" dirty="0" smtClean="0">
                <a:solidFill>
                  <a:srgbClr val="808080"/>
                </a:solidFill>
              </a:rPr>
              <a:t>  </a:t>
            </a:r>
            <a:r>
              <a:rPr lang="ru-RU" sz="1400" dirty="0" smtClean="0">
                <a:solidFill>
                  <a:srgbClr val="808080"/>
                </a:solidFill>
              </a:rPr>
              <a:t>финансирования </a:t>
            </a:r>
            <a:r>
              <a:rPr lang="ru-RU" sz="1400" dirty="0" smtClean="0">
                <a:solidFill>
                  <a:srgbClr val="808080"/>
                </a:solidFill>
              </a:rPr>
              <a:t>и </a:t>
            </a:r>
            <a:r>
              <a:rPr lang="en-US" sz="1400" dirty="0" smtClean="0">
                <a:solidFill>
                  <a:srgbClr val="808080"/>
                </a:solidFill>
              </a:rPr>
              <a:t> </a:t>
            </a:r>
            <a:r>
              <a:rPr lang="ru-RU" sz="1400" dirty="0" smtClean="0">
                <a:solidFill>
                  <a:srgbClr val="808080"/>
                </a:solidFill>
              </a:rPr>
              <a:t>инфраструктуры </a:t>
            </a:r>
            <a:endParaRPr lang="ru-RU" sz="1400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r>
              <a:rPr lang="en-US" sz="1400" dirty="0" smtClean="0">
                <a:solidFill>
                  <a:srgbClr val="808080"/>
                </a:solidFill>
              </a:rPr>
              <a:t> </a:t>
            </a:r>
            <a:r>
              <a:rPr lang="ru-RU" sz="1400" dirty="0" smtClean="0">
                <a:solidFill>
                  <a:srgbClr val="808080"/>
                </a:solidFill>
              </a:rPr>
              <a:t>компании </a:t>
            </a:r>
            <a:r>
              <a:rPr lang="en-US" sz="1400" dirty="0" smtClean="0">
                <a:solidFill>
                  <a:srgbClr val="808080"/>
                </a:solidFill>
              </a:rPr>
              <a:t>EY</a:t>
            </a:r>
            <a:endParaRPr lang="ru-RU" sz="1400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r>
              <a:rPr lang="en-ZW" sz="1400" b="1" dirty="0" smtClean="0">
                <a:solidFill>
                  <a:srgbClr val="808080"/>
                </a:solidFill>
              </a:rPr>
              <a:t> Sergey.luzan@ru.ey.com</a:t>
            </a:r>
            <a:endParaRPr lang="ru-RU" sz="1400" b="1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r>
              <a:rPr lang="ru-RU" dirty="0" smtClean="0">
                <a:solidFill>
                  <a:srgbClr val="808080"/>
                </a:solidFill>
              </a:rPr>
              <a:t>			</a:t>
            </a:r>
            <a:endParaRPr lang="ru-RU" dirty="0">
              <a:solidFill>
                <a:srgbClr val="80808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723037" y="4575423"/>
            <a:ext cx="2385467" cy="17338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FFE600"/>
              </a:buClr>
            </a:pPr>
            <a:r>
              <a:rPr lang="en-US" sz="1800" b="1" dirty="0" smtClean="0">
                <a:solidFill>
                  <a:srgbClr val="808080"/>
                </a:solidFill>
              </a:rPr>
              <a:t> </a:t>
            </a:r>
            <a:r>
              <a:rPr lang="ru-RU" sz="1800" b="1" dirty="0" smtClean="0">
                <a:solidFill>
                  <a:srgbClr val="808080"/>
                </a:solidFill>
              </a:rPr>
              <a:t>Наталья </a:t>
            </a:r>
            <a:r>
              <a:rPr lang="ru-RU" sz="1800" b="1" dirty="0" smtClean="0">
                <a:solidFill>
                  <a:srgbClr val="808080"/>
                </a:solidFill>
              </a:rPr>
              <a:t>Аристова</a:t>
            </a:r>
          </a:p>
          <a:p>
            <a:pPr lvl="1">
              <a:buClr>
                <a:srgbClr val="FFE600"/>
              </a:buClr>
            </a:pPr>
            <a:r>
              <a:rPr lang="en-US" sz="1400" i="1" dirty="0" smtClean="0">
                <a:solidFill>
                  <a:srgbClr val="808080"/>
                </a:solidFill>
              </a:rPr>
              <a:t> </a:t>
            </a:r>
            <a:r>
              <a:rPr lang="ru-RU" sz="1400" i="1" dirty="0" smtClean="0">
                <a:solidFill>
                  <a:srgbClr val="808080"/>
                </a:solidFill>
              </a:rPr>
              <a:t>Старший </a:t>
            </a:r>
            <a:r>
              <a:rPr lang="ru-RU" sz="1400" i="1" dirty="0">
                <a:solidFill>
                  <a:srgbClr val="808080"/>
                </a:solidFill>
              </a:rPr>
              <a:t>юрист</a:t>
            </a:r>
            <a:endParaRPr lang="en-US" sz="1400" i="1" dirty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r>
              <a:rPr lang="en-US" sz="1400" dirty="0" smtClean="0">
                <a:solidFill>
                  <a:srgbClr val="808080"/>
                </a:solidFill>
              </a:rPr>
              <a:t> </a:t>
            </a:r>
            <a:r>
              <a:rPr lang="ru-RU" sz="1400" dirty="0" smtClean="0">
                <a:solidFill>
                  <a:srgbClr val="808080"/>
                </a:solidFill>
              </a:rPr>
              <a:t>Группа </a:t>
            </a:r>
            <a:r>
              <a:rPr lang="ru-RU" sz="1400" dirty="0">
                <a:solidFill>
                  <a:srgbClr val="808080"/>
                </a:solidFill>
              </a:rPr>
              <a:t>оказания </a:t>
            </a:r>
            <a:r>
              <a:rPr lang="en-US" sz="1400" dirty="0" smtClean="0">
                <a:solidFill>
                  <a:srgbClr val="808080"/>
                </a:solidFill>
              </a:rPr>
              <a:t> </a:t>
            </a:r>
            <a:r>
              <a:rPr lang="ru-RU" sz="1400" dirty="0" smtClean="0">
                <a:solidFill>
                  <a:srgbClr val="808080"/>
                </a:solidFill>
              </a:rPr>
              <a:t>юридических </a:t>
            </a:r>
            <a:r>
              <a:rPr lang="ru-RU" sz="1400" dirty="0">
                <a:solidFill>
                  <a:srgbClr val="808080"/>
                </a:solidFill>
              </a:rPr>
              <a:t>услуг </a:t>
            </a:r>
          </a:p>
          <a:p>
            <a:pPr lvl="1">
              <a:buClr>
                <a:srgbClr val="FFE600"/>
              </a:buClr>
            </a:pPr>
            <a:r>
              <a:rPr lang="en-US" sz="1400" dirty="0" smtClean="0">
                <a:solidFill>
                  <a:srgbClr val="808080"/>
                </a:solidFill>
              </a:rPr>
              <a:t> </a:t>
            </a:r>
            <a:r>
              <a:rPr lang="ru-RU" sz="1400" dirty="0" smtClean="0">
                <a:solidFill>
                  <a:srgbClr val="808080"/>
                </a:solidFill>
              </a:rPr>
              <a:t>компании </a:t>
            </a:r>
            <a:r>
              <a:rPr lang="en-US" sz="1400" dirty="0" smtClean="0">
                <a:solidFill>
                  <a:srgbClr val="808080"/>
                </a:solidFill>
              </a:rPr>
              <a:t>EY</a:t>
            </a:r>
          </a:p>
          <a:p>
            <a:pPr lvl="1">
              <a:buClr>
                <a:srgbClr val="FFE600"/>
              </a:buClr>
            </a:pPr>
            <a:endParaRPr lang="ru-RU" sz="1200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r>
              <a:rPr lang="en-US" sz="1400" b="1" dirty="0" smtClean="0">
                <a:solidFill>
                  <a:srgbClr val="808080"/>
                </a:solidFill>
              </a:rPr>
              <a:t> Natalia</a:t>
            </a:r>
            <a:r>
              <a:rPr lang="en-ZW" sz="1400" b="1" dirty="0" smtClean="0">
                <a:solidFill>
                  <a:srgbClr val="808080"/>
                </a:solidFill>
              </a:rPr>
              <a:t>.aristova@ru.ey.com</a:t>
            </a:r>
            <a:endParaRPr lang="ru-RU" sz="1400" b="1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endParaRPr lang="ru-RU" dirty="0" smtClean="0">
              <a:solidFill>
                <a:srgbClr val="808080"/>
              </a:solidFill>
            </a:endParaRPr>
          </a:p>
          <a:p>
            <a:pPr lvl="1">
              <a:buClr>
                <a:srgbClr val="FFE600"/>
              </a:buClr>
            </a:pPr>
            <a:r>
              <a:rPr lang="ru-RU" dirty="0" smtClean="0">
                <a:solidFill>
                  <a:srgbClr val="808080"/>
                </a:solidFill>
              </a:rPr>
              <a:t>			</a:t>
            </a:r>
            <a:endParaRPr lang="ru-RU" dirty="0">
              <a:solidFill>
                <a:srgbClr val="808080"/>
              </a:solidFill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462128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980728"/>
            <a:ext cx="5490000" cy="2362200"/>
          </a:xfrm>
        </p:spPr>
        <p:txBody>
          <a:bodyPr/>
          <a:lstStyle/>
          <a:p>
            <a:r>
              <a:rPr lang="ru-RU" sz="2800" dirty="0"/>
              <a:t>Изменения в регулировании сферы обращения с </a:t>
            </a:r>
            <a:r>
              <a:rPr lang="ru-RU" sz="2800" dirty="0" smtClean="0"/>
              <a:t>ТК</a:t>
            </a:r>
            <a:r>
              <a:rPr lang="ru-RU" sz="2800" dirty="0"/>
              <a:t>О</a:t>
            </a:r>
            <a:r>
              <a:rPr lang="ru-RU" sz="2800" dirty="0" smtClean="0"/>
              <a:t>: 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400" b="0" i="1" dirty="0" smtClean="0"/>
              <a:t>финансовые </a:t>
            </a:r>
            <a:r>
              <a:rPr lang="ru-RU" sz="2400" b="0" i="1" dirty="0"/>
              <a:t>и юридические </a:t>
            </a:r>
            <a:r>
              <a:rPr lang="ru-RU" sz="2400" b="0" i="1" dirty="0" smtClean="0"/>
              <a:t>вызовы</a:t>
            </a:r>
            <a:endParaRPr lang="en-GB" sz="2400" b="0" i="1" dirty="0"/>
          </a:p>
        </p:txBody>
      </p:sp>
    </p:spTree>
    <p:extLst>
      <p:ext uri="{BB962C8B-B14F-4D97-AF65-F5344CB8AC3E}">
        <p14:creationId xmlns:p14="http://schemas.microsoft.com/office/powerpoint/2010/main" val="248770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692696"/>
            <a:ext cx="7272808" cy="193899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</a:pPr>
            <a:endParaRPr lang="en-US" sz="1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99592" y="1136874"/>
            <a:ext cx="4896544" cy="4884414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EY | </a:t>
            </a:r>
            <a:r>
              <a:rPr lang="ru-RU" sz="900" dirty="0" err="1"/>
              <a:t>Assurance</a:t>
            </a:r>
            <a:r>
              <a:rPr lang="ru-RU" sz="900" dirty="0"/>
              <a:t> | </a:t>
            </a:r>
            <a:r>
              <a:rPr lang="ru-RU" sz="900" dirty="0" err="1"/>
              <a:t>Tax</a:t>
            </a:r>
            <a:r>
              <a:rPr lang="ru-RU" sz="900" dirty="0"/>
              <a:t> | </a:t>
            </a:r>
            <a:r>
              <a:rPr lang="ru-RU" sz="900" dirty="0" err="1"/>
              <a:t>Transactions</a:t>
            </a:r>
            <a:r>
              <a:rPr lang="ru-RU" sz="900" dirty="0"/>
              <a:t> | </a:t>
            </a:r>
            <a:r>
              <a:rPr lang="ru-RU" sz="900" dirty="0" err="1" smtClean="0"/>
              <a:t>Advisory</a:t>
            </a:r>
            <a:endParaRPr lang="ru-RU" sz="900" dirty="0" smtClean="0"/>
          </a:p>
          <a:p>
            <a:pPr>
              <a:buClr>
                <a:schemeClr val="accent2"/>
              </a:buClr>
              <a:buSzPct val="70000"/>
            </a:pPr>
            <a:endParaRPr lang="ru-RU" sz="900" dirty="0"/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Краткая информация о компании EY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EY является международным лидером в области аудита, налогообложения,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сопровождения сделок и консультирования. Наши знания и качество услуг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помогают укреплять доверие общественности к рынкам капитала и экономике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в разных странах мира. Мы формируем выдающихся лидеров, под </a:t>
            </a:r>
            <a:r>
              <a:rPr lang="ru-RU" sz="900" dirty="0" smtClean="0"/>
              <a:t>руководством 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 smtClean="0"/>
              <a:t>которых </a:t>
            </a:r>
            <a:r>
              <a:rPr lang="ru-RU" sz="900" dirty="0"/>
              <a:t>наш коллектив всегда выполняет взятые на себя обязательства.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Тем самым мы вносим значимый вклад в улучшение деловой среды на благо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наших сотрудников, клиентов и общества в целом.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Мы взаимодействуем c компаниями из стран СНГ, помогая им в достижении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бизнес-целей. В 20 офисах нашей фирмы (в Москве, Санкт-Петербурге,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Новосибирске, Екатеринбурге, Казани, Краснодаре, Ростове-на-Дону,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Владивостоке, Южно-Сахалинске, Тольятти, Алматы, Астане, Атырау, Бишкеке,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Баку, Киеве, Ташкенте, Тбилиси, Ереване и Минске) работают 4500 </a:t>
            </a:r>
            <a:r>
              <a:rPr lang="ru-RU" sz="900" dirty="0" smtClean="0"/>
              <a:t>специалистов</a:t>
            </a:r>
            <a:r>
              <a:rPr lang="ru-RU" sz="900" dirty="0"/>
              <a:t>.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Название EY относится к глобальной организации и может относиться к одной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или нескольким компаниям, входящим в состав </a:t>
            </a:r>
            <a:r>
              <a:rPr lang="ru-RU" sz="900" dirty="0" err="1"/>
              <a:t>Ernst</a:t>
            </a:r>
            <a:r>
              <a:rPr lang="ru-RU" sz="900" dirty="0"/>
              <a:t> &amp; </a:t>
            </a:r>
            <a:r>
              <a:rPr lang="ru-RU" sz="900" dirty="0" err="1"/>
              <a:t>Young</a:t>
            </a:r>
            <a:r>
              <a:rPr lang="ru-RU" sz="900" dirty="0"/>
              <a:t> </a:t>
            </a:r>
            <a:r>
              <a:rPr lang="ru-RU" sz="900" dirty="0" err="1"/>
              <a:t>Global</a:t>
            </a:r>
            <a:r>
              <a:rPr lang="ru-RU" sz="900" dirty="0"/>
              <a:t> </a:t>
            </a:r>
            <a:r>
              <a:rPr lang="ru-RU" sz="900" dirty="0" err="1"/>
              <a:t>Limited</a:t>
            </a:r>
            <a:r>
              <a:rPr lang="ru-RU" sz="900" dirty="0"/>
              <a:t>,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каждая из которых является отдельным юридическим лицом. </a:t>
            </a:r>
            <a:r>
              <a:rPr lang="ru-RU" sz="900" dirty="0" err="1"/>
              <a:t>Ernst</a:t>
            </a:r>
            <a:r>
              <a:rPr lang="ru-RU" sz="900" dirty="0"/>
              <a:t> &amp; </a:t>
            </a:r>
            <a:r>
              <a:rPr lang="ru-RU" sz="900" dirty="0" err="1"/>
              <a:t>Young</a:t>
            </a:r>
            <a:endParaRPr lang="ru-RU" sz="900" dirty="0"/>
          </a:p>
          <a:p>
            <a:pPr>
              <a:buClr>
                <a:schemeClr val="accent2"/>
              </a:buClr>
              <a:buSzPct val="70000"/>
            </a:pPr>
            <a:r>
              <a:rPr lang="ru-RU" sz="900" dirty="0" err="1"/>
              <a:t>Global</a:t>
            </a:r>
            <a:r>
              <a:rPr lang="ru-RU" sz="900" dirty="0"/>
              <a:t> </a:t>
            </a:r>
            <a:r>
              <a:rPr lang="ru-RU" sz="900" dirty="0" err="1"/>
              <a:t>Limited</a:t>
            </a:r>
            <a:r>
              <a:rPr lang="ru-RU" sz="900" dirty="0"/>
              <a:t> — юридическое лицо, созданное в соответствии с </a:t>
            </a:r>
            <a:r>
              <a:rPr lang="ru-RU" sz="900" dirty="0" smtClean="0"/>
              <a:t>законодательством </a:t>
            </a:r>
            <a:r>
              <a:rPr lang="ru-RU" sz="900" dirty="0"/>
              <a:t>Великобритании, — является компанией, ограниченной гарантиями </a:t>
            </a:r>
            <a:r>
              <a:rPr lang="ru-RU" sz="900" dirty="0" smtClean="0"/>
              <a:t>ее участников</a:t>
            </a:r>
            <a:r>
              <a:rPr lang="ru-RU" sz="900" dirty="0"/>
              <a:t>, </a:t>
            </a:r>
            <a:r>
              <a:rPr lang="ru-RU" sz="900" dirty="0" smtClean="0"/>
              <a:t>            и </a:t>
            </a:r>
            <a:r>
              <a:rPr lang="ru-RU" sz="900" dirty="0"/>
              <a:t>не оказывает услуг клиентам. Более подробная </a:t>
            </a:r>
            <a:r>
              <a:rPr lang="ru-RU" sz="900" dirty="0" smtClean="0"/>
              <a:t>информация представлена                    на </a:t>
            </a:r>
            <a:r>
              <a:rPr lang="ru-RU" sz="900" dirty="0"/>
              <a:t>нашем сайте: ey.com</a:t>
            </a:r>
            <a:r>
              <a:rPr lang="ru-RU" sz="900" dirty="0" smtClean="0"/>
              <a:t>.</a:t>
            </a:r>
            <a:endParaRPr lang="en-US" sz="900" dirty="0" smtClean="0"/>
          </a:p>
          <a:p>
            <a:pPr>
              <a:buClr>
                <a:schemeClr val="accent2"/>
              </a:buClr>
              <a:buSzPct val="70000"/>
            </a:pPr>
            <a:endParaRPr lang="ru-RU" sz="900" dirty="0"/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© 2015 </a:t>
            </a:r>
            <a:r>
              <a:rPr lang="ja-JP" altLang="en-US" sz="900" dirty="0" smtClean="0"/>
              <a:t>　</a:t>
            </a:r>
            <a:r>
              <a:rPr lang="ru-RU" sz="900" dirty="0" smtClean="0"/>
              <a:t>Эрнст </a:t>
            </a:r>
            <a:r>
              <a:rPr lang="ru-RU" sz="900" dirty="0"/>
              <a:t>энд Янг (СНГ) Б.В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Все права защищены</a:t>
            </a:r>
            <a:r>
              <a:rPr lang="ru-RU" sz="900" dirty="0" smtClean="0"/>
              <a:t>.</a:t>
            </a:r>
            <a:endParaRPr lang="en-US" sz="900" dirty="0" smtClean="0"/>
          </a:p>
          <a:p>
            <a:pPr>
              <a:buClr>
                <a:schemeClr val="accent2"/>
              </a:buClr>
              <a:buSzPct val="70000"/>
            </a:pPr>
            <a:endParaRPr lang="ru-RU" sz="900" dirty="0"/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Информация, содержащаяся в настоящей публикации, представлена в сокращенной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форме и предназначена лишь для общего ознакомления, в связи с чем она не может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рассматриваться в качестве полноценной замены подробного отчета о проведенном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исследовании и других упомянутых материалов и служить основанием для вынесения</a:t>
            </a:r>
          </a:p>
          <a:p>
            <a:pPr>
              <a:buClr>
                <a:schemeClr val="accent2"/>
              </a:buClr>
              <a:buSzPct val="70000"/>
            </a:pPr>
            <a:r>
              <a:rPr lang="ru-RU" sz="900" dirty="0"/>
              <a:t>профессионального суждения. Компания EY не несет ответственности за ущерб, </a:t>
            </a:r>
            <a:r>
              <a:rPr lang="ru-RU" sz="900" dirty="0" smtClean="0"/>
              <a:t>       причиненный </a:t>
            </a:r>
            <a:r>
              <a:rPr lang="ru-RU" sz="900" dirty="0"/>
              <a:t>каким-либо лицам в результате действия или отказа от действия на </a:t>
            </a:r>
            <a:r>
              <a:rPr lang="ru-RU" sz="900" dirty="0" smtClean="0"/>
              <a:t>основании сведений</a:t>
            </a:r>
            <a:r>
              <a:rPr lang="ru-RU" sz="900" dirty="0"/>
              <a:t>, содержащихся в данной публикации. По всем конкретным </a:t>
            </a:r>
            <a:endParaRPr lang="ru-RU" sz="900" dirty="0" smtClean="0"/>
          </a:p>
          <a:p>
            <a:pPr>
              <a:buClr>
                <a:schemeClr val="accent2"/>
              </a:buClr>
              <a:buSzPct val="70000"/>
            </a:pPr>
            <a:r>
              <a:rPr lang="ru-RU" sz="900" dirty="0" smtClean="0"/>
              <a:t>вопросам следует обращаться </a:t>
            </a:r>
            <a:r>
              <a:rPr lang="ru-RU" sz="900" dirty="0"/>
              <a:t>к специалисту по соответствующему направлению.</a:t>
            </a:r>
          </a:p>
          <a:p>
            <a:pPr>
              <a:buClr>
                <a:schemeClr val="accent2"/>
              </a:buClr>
              <a:buSzPct val="70000"/>
            </a:pPr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767017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z="3200" dirty="0">
                <a:solidFill>
                  <a:srgbClr val="646464"/>
                </a:solidFill>
              </a:rPr>
              <a:t>Цель презентации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t">
              <a:buNone/>
            </a:pPr>
            <a:r>
              <a:rPr lang="ru-RU" dirty="0"/>
              <a:t>Цель - </a:t>
            </a:r>
            <a:r>
              <a:rPr lang="ru-RU" dirty="0"/>
              <a:t>обсудить </a:t>
            </a:r>
            <a:r>
              <a:rPr lang="ru-RU" dirty="0"/>
              <a:t>как </a:t>
            </a:r>
            <a:r>
              <a:rPr lang="ru-RU" dirty="0"/>
              <a:t>изменения</a:t>
            </a:r>
            <a:r>
              <a:rPr lang="en-US" dirty="0"/>
              <a:t> </a:t>
            </a:r>
            <a:r>
              <a:rPr lang="ru-RU" dirty="0"/>
              <a:t>в </a:t>
            </a:r>
            <a:r>
              <a:rPr lang="ru-RU" dirty="0"/>
              <a:t>законодательстве создают возможности для привлечения инвестиций в сферу </a:t>
            </a:r>
            <a:r>
              <a:rPr lang="ru-RU" dirty="0"/>
              <a:t>ТКО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99919807"/>
              </p:ext>
            </p:extLst>
          </p:nvPr>
        </p:nvGraphicFramePr>
        <p:xfrm>
          <a:off x="611560" y="2564904"/>
          <a:ext cx="8016552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/>
          <a:p>
            <a:r>
              <a:rPr lang="ru-RU" dirty="0"/>
              <a:t>Изменения в регулировании сферы обращения с ТКО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053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1680" y="3123611"/>
            <a:ext cx="7027862" cy="1757113"/>
          </a:xfrm>
          <a:prstGeom prst="rect">
            <a:avLst/>
          </a:prstGeom>
          <a:solidFill>
            <a:srgbClr val="FFE600"/>
          </a:solidFill>
          <a:ln w="3175" cap="flat" cmpd="sng" algn="ctr">
            <a:solidFill>
              <a:schemeClr val="bg1">
                <a:lumMod val="5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tIns="0" rIns="36000" rtlCol="0" anchor="ctr" anchorCtr="0"/>
          <a:lstStyle/>
          <a:p>
            <a:pPr marL="0" marR="0" lvl="0" indent="0" algn="ctr" defTabSz="914400" eaLnBrk="1" fontAlgn="auto" latinLnBrk="0" hangingPunct="1"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Лучший финансовый консультант в проектах дорожной инфраструктуры</a:t>
            </a:r>
          </a:p>
          <a:p>
            <a:pPr marL="0" marR="0" lvl="0" indent="0" algn="ctr" defTabSz="914400" eaLnBrk="1" fontAlgn="auto" latinLnBrk="0" hangingPunct="1"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по версии </a:t>
            </a:r>
          </a:p>
          <a:p>
            <a:pPr marL="0" marR="0" lvl="0" indent="0" algn="ctr" defTabSz="914400" eaLnBrk="1" fontAlgn="auto" latinLnBrk="0" hangingPunct="1"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ГК «Автодор» в 2014 году</a:t>
            </a:r>
            <a:endParaRPr kumimoji="0" lang="en-US" sz="1600" i="0" u="none" strike="noStrike" kern="0" cap="none" spc="-60" normalizeH="0" baseline="0" noProof="0" dirty="0" smtClean="0">
              <a:ln>
                <a:noFill/>
              </a:ln>
              <a:solidFill>
                <a:srgbClr val="808080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1680" y="1243805"/>
            <a:ext cx="7027862" cy="1757113"/>
          </a:xfrm>
          <a:prstGeom prst="rect">
            <a:avLst/>
          </a:prstGeom>
          <a:solidFill>
            <a:srgbClr val="FFE600"/>
          </a:solidFill>
          <a:ln w="3175" cap="flat" cmpd="sng" algn="ctr">
            <a:solidFill>
              <a:schemeClr val="bg1">
                <a:lumMod val="5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tIns="0" r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Лучший финансовый консультант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по версии</a:t>
            </a:r>
            <a:r>
              <a:rPr kumimoji="0" lang="en-US" sz="1600" b="0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ru-RU" sz="1600" b="0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Национальная премия в сфере инфраструктуры </a:t>
            </a:r>
            <a:endParaRPr kumimoji="0" lang="en-US" sz="1600" b="0" i="0" u="none" strike="noStrike" kern="0" cap="none" spc="-60" normalizeH="0" baseline="0" noProof="0" dirty="0" smtClean="0">
              <a:ln>
                <a:noFill/>
              </a:ln>
              <a:solidFill>
                <a:srgbClr val="808080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ROSINFRA 2014</a:t>
            </a:r>
            <a:r>
              <a:rPr kumimoji="0" lang="ru-RU" sz="1600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и </a:t>
            </a:r>
            <a:r>
              <a:rPr kumimoji="0" lang="en-US" sz="1600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ROSINFRA 2015</a:t>
            </a:r>
            <a:r>
              <a:rPr kumimoji="0" lang="ru-RU" sz="1600" i="0" u="none" strike="noStrike" kern="0" cap="none" spc="-60" normalizeH="0" baseline="0" noProof="0" dirty="0" smtClean="0">
                <a:ln>
                  <a:noFill/>
                </a:ln>
                <a:solidFill>
                  <a:srgbClr val="80808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</a:t>
            </a:r>
            <a:endParaRPr kumimoji="0" lang="en-US" sz="1600" i="0" u="none" strike="noStrike" kern="0" cap="none" spc="-60" normalizeH="0" baseline="0" noProof="0" dirty="0" smtClean="0">
              <a:ln>
                <a:noFill/>
              </a:ln>
              <a:solidFill>
                <a:srgbClr val="808080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3" r="1742"/>
          <a:stretch/>
        </p:blipFill>
        <p:spPr>
          <a:xfrm>
            <a:off x="490149" y="3123611"/>
            <a:ext cx="1094149" cy="1757113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3" descr="C:\Users\denis.morozov\Desktop\rosinfra 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0" t="-151" r="11790" b="151"/>
          <a:stretch/>
        </p:blipFill>
        <p:spPr bwMode="auto">
          <a:xfrm>
            <a:off x="490150" y="1243805"/>
            <a:ext cx="1094149" cy="1757113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Infrastructure_Journal_LOGO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0148" y="5643892"/>
            <a:ext cx="1094149" cy="463046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http://www.euroweek.com/Images/dummy-Dealogic-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150" y="4994109"/>
            <a:ext cx="1094148" cy="569306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691680" y="4994109"/>
            <a:ext cx="7027862" cy="1112829"/>
          </a:xfrm>
          <a:prstGeom prst="rect">
            <a:avLst/>
          </a:prstGeom>
          <a:solidFill>
            <a:srgbClr val="FFE600"/>
          </a:solidFill>
          <a:ln w="3175" cap="flat" cmpd="sng" algn="ctr">
            <a:solidFill>
              <a:schemeClr val="bg1">
                <a:lumMod val="5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6000" tIns="0" rIns="36000" rtlCol="0" anchor="ctr" anchorCtr="0"/>
          <a:lstStyle/>
          <a:p>
            <a:pPr algn="ctr"/>
            <a:r>
              <a:rPr lang="ru-RU" sz="1600" b="1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Консультант №1 по проектам ГЧП в мире</a:t>
            </a:r>
          </a:p>
          <a:p>
            <a:pPr algn="ctr"/>
            <a:r>
              <a:rPr lang="ru-RU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(по версии </a:t>
            </a:r>
            <a:r>
              <a:rPr lang="en-US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Dealogic </a:t>
            </a:r>
            <a:r>
              <a:rPr lang="ru-RU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в 2009, 2011</a:t>
            </a:r>
            <a:r>
              <a:rPr lang="en-US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, </a:t>
            </a:r>
            <a:r>
              <a:rPr lang="ru-RU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2012, 2013</a:t>
            </a:r>
            <a:r>
              <a:rPr lang="en-US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 </a:t>
            </a:r>
            <a:r>
              <a:rPr lang="ru-RU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и 2014 годах</a:t>
            </a:r>
            <a:r>
              <a:rPr lang="en-GB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)</a:t>
            </a:r>
            <a:endParaRPr lang="ru-RU" sz="1600" kern="0" spc="-60" dirty="0">
              <a:solidFill>
                <a:srgbClr val="808080">
                  <a:lumMod val="50000"/>
                </a:srgbClr>
              </a:solidFill>
              <a:latin typeface="Arial"/>
            </a:endParaRPr>
          </a:p>
          <a:p>
            <a:pPr algn="ctr"/>
            <a:r>
              <a:rPr lang="ru-RU" sz="1600" b="1" kern="0" spc="-60" dirty="0" smtClean="0">
                <a:solidFill>
                  <a:srgbClr val="808080">
                    <a:lumMod val="50000"/>
                  </a:srgbClr>
                </a:solidFill>
                <a:latin typeface="Arial"/>
              </a:rPr>
              <a:t>Финансовый </a:t>
            </a:r>
            <a:r>
              <a:rPr lang="ru-RU" sz="1600" b="1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консультант года по проектам ГЧП </a:t>
            </a:r>
          </a:p>
          <a:p>
            <a:pPr algn="ctr"/>
            <a:r>
              <a:rPr lang="ru-RU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(по версии </a:t>
            </a:r>
            <a:r>
              <a:rPr lang="en-GB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Infra</a:t>
            </a:r>
            <a:r>
              <a:rPr lang="en-ZW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j</a:t>
            </a:r>
            <a:r>
              <a:rPr lang="en-GB" sz="1600" kern="0" spc="-60" dirty="0" err="1">
                <a:solidFill>
                  <a:srgbClr val="808080">
                    <a:lumMod val="50000"/>
                  </a:srgbClr>
                </a:solidFill>
                <a:latin typeface="Arial"/>
              </a:rPr>
              <a:t>ournal</a:t>
            </a:r>
            <a:r>
              <a:rPr lang="en-GB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 Awards</a:t>
            </a:r>
            <a:r>
              <a:rPr lang="ru-RU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 в 2005, 2007</a:t>
            </a:r>
            <a:r>
              <a:rPr lang="en-US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,</a:t>
            </a:r>
            <a:r>
              <a:rPr lang="ru-RU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 2009</a:t>
            </a:r>
            <a:r>
              <a:rPr lang="en-US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, </a:t>
            </a:r>
            <a:r>
              <a:rPr lang="ru-RU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2012, 2013</a:t>
            </a:r>
            <a:r>
              <a:rPr lang="en-US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 </a:t>
            </a:r>
            <a:r>
              <a:rPr lang="ru-RU" sz="1600" kern="0" spc="-60" dirty="0">
                <a:solidFill>
                  <a:srgbClr val="808080">
                    <a:lumMod val="50000"/>
                  </a:srgbClr>
                </a:solidFill>
                <a:latin typeface="Arial"/>
              </a:rPr>
              <a:t>и 2014)</a:t>
            </a:r>
            <a:endParaRPr lang="en-US" sz="1600" kern="0" spc="-60" dirty="0">
              <a:solidFill>
                <a:srgbClr val="808080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ru-RU" sz="3200" dirty="0" smtClean="0">
                <a:solidFill>
                  <a:srgbClr val="646464"/>
                </a:solidFill>
              </a:rPr>
              <a:t>Почему </a:t>
            </a:r>
            <a:r>
              <a:rPr lang="en-US" sz="3200" dirty="0" smtClean="0">
                <a:solidFill>
                  <a:srgbClr val="646464"/>
                </a:solidFill>
              </a:rPr>
              <a:t>EY?</a:t>
            </a:r>
            <a:endParaRPr lang="ru-RU" sz="3200" dirty="0">
              <a:solidFill>
                <a:srgbClr val="646464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/>
          <a:p>
            <a:r>
              <a:rPr lang="ru-RU" dirty="0"/>
              <a:t>Изменения в регулировании сферы обращения с ТКО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314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ru-RU" sz="2800" dirty="0" smtClean="0">
                <a:solidFill>
                  <a:srgbClr val="646464"/>
                </a:solidFill>
              </a:rPr>
              <a:t>Основные изменения </a:t>
            </a:r>
            <a:br>
              <a:rPr lang="ru-RU" sz="2800" dirty="0" smtClean="0">
                <a:solidFill>
                  <a:srgbClr val="646464"/>
                </a:solidFill>
              </a:rPr>
            </a:br>
            <a:r>
              <a:rPr lang="ru-RU" sz="1800" dirty="0" smtClean="0">
                <a:solidFill>
                  <a:srgbClr val="646464"/>
                </a:solidFill>
              </a:rPr>
              <a:t>в федеральном </a:t>
            </a:r>
            <a:r>
              <a:rPr lang="ru-RU" sz="1800" dirty="0">
                <a:solidFill>
                  <a:srgbClr val="646464"/>
                </a:solidFill>
              </a:rPr>
              <a:t>законе </a:t>
            </a:r>
            <a:r>
              <a:rPr lang="en-US" sz="1800" dirty="0" smtClean="0">
                <a:solidFill>
                  <a:srgbClr val="646464"/>
                </a:solidFill>
              </a:rPr>
              <a:t/>
            </a:r>
            <a:br>
              <a:rPr lang="en-US" sz="1800" dirty="0" smtClean="0">
                <a:solidFill>
                  <a:srgbClr val="646464"/>
                </a:solidFill>
              </a:rPr>
            </a:br>
            <a:r>
              <a:rPr lang="ru-RU" sz="1800" dirty="0" smtClean="0">
                <a:solidFill>
                  <a:srgbClr val="646464"/>
                </a:solidFill>
              </a:rPr>
              <a:t>«</a:t>
            </a:r>
            <a:r>
              <a:rPr lang="ru-RU" sz="1800" dirty="0">
                <a:solidFill>
                  <a:srgbClr val="646464"/>
                </a:solidFill>
              </a:rPr>
              <a:t>Об отходах производства и потребления» </a:t>
            </a:r>
            <a:r>
              <a:rPr lang="ru-RU" sz="1800" dirty="0" smtClean="0">
                <a:solidFill>
                  <a:srgbClr val="646464"/>
                </a:solidFill>
              </a:rPr>
              <a:t>№ </a:t>
            </a:r>
            <a:r>
              <a:rPr lang="ru-RU" sz="1800" dirty="0">
                <a:solidFill>
                  <a:srgbClr val="646464"/>
                </a:solidFill>
              </a:rPr>
              <a:t>89 </a:t>
            </a:r>
            <a:r>
              <a:rPr lang="ru-RU" sz="1800" dirty="0" smtClean="0">
                <a:solidFill>
                  <a:srgbClr val="646464"/>
                </a:solidFill>
              </a:rPr>
              <a:t>ФЗ (1/2)</a:t>
            </a:r>
            <a:endParaRPr lang="ru-RU" sz="1800" dirty="0">
              <a:solidFill>
                <a:srgbClr val="646464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53262564"/>
              </p:ext>
            </p:extLst>
          </p:nvPr>
        </p:nvGraphicFramePr>
        <p:xfrm>
          <a:off x="387648" y="1772816"/>
          <a:ext cx="8144792" cy="3994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51520" y="1196752"/>
            <a:ext cx="7488832" cy="432048"/>
          </a:xfrm>
        </p:spPr>
        <p:txBody>
          <a:bodyPr anchor="ctr"/>
          <a:lstStyle/>
          <a:p>
            <a:pPr algn="ctr"/>
            <a:r>
              <a:rPr lang="ru-RU" sz="1600" dirty="0" smtClean="0"/>
              <a:t>Изменения в сфере обращения с отходами от использования товаров</a:t>
            </a:r>
            <a:endParaRPr lang="en-US" sz="160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/>
          <a:p>
            <a:r>
              <a:rPr lang="ru-RU" dirty="0"/>
              <a:t>Изменения в регулировании сферы обращения с ТКО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511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ru-RU" sz="2800" dirty="0" smtClean="0">
                <a:solidFill>
                  <a:srgbClr val="646464"/>
                </a:solidFill>
              </a:rPr>
              <a:t>Основные изменения </a:t>
            </a:r>
            <a:br>
              <a:rPr lang="ru-RU" sz="2800" dirty="0" smtClean="0">
                <a:solidFill>
                  <a:srgbClr val="646464"/>
                </a:solidFill>
              </a:rPr>
            </a:br>
            <a:r>
              <a:rPr lang="ru-RU" sz="1800" dirty="0" smtClean="0">
                <a:solidFill>
                  <a:srgbClr val="646464"/>
                </a:solidFill>
              </a:rPr>
              <a:t>в федеральном </a:t>
            </a:r>
            <a:r>
              <a:rPr lang="ru-RU" sz="1800" dirty="0">
                <a:solidFill>
                  <a:srgbClr val="646464"/>
                </a:solidFill>
              </a:rPr>
              <a:t>законе </a:t>
            </a:r>
            <a:r>
              <a:rPr lang="en-US" sz="1800" dirty="0" smtClean="0">
                <a:solidFill>
                  <a:srgbClr val="646464"/>
                </a:solidFill>
              </a:rPr>
              <a:t/>
            </a:r>
            <a:br>
              <a:rPr lang="en-US" sz="1800" dirty="0" smtClean="0">
                <a:solidFill>
                  <a:srgbClr val="646464"/>
                </a:solidFill>
              </a:rPr>
            </a:br>
            <a:r>
              <a:rPr lang="ru-RU" sz="1800" dirty="0" smtClean="0">
                <a:solidFill>
                  <a:srgbClr val="646464"/>
                </a:solidFill>
              </a:rPr>
              <a:t>«</a:t>
            </a:r>
            <a:r>
              <a:rPr lang="ru-RU" sz="1800" dirty="0">
                <a:solidFill>
                  <a:srgbClr val="646464"/>
                </a:solidFill>
              </a:rPr>
              <a:t>Об отходах производства и потребления» </a:t>
            </a:r>
            <a:r>
              <a:rPr lang="ru-RU" sz="1800" dirty="0" smtClean="0">
                <a:solidFill>
                  <a:srgbClr val="646464"/>
                </a:solidFill>
              </a:rPr>
              <a:t>№ </a:t>
            </a:r>
            <a:r>
              <a:rPr lang="ru-RU" sz="1800" dirty="0">
                <a:solidFill>
                  <a:srgbClr val="646464"/>
                </a:solidFill>
              </a:rPr>
              <a:t>89 </a:t>
            </a:r>
            <a:r>
              <a:rPr lang="ru-RU" sz="1800" dirty="0" smtClean="0">
                <a:solidFill>
                  <a:srgbClr val="646464"/>
                </a:solidFill>
              </a:rPr>
              <a:t>ФЗ (2/2)</a:t>
            </a:r>
            <a:endParaRPr lang="ru-RU" sz="1800" dirty="0">
              <a:solidFill>
                <a:srgbClr val="646464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48061103"/>
              </p:ext>
            </p:extLst>
          </p:nvPr>
        </p:nvGraphicFramePr>
        <p:xfrm>
          <a:off x="387648" y="1556792"/>
          <a:ext cx="8648848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16024" y="1124744"/>
            <a:ext cx="8460432" cy="432048"/>
          </a:xfrm>
        </p:spPr>
        <p:txBody>
          <a:bodyPr anchor="ctr"/>
          <a:lstStyle/>
          <a:p>
            <a:pPr algn="ctr"/>
            <a:r>
              <a:rPr lang="ru-RU" sz="1600" dirty="0" smtClean="0"/>
              <a:t>Изменения в сфере обращения с твердыми коммунальными отходами (ТКО) (01.01.2016)</a:t>
            </a:r>
            <a:endParaRPr lang="en-US" sz="160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/>
          <a:p>
            <a:r>
              <a:rPr lang="ru-RU" dirty="0"/>
              <a:t>Изменения в регулировании сферы обращения с ТКО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3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ru-RU" sz="2800" dirty="0" smtClean="0">
                <a:solidFill>
                  <a:srgbClr val="646464"/>
                </a:solidFill>
              </a:rPr>
              <a:t>Основные изменения </a:t>
            </a:r>
            <a:br>
              <a:rPr lang="ru-RU" sz="2800" dirty="0" smtClean="0">
                <a:solidFill>
                  <a:srgbClr val="646464"/>
                </a:solidFill>
              </a:rPr>
            </a:br>
            <a:r>
              <a:rPr lang="ru-RU" sz="1800" dirty="0" smtClean="0">
                <a:solidFill>
                  <a:srgbClr val="646464"/>
                </a:solidFill>
              </a:rPr>
              <a:t>в федеральном </a:t>
            </a:r>
            <a:r>
              <a:rPr lang="ru-RU" sz="1800" dirty="0">
                <a:solidFill>
                  <a:srgbClr val="646464"/>
                </a:solidFill>
              </a:rPr>
              <a:t>законе </a:t>
            </a:r>
            <a:r>
              <a:rPr lang="en-US" sz="1800" dirty="0" smtClean="0">
                <a:solidFill>
                  <a:srgbClr val="646464"/>
                </a:solidFill>
              </a:rPr>
              <a:t/>
            </a:r>
            <a:br>
              <a:rPr lang="en-US" sz="1800" dirty="0" smtClean="0">
                <a:solidFill>
                  <a:srgbClr val="646464"/>
                </a:solidFill>
              </a:rPr>
            </a:br>
            <a:r>
              <a:rPr lang="ru-RU" sz="1800" dirty="0" smtClean="0">
                <a:solidFill>
                  <a:srgbClr val="646464"/>
                </a:solidFill>
              </a:rPr>
              <a:t>«О концессионных соглашениях» № 115 ФЗ</a:t>
            </a:r>
            <a:endParaRPr lang="ru-RU" sz="1800" dirty="0">
              <a:solidFill>
                <a:srgbClr val="646464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26019419"/>
              </p:ext>
            </p:extLst>
          </p:nvPr>
        </p:nvGraphicFramePr>
        <p:xfrm>
          <a:off x="387648" y="1268760"/>
          <a:ext cx="82168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/>
          <a:p>
            <a:r>
              <a:rPr lang="ru-RU" dirty="0"/>
              <a:t>Изменения в регулировании сферы обращения с ТКО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67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z="2800" dirty="0">
                <a:solidFill>
                  <a:srgbClr val="646464"/>
                </a:solidFill>
              </a:rPr>
              <a:t>Новые возможности и </a:t>
            </a:r>
            <a:r>
              <a:rPr lang="ru-RU" sz="2800" dirty="0" smtClean="0">
                <a:solidFill>
                  <a:srgbClr val="646464"/>
                </a:solidFill>
              </a:rPr>
              <a:t>вызовы</a:t>
            </a:r>
            <a:r>
              <a:rPr lang="ru-RU" sz="3200" dirty="0" smtClean="0">
                <a:solidFill>
                  <a:srgbClr val="646464"/>
                </a:solidFill>
              </a:rPr>
              <a:t/>
            </a:r>
            <a:br>
              <a:rPr lang="ru-RU" sz="3200" dirty="0" smtClean="0">
                <a:solidFill>
                  <a:srgbClr val="646464"/>
                </a:solidFill>
              </a:rPr>
            </a:br>
            <a:r>
              <a:rPr lang="ru-RU" sz="1800" dirty="0" smtClean="0">
                <a:solidFill>
                  <a:srgbClr val="646464"/>
                </a:solidFill>
              </a:rPr>
              <a:t>для частной стороны</a:t>
            </a:r>
            <a:endParaRPr lang="en-US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059554"/>
              </p:ext>
            </p:extLst>
          </p:nvPr>
        </p:nvGraphicFramePr>
        <p:xfrm>
          <a:off x="467544" y="1061872"/>
          <a:ext cx="8280920" cy="51754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12168"/>
                <a:gridCol w="3371451"/>
                <a:gridCol w="3397301"/>
              </a:tblGrid>
              <a:tr h="39868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Основные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</a:rPr>
                        <a:t> изменения</a:t>
                      </a:r>
                      <a:endParaRPr 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Возможности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Вызовы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45365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Статус РО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Получение статуса РО гарантирует поступление определенных объемов ТКО и получение необходимой выручки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Социальная</a:t>
                      </a:r>
                      <a:r>
                        <a:rPr lang="ru-RU" sz="1200" baseline="0" dirty="0" smtClean="0"/>
                        <a:t> нагрузка: участие в ликвидации несанкционированных свалок</a:t>
                      </a:r>
                    </a:p>
                    <a:p>
                      <a:endParaRPr lang="ru-RU" sz="1200" baseline="0" dirty="0" smtClean="0"/>
                    </a:p>
                    <a:p>
                      <a:r>
                        <a:rPr lang="ru-RU" sz="1200" dirty="0" smtClean="0"/>
                        <a:t>Тариф -  единственный источник компенсации экономически обоснованных расходов на реализацию ИП РО, но единый тариф для РО не включает в себя затраты на обработку и утилизацию ТКО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7384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Передача</a:t>
                      </a:r>
                      <a:r>
                        <a:rPr lang="ru-RU" sz="1200" baseline="0" dirty="0" smtClean="0"/>
                        <a:t> полномочий субъектам РФ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Повышение единообразия и прозрачности деятельности в сфере мусора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Неясность</a:t>
                      </a:r>
                      <a:r>
                        <a:rPr lang="ru-RU" sz="1200" baseline="0" dirty="0" smtClean="0"/>
                        <a:t>  судьбы существующих и порядка заключения новых муниципальных концессий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823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Планирование</a:t>
                      </a:r>
                      <a:r>
                        <a:rPr lang="ru-RU" sz="1200" baseline="0" dirty="0" smtClean="0"/>
                        <a:t> объектов в РП/ТС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Включение объекта в РП увеличивает шанс получения господдержки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Значительное влияние программ и схем на тариф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33938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Концессия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Плата </a:t>
                      </a:r>
                      <a:r>
                        <a:rPr lang="ru-RU" sz="1200" dirty="0" err="1" smtClean="0"/>
                        <a:t>концедента</a:t>
                      </a:r>
                      <a:endParaRPr lang="ru-RU" sz="1200" dirty="0" smtClean="0"/>
                    </a:p>
                    <a:p>
                      <a:r>
                        <a:rPr lang="ru-RU" sz="1200" dirty="0" smtClean="0"/>
                        <a:t>Приоритетное право</a:t>
                      </a:r>
                      <a:r>
                        <a:rPr lang="ru-RU" sz="1200" baseline="0" dirty="0" smtClean="0"/>
                        <a:t> выкупа объекта при приватизации </a:t>
                      </a:r>
                    </a:p>
                    <a:p>
                      <a:r>
                        <a:rPr lang="ru-RU" sz="1200" baseline="0" dirty="0" smtClean="0"/>
                        <a:t>Обеспечение возврата инвестиций при досрочном расторжении соглашения</a:t>
                      </a:r>
                    </a:p>
                    <a:p>
                      <a:r>
                        <a:rPr lang="ru-RU" sz="1200" baseline="0" dirty="0" smtClean="0"/>
                        <a:t>Снижение законодательных и финансовых рисков 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Процесс и сроки согласования условий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729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Частная финансовая инициатива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Частная инициатива позволяет сократить сроки (примерно с 12 до 8 месяцев) и стоимость конкурса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Риск проведения конкурса при появлении заявок от других лиц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/>
          <a:p>
            <a:r>
              <a:rPr lang="ru-RU" dirty="0"/>
              <a:t>Изменения в регулировании сферы обращения с ТКО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487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z="2800" dirty="0">
                <a:solidFill>
                  <a:srgbClr val="646464"/>
                </a:solidFill>
              </a:rPr>
              <a:t>Новые возможности и </a:t>
            </a:r>
            <a:r>
              <a:rPr lang="ru-RU" sz="2800" dirty="0" smtClean="0">
                <a:solidFill>
                  <a:srgbClr val="646464"/>
                </a:solidFill>
              </a:rPr>
              <a:t>вызовы</a:t>
            </a:r>
            <a:r>
              <a:rPr lang="ru-RU" sz="3200" dirty="0" smtClean="0">
                <a:solidFill>
                  <a:srgbClr val="646464"/>
                </a:solidFill>
              </a:rPr>
              <a:t/>
            </a:r>
            <a:br>
              <a:rPr lang="ru-RU" sz="3200" dirty="0" smtClean="0">
                <a:solidFill>
                  <a:srgbClr val="646464"/>
                </a:solidFill>
              </a:rPr>
            </a:br>
            <a:r>
              <a:rPr lang="ru-RU" sz="1800" dirty="0" smtClean="0">
                <a:solidFill>
                  <a:srgbClr val="646464"/>
                </a:solidFill>
              </a:rPr>
              <a:t>для публичной стороны</a:t>
            </a:r>
            <a:endParaRPr lang="en-US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040835"/>
              </p:ext>
            </p:extLst>
          </p:nvPr>
        </p:nvGraphicFramePr>
        <p:xfrm>
          <a:off x="467545" y="1052736"/>
          <a:ext cx="8280920" cy="516396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368151"/>
                <a:gridCol w="3816424"/>
                <a:gridCol w="3096345"/>
              </a:tblGrid>
              <a:tr h="46786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Основные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</a:rPr>
                        <a:t> изменения</a:t>
                      </a:r>
                      <a:endParaRPr 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Возможности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2"/>
                          </a:solidFill>
                        </a:rPr>
                        <a:t>Вызовы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</a:tr>
              <a:tr h="107957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Статус РО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Наличие «гарантирующего поставщика» услуг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Создание РО может снизить доходность прочих операторов в регионе, что вынудит их обратиться за господдержкой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31623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Передача</a:t>
                      </a:r>
                      <a:r>
                        <a:rPr lang="ru-RU" sz="1200" baseline="0" dirty="0" smtClean="0"/>
                        <a:t> полномочий субъектам РФ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Повышение статуса публичной стороны</a:t>
                      </a:r>
                    </a:p>
                    <a:p>
                      <a:r>
                        <a:rPr lang="ru-RU" sz="1200" dirty="0" smtClean="0"/>
                        <a:t>Возможность</a:t>
                      </a:r>
                      <a:r>
                        <a:rPr lang="ru-RU" sz="1200" baseline="0" dirty="0" smtClean="0"/>
                        <a:t> привлечения муниципалитетов остается</a:t>
                      </a:r>
                    </a:p>
                    <a:p>
                      <a:r>
                        <a:rPr lang="ru-RU" sz="1200" baseline="0" dirty="0" smtClean="0"/>
                        <a:t>Повышение единообразия и прозрачности деятельности в сфере мусора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Неясность</a:t>
                      </a:r>
                      <a:r>
                        <a:rPr lang="ru-RU" sz="1200" baseline="0" dirty="0" smtClean="0"/>
                        <a:t> порядка привлечения муниципалитетов, необходимость принятия законов на уровне субъектов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0703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Планирование</a:t>
                      </a:r>
                      <a:r>
                        <a:rPr lang="ru-RU" sz="1200" baseline="0" dirty="0" smtClean="0"/>
                        <a:t> объектов в РП/ТС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Наличие ТС существенно упрощает процесс планирования в начале новых проектов сфере ТКО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Отсутствие</a:t>
                      </a:r>
                      <a:r>
                        <a:rPr lang="ru-RU" sz="1200" baseline="0" dirty="0" smtClean="0"/>
                        <a:t> компетенций для создания РП/ТС =</a:t>
                      </a:r>
                      <a:r>
                        <a:rPr lang="en-US" sz="1200" baseline="0" dirty="0" smtClean="0"/>
                        <a:t>&gt; </a:t>
                      </a:r>
                      <a:r>
                        <a:rPr lang="ru-RU" sz="1200" baseline="0" dirty="0" smtClean="0"/>
                        <a:t>затруднения с разработкой и утверждением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7787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Концессия</a:t>
                      </a:r>
                      <a:r>
                        <a:rPr lang="ru-RU" sz="1200" baseline="0" dirty="0" smtClean="0"/>
                        <a:t> 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Возможность реализации проекта с учетом бюджетных лимитов</a:t>
                      </a:r>
                      <a:r>
                        <a:rPr lang="ru-RU" sz="1200" baseline="0" dirty="0" smtClean="0"/>
                        <a:t> за счет комбинирования разных источников финансирования </a:t>
                      </a:r>
                    </a:p>
                    <a:p>
                      <a:r>
                        <a:rPr lang="ru-RU" sz="1200" baseline="0" dirty="0" smtClean="0"/>
                        <a:t>Возможность «купить» объект в рассрочку при сохранении права собственности на него и его эксплуатацию (при этом можно не платить до ввода в эксплуатацию)</a:t>
                      </a:r>
                    </a:p>
                    <a:p>
                      <a:r>
                        <a:rPr lang="ru-RU" sz="1200" baseline="0" dirty="0" smtClean="0"/>
                        <a:t>Долговые обязательства по концессии отражаются в бюджете в части ежегодных платежей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Процесс и сроки согласования условий,  необходимые компетенции</a:t>
                      </a:r>
                      <a:r>
                        <a:rPr lang="ru-RU" sz="1200" baseline="0" dirty="0" smtClean="0"/>
                        <a:t> на подготовку конкурсной документации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/>
          <a:p>
            <a:r>
              <a:rPr lang="ru-RU" dirty="0"/>
              <a:t>Изменения в регулировании сферы обращения с ТКО</a:t>
            </a:r>
            <a:endParaRPr lang="en-GB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437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z="3200" dirty="0" smtClean="0"/>
              <a:t>Контакты </a:t>
            </a:r>
            <a:endParaRPr lang="en-US" sz="3200" dirty="0"/>
          </a:p>
        </p:txBody>
      </p:sp>
      <p:sp>
        <p:nvSpPr>
          <p:cNvPr id="4" name="Freeform 2"/>
          <p:cNvSpPr>
            <a:spLocks noEditPoints="1"/>
          </p:cNvSpPr>
          <p:nvPr/>
        </p:nvSpPr>
        <p:spPr bwMode="auto">
          <a:xfrm>
            <a:off x="447650" y="1681331"/>
            <a:ext cx="8212138" cy="1642267"/>
          </a:xfrm>
          <a:custGeom>
            <a:avLst/>
            <a:gdLst>
              <a:gd name="T0" fmla="*/ 2147483647 w 6146"/>
              <a:gd name="T1" fmla="*/ 2147483647 h 816"/>
              <a:gd name="T2" fmla="*/ 2147483647 w 6146"/>
              <a:gd name="T3" fmla="*/ 2147483647 h 816"/>
              <a:gd name="T4" fmla="*/ 2147483647 w 6146"/>
              <a:gd name="T5" fmla="*/ 2147483647 h 816"/>
              <a:gd name="T6" fmla="*/ 2147483647 w 6146"/>
              <a:gd name="T7" fmla="*/ 2147483647 h 816"/>
              <a:gd name="T8" fmla="*/ 2147483647 w 6146"/>
              <a:gd name="T9" fmla="*/ 2147483647 h 816"/>
              <a:gd name="T10" fmla="*/ 2147483647 w 6146"/>
              <a:gd name="T11" fmla="*/ 2147483647 h 816"/>
              <a:gd name="T12" fmla="*/ 2147483647 w 6146"/>
              <a:gd name="T13" fmla="*/ 2147483647 h 816"/>
              <a:gd name="T14" fmla="*/ 2147483647 w 6146"/>
              <a:gd name="T15" fmla="*/ 0 h 816"/>
              <a:gd name="T16" fmla="*/ 0 w 6146"/>
              <a:gd name="T17" fmla="*/ 0 h 816"/>
              <a:gd name="T18" fmla="*/ 0 w 6146"/>
              <a:gd name="T19" fmla="*/ 2147483647 h 816"/>
              <a:gd name="T20" fmla="*/ 2147483647 w 6146"/>
              <a:gd name="T21" fmla="*/ 2147483647 h 8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146"/>
              <a:gd name="T34" fmla="*/ 0 h 816"/>
              <a:gd name="T35" fmla="*/ 6146 w 6146"/>
              <a:gd name="T36" fmla="*/ 816 h 81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146" h="816">
                <a:moveTo>
                  <a:pt x="91" y="737"/>
                </a:moveTo>
                <a:lnTo>
                  <a:pt x="91" y="79"/>
                </a:lnTo>
                <a:lnTo>
                  <a:pt x="612" y="79"/>
                </a:lnTo>
                <a:lnTo>
                  <a:pt x="612" y="737"/>
                </a:lnTo>
                <a:lnTo>
                  <a:pt x="91" y="737"/>
                </a:lnTo>
                <a:close/>
                <a:moveTo>
                  <a:pt x="1316" y="816"/>
                </a:moveTo>
                <a:lnTo>
                  <a:pt x="6146" y="816"/>
                </a:lnTo>
                <a:lnTo>
                  <a:pt x="6146" y="0"/>
                </a:lnTo>
                <a:lnTo>
                  <a:pt x="0" y="0"/>
                </a:lnTo>
                <a:lnTo>
                  <a:pt x="0" y="816"/>
                </a:lnTo>
                <a:lnTo>
                  <a:pt x="1316" y="816"/>
                </a:lnTo>
                <a:close/>
              </a:path>
            </a:pathLst>
          </a:custGeom>
          <a:solidFill>
            <a:schemeClr val="accent2"/>
          </a:solidFill>
          <a:ln w="3175">
            <a:solidFill>
              <a:schemeClr val="bg1"/>
            </a:solidFill>
          </a:ln>
          <a:extLst/>
        </p:spPr>
        <p:txBody>
          <a:bodyPr lIns="102816" tIns="51408" rIns="102816" bIns="5140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67201"/>
              </p:ext>
            </p:extLst>
          </p:nvPr>
        </p:nvGraphicFramePr>
        <p:xfrm>
          <a:off x="1863319" y="1833281"/>
          <a:ext cx="5157787" cy="1420872"/>
        </p:xfrm>
        <a:graphic>
          <a:graphicData uri="http://schemas.openxmlformats.org/drawingml/2006/table">
            <a:tbl>
              <a:tblPr/>
              <a:tblGrid>
                <a:gridCol w="1398508"/>
                <a:gridCol w="3759279"/>
              </a:tblGrid>
              <a:tr h="32756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buClr>
                          <a:srgbClr val="000000"/>
                        </a:buClr>
                        <a:tabLst>
                          <a:tab pos="436563" algn="l"/>
                          <a:tab pos="785813" algn="l"/>
                        </a:tabLst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Сергей Лузан</a:t>
                      </a:r>
                      <a:endParaRPr kumimoji="0" lang="ru-RU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  <a:sym typeface="Arial Unicode MS" pitchFamily="34" charset="-128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7324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buClr>
                          <a:srgbClr val="000000"/>
                        </a:buClr>
                        <a:tabLst>
                          <a:tab pos="436563" algn="l"/>
                          <a:tab pos="785813" algn="l"/>
                        </a:tabLst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Старший менеджер, консультационные услуги по сделкам</a:t>
                      </a:r>
                    </a:p>
                    <a:p>
                      <a:pPr>
                        <a:buClr>
                          <a:srgbClr val="000000"/>
                        </a:buClr>
                        <a:tabLst>
                          <a:tab pos="436563" algn="l"/>
                          <a:tab pos="785813" algn="l"/>
                        </a:tabLst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Группа проектного финансирования и инфраструктуры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  <a:sym typeface="Arial Unicode MS" pitchFamily="34" charset="-128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6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D200"/>
                        </a:buClr>
                        <a:buSzPct val="75000"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Тел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.:</a:t>
                      </a:r>
                      <a:endParaRPr kumimoji="0" lang="en-GB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spcBef>
                          <a:spcPts val="600"/>
                        </a:spcBef>
                        <a:buClr>
                          <a:srgbClr val="000000"/>
                        </a:buClr>
                        <a:tabLst>
                          <a:tab pos="436563" algn="l"/>
                          <a:tab pos="785813" algn="l"/>
                        </a:tabLst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+7 (495) 755 9700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  <a:sym typeface="Arial Unicode MS" pitchFamily="34" charset="-128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6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D200"/>
                        </a:buClr>
                        <a:buSzPct val="75000"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Факс</a:t>
                      </a: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:</a:t>
                      </a:r>
                      <a:endParaRPr kumimoji="0" lang="en-GB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buClr>
                          <a:srgbClr val="000000"/>
                        </a:buClr>
                        <a:tabLst>
                          <a:tab pos="436563" algn="l"/>
                          <a:tab pos="785813" algn="l"/>
                        </a:tabLst>
                      </a:pP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+7 (495) 755 9701</a:t>
                      </a:r>
                      <a:endParaRPr kumimoji="0" lang="ru-RU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  <a:sym typeface="Arial Unicode MS" pitchFamily="34" charset="-128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6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D200"/>
                        </a:buClr>
                        <a:buSzPct val="75000"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Email: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>
                          <a:tab pos="436563" algn="l"/>
                          <a:tab pos="785813" algn="l"/>
                        </a:tabLst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S</a:t>
                      </a: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ergey.Luzan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@ru.ey.com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Freeform 2"/>
          <p:cNvSpPr>
            <a:spLocks noEditPoints="1"/>
          </p:cNvSpPr>
          <p:nvPr/>
        </p:nvSpPr>
        <p:spPr bwMode="auto">
          <a:xfrm>
            <a:off x="447650" y="3789040"/>
            <a:ext cx="8212138" cy="1642267"/>
          </a:xfrm>
          <a:custGeom>
            <a:avLst/>
            <a:gdLst>
              <a:gd name="T0" fmla="*/ 2147483647 w 6146"/>
              <a:gd name="T1" fmla="*/ 2147483647 h 816"/>
              <a:gd name="T2" fmla="*/ 2147483647 w 6146"/>
              <a:gd name="T3" fmla="*/ 2147483647 h 816"/>
              <a:gd name="T4" fmla="*/ 2147483647 w 6146"/>
              <a:gd name="T5" fmla="*/ 2147483647 h 816"/>
              <a:gd name="T6" fmla="*/ 2147483647 w 6146"/>
              <a:gd name="T7" fmla="*/ 2147483647 h 816"/>
              <a:gd name="T8" fmla="*/ 2147483647 w 6146"/>
              <a:gd name="T9" fmla="*/ 2147483647 h 816"/>
              <a:gd name="T10" fmla="*/ 2147483647 w 6146"/>
              <a:gd name="T11" fmla="*/ 2147483647 h 816"/>
              <a:gd name="T12" fmla="*/ 2147483647 w 6146"/>
              <a:gd name="T13" fmla="*/ 2147483647 h 816"/>
              <a:gd name="T14" fmla="*/ 2147483647 w 6146"/>
              <a:gd name="T15" fmla="*/ 0 h 816"/>
              <a:gd name="T16" fmla="*/ 0 w 6146"/>
              <a:gd name="T17" fmla="*/ 0 h 816"/>
              <a:gd name="T18" fmla="*/ 0 w 6146"/>
              <a:gd name="T19" fmla="*/ 2147483647 h 816"/>
              <a:gd name="T20" fmla="*/ 2147483647 w 6146"/>
              <a:gd name="T21" fmla="*/ 2147483647 h 81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146"/>
              <a:gd name="T34" fmla="*/ 0 h 816"/>
              <a:gd name="T35" fmla="*/ 6146 w 6146"/>
              <a:gd name="T36" fmla="*/ 816 h 81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146" h="816">
                <a:moveTo>
                  <a:pt x="91" y="737"/>
                </a:moveTo>
                <a:lnTo>
                  <a:pt x="91" y="79"/>
                </a:lnTo>
                <a:lnTo>
                  <a:pt x="612" y="79"/>
                </a:lnTo>
                <a:lnTo>
                  <a:pt x="612" y="737"/>
                </a:lnTo>
                <a:lnTo>
                  <a:pt x="91" y="737"/>
                </a:lnTo>
                <a:close/>
                <a:moveTo>
                  <a:pt x="1316" y="816"/>
                </a:moveTo>
                <a:lnTo>
                  <a:pt x="6146" y="816"/>
                </a:lnTo>
                <a:lnTo>
                  <a:pt x="6146" y="0"/>
                </a:lnTo>
                <a:lnTo>
                  <a:pt x="0" y="0"/>
                </a:lnTo>
                <a:lnTo>
                  <a:pt x="0" y="816"/>
                </a:lnTo>
                <a:lnTo>
                  <a:pt x="1316" y="816"/>
                </a:lnTo>
                <a:close/>
              </a:path>
            </a:pathLst>
          </a:custGeom>
          <a:solidFill>
            <a:schemeClr val="accent2"/>
          </a:solidFill>
          <a:ln w="3175">
            <a:solidFill>
              <a:schemeClr val="bg1"/>
            </a:solidFill>
          </a:ln>
          <a:extLst/>
        </p:spPr>
        <p:txBody>
          <a:bodyPr lIns="102816" tIns="51408" rIns="102816" bIns="5140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8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559087"/>
              </p:ext>
            </p:extLst>
          </p:nvPr>
        </p:nvGraphicFramePr>
        <p:xfrm>
          <a:off x="1835696" y="3899737"/>
          <a:ext cx="5157787" cy="1433669"/>
        </p:xfrm>
        <a:graphic>
          <a:graphicData uri="http://schemas.openxmlformats.org/drawingml/2006/table">
            <a:tbl>
              <a:tblPr/>
              <a:tblGrid>
                <a:gridCol w="1398508"/>
                <a:gridCol w="3759279"/>
              </a:tblGrid>
              <a:tr h="289114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buClr>
                          <a:srgbClr val="000000"/>
                        </a:buClr>
                        <a:tabLst>
                          <a:tab pos="436563" algn="l"/>
                          <a:tab pos="785813" algn="l"/>
                        </a:tabLst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Наталия Аристова</a:t>
                      </a:r>
                      <a:endParaRPr kumimoji="0" lang="ru-RU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  <a:sym typeface="Arial Unicode MS" pitchFamily="34" charset="-128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599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buClr>
                          <a:srgbClr val="000000"/>
                        </a:buClr>
                        <a:tabLst>
                          <a:tab pos="436563" algn="l"/>
                          <a:tab pos="785813" algn="l"/>
                        </a:tabLst>
                      </a:pPr>
                      <a:r>
                        <a:rPr kumimoji="0" lang="ru-RU" sz="12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Старший юрист, юридические услуги</a:t>
                      </a:r>
                      <a:endParaRPr kumimoji="0" lang="ru-RU" sz="12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  <a:sym typeface="Arial Unicode MS" pitchFamily="34" charset="-128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1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D200"/>
                        </a:buClr>
                        <a:buSzPct val="75000"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Тел</a:t>
                      </a: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.:</a:t>
                      </a:r>
                      <a:endParaRPr kumimoji="0" lang="en-GB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D200"/>
                        </a:buClr>
                        <a:buSzPct val="75000"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+7 (495) 641 2908</a:t>
                      </a:r>
                      <a:endParaRPr kumimoji="0" 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1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D200"/>
                        </a:buClr>
                        <a:buSzPct val="75000"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Факс</a:t>
                      </a: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:</a:t>
                      </a:r>
                      <a:endParaRPr kumimoji="0" lang="en-GB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D200"/>
                        </a:buClr>
                        <a:buSzPct val="75000"/>
                        <a:buFont typeface="Arial Unicode MS" pitchFamily="34" charset="-128"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  <a:sym typeface="Arial Unicode MS" pitchFamily="34" charset="-128"/>
                        </a:rPr>
                        <a:t>+7 (495) 755 9701</a:t>
                      </a:r>
                      <a:endParaRPr kumimoji="0" lang="en-US" sz="12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1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FFD200"/>
                        </a:buClr>
                        <a:buSzPct val="75000"/>
                        <a:buFont typeface="Arial Unicode MS" pitchFamily="34" charset="-128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Email:</a:t>
                      </a: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Natalia.Aristova@ru.ey.com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" name="Picture 2" descr="C:\Users\marta.makovetskaya\Documents\Неделя гчп\eure_sergey_luzan_LThum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88" r="7009" b="23032"/>
          <a:stretch/>
        </p:blipFill>
        <p:spPr bwMode="auto">
          <a:xfrm>
            <a:off x="558096" y="1796357"/>
            <a:ext cx="991304" cy="142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96525" y="6415200"/>
            <a:ext cx="5572461" cy="201600"/>
          </a:xfrm>
        </p:spPr>
        <p:txBody>
          <a:bodyPr/>
          <a:lstStyle/>
          <a:p>
            <a:r>
              <a:rPr lang="ru-RU" dirty="0"/>
              <a:t>Изменения в регулировании сферы обращения с ТКО</a:t>
            </a:r>
            <a:endParaRPr lang="en-GB" dirty="0">
              <a:solidFill>
                <a:srgbClr val="808080"/>
              </a:solidFill>
            </a:endParaRPr>
          </a:p>
        </p:txBody>
      </p:sp>
      <p:pic>
        <p:nvPicPr>
          <p:cNvPr id="11" name="Picture 10" descr="card-p.rt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96" y="3933056"/>
            <a:ext cx="99130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5192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EY_regular_presentation_2010">
  <a:themeElements>
    <a:clrScheme name="Custom 1">
      <a:dk1>
        <a:srgbClr val="000000"/>
      </a:dk1>
      <a:lt1>
        <a:srgbClr val="808080"/>
      </a:lt1>
      <a:dk2>
        <a:srgbClr val="FFFFFF"/>
      </a:dk2>
      <a:lt2>
        <a:srgbClr val="80808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.xml><?xml version="1.0" encoding="utf-8"?>
<a:theme xmlns:a="http://schemas.openxmlformats.org/drawingml/2006/main" name="2_EY_regular_presentation_2010">
  <a:themeElements>
    <a:clrScheme name="Custom 1">
      <a:dk1>
        <a:srgbClr val="000000"/>
      </a:dk1>
      <a:lt1>
        <a:srgbClr val="808080"/>
      </a:lt1>
      <a:dk2>
        <a:srgbClr val="FFFFFF"/>
      </a:dk2>
      <a:lt2>
        <a:srgbClr val="80808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3523</TotalTime>
  <Words>1057</Words>
  <Application>Microsoft Office PowerPoint</Application>
  <PresentationFormat>On-screen Show (4:3)</PresentationFormat>
  <Paragraphs>169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1_EY_regular_presentation_2010</vt:lpstr>
      <vt:lpstr>2_EY_regular_presentation_2010</vt:lpstr>
      <vt:lpstr>think-cell Slide</vt:lpstr>
      <vt:lpstr>Изменения в регулировании сферы обращения с ТКО:    финансовые и юридические вызовы</vt:lpstr>
      <vt:lpstr>Цель презентации</vt:lpstr>
      <vt:lpstr>Почему EY?</vt:lpstr>
      <vt:lpstr>Основные изменения  в федеральном законе  «Об отходах производства и потребления» № 89 ФЗ (1/2)</vt:lpstr>
      <vt:lpstr>Основные изменения  в федеральном законе  «Об отходах производства и потребления» № 89 ФЗ (2/2)</vt:lpstr>
      <vt:lpstr>Основные изменения  в федеральном законе  «О концессионных соглашениях» № 115 ФЗ</vt:lpstr>
      <vt:lpstr>Новые возможности и вызовы для частной стороны</vt:lpstr>
      <vt:lpstr>Новые возможности и вызовы для публичной стороны</vt:lpstr>
      <vt:lpstr>Контакты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Твердые коммунальные отходы</dc:title>
  <dc:creator>Denis E Morozov</dc:creator>
  <cp:lastModifiedBy>Lolakhon K Inogamdjanova</cp:lastModifiedBy>
  <cp:revision>94</cp:revision>
  <cp:lastPrinted>2015-12-07T19:11:16Z</cp:lastPrinted>
  <dcterms:created xsi:type="dcterms:W3CDTF">2015-12-02T10:56:41Z</dcterms:created>
  <dcterms:modified xsi:type="dcterms:W3CDTF">2015-12-08T07:22:32Z</dcterms:modified>
</cp:coreProperties>
</file>