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6" r:id="rId1"/>
  </p:sldMasterIdLst>
  <p:notesMasterIdLst>
    <p:notesMasterId r:id="rId4"/>
  </p:notesMasterIdLst>
  <p:handoutMasterIdLst>
    <p:handoutMasterId r:id="rId5"/>
  </p:handoutMasterIdLst>
  <p:sldIdLst>
    <p:sldId id="271" r:id="rId2"/>
    <p:sldId id="272" r:id="rId3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99FF99"/>
    <a:srgbClr val="808080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532" autoAdjust="0"/>
  </p:normalViewPr>
  <p:slideViewPr>
    <p:cSldViewPr snapToGrid="0" snapToObjects="1" showGuides="1">
      <p:cViewPr>
        <p:scale>
          <a:sx n="100" d="100"/>
          <a:sy n="100" d="100"/>
        </p:scale>
        <p:origin x="-326" y="1440"/>
      </p:cViewPr>
      <p:guideLst>
        <p:guide orient="horz" pos="1182"/>
        <p:guide orient="horz" pos="418"/>
        <p:guide orient="horz" pos="3933"/>
        <p:guide orient="horz" pos="4066"/>
        <p:guide orient="horz" pos="2648"/>
        <p:guide orient="horz" pos="2846"/>
        <p:guide orient="horz" pos="608"/>
        <p:guide orient="horz" pos="3320"/>
        <p:guide pos="4207"/>
        <p:guide pos="376"/>
        <p:guide pos="5586"/>
        <p:guide pos="2883"/>
        <p:guide pos="3824"/>
        <p:guide pos="1438"/>
        <p:guide pos="232"/>
        <p:guide pos="4146"/>
        <p:guide pos="5561"/>
        <p:guide pos="3248"/>
        <p:guide pos="4181"/>
        <p:guide pos="5239"/>
        <p:guide pos="279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2" d="100"/>
          <a:sy n="52" d="100"/>
        </p:scale>
        <p:origin x="-2856" y="-84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60" cy="49371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60" cy="49371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75A85089-C692-4DEA-AC49-04CF34D4FE14}" type="datetimeFigureOut">
              <a:rPr lang="en-GB" smtClean="0"/>
              <a:pPr/>
              <a:t>09/10/2014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8825"/>
            <a:ext cx="2945660" cy="49371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5"/>
            <a:ext cx="2945660" cy="49371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D3A5C721-4BB5-4DB6-AD65-4BA2A62B05B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632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60" cy="49371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3714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8045EBA9-A28D-4849-BFEA-AA04F6A21B63}" type="datetimeFigureOut">
              <a:rPr lang="en-GB" smtClean="0"/>
              <a:pPr/>
              <a:t>09/10/2014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4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60" cy="49371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5"/>
            <a:ext cx="2945660" cy="49371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5B43D19E-BFDB-4C92-8EDD-32EDDA8F41D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270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3D19E-BFDB-4C92-8EDD-32EDDA8F41DF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3D19E-BFDB-4C92-8EDD-32EDDA8F41DF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516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6718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Presentation title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chemeClr val="bg1"/>
                </a:solidFill>
              </a:rPr>
              <a:pPr/>
              <a:t>‹#›</a:t>
            </a:fld>
            <a:endParaRPr lang="en-GB" sz="1100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 bwMode="gray">
          <a:xfrm>
            <a:off x="8348663" y="6450013"/>
            <a:ext cx="338137" cy="204787"/>
            <a:chOff x="8348663" y="6450013"/>
            <a:chExt cx="338137" cy="204787"/>
          </a:xfrm>
          <a:solidFill>
            <a:srgbClr val="808080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gray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gray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4648" y="3468292"/>
            <a:ext cx="3705047" cy="220060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285750" indent="-285750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СОВЕРШЕНСТВОВАНИЕ РЕЙТИНГА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6900" y="3758524"/>
            <a:ext cx="3816348" cy="58765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144000" tIns="36576" rIns="36000" bIns="36000" rtlCol="0" anchor="t" anchorCtr="0">
            <a:no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900" dirty="0" smtClean="0">
                <a:solidFill>
                  <a:schemeClr val="tx1"/>
                </a:solidFill>
              </a:rPr>
              <a:t>Расширен состав используемых показателей</a:t>
            </a:r>
          </a:p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900" dirty="0" smtClean="0">
                <a:solidFill>
                  <a:schemeClr val="tx1"/>
                </a:solidFill>
              </a:rPr>
              <a:t>Уточнены определения показателей</a:t>
            </a:r>
          </a:p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900" dirty="0" smtClean="0">
                <a:solidFill>
                  <a:schemeClr val="tx1"/>
                </a:solidFill>
              </a:rPr>
              <a:t>В рейтинг включены Севастополь, города Крыма</a:t>
            </a:r>
            <a:endParaRPr lang="en-US" sz="900" dirty="0" smtClean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3626" y="1629549"/>
            <a:ext cx="2076448" cy="220060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285750" indent="-285750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ПРИНЦИПЫ РЕЙТИНГА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90552" y="1903009"/>
            <a:ext cx="3806823" cy="143839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144000" tIns="36000" rIns="36000" bIns="36000" rtlCol="0" anchor="t" anchorCtr="0">
            <a:noAutofit/>
          </a:bodyPr>
          <a:lstStyle/>
          <a:p>
            <a:pPr marR="0" lvl="0" fontAlgn="auto">
              <a:spcAft>
                <a:spcPts val="6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Ориентация на экологически целесообразное развитие городов</a:t>
            </a:r>
          </a:p>
          <a:p>
            <a:pPr marR="0" lvl="0" fontAlgn="auto">
              <a:spcAft>
                <a:spcPts val="6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Компенсация различий в </a:t>
            </a:r>
            <a:r>
              <a:rPr lang="ru-RU" sz="900" dirty="0">
                <a:solidFill>
                  <a:schemeClr val="tx1"/>
                </a:solidFill>
              </a:rPr>
              <a:t>масштабах и </a:t>
            </a:r>
            <a:r>
              <a:rPr lang="ru-RU" sz="900" dirty="0" smtClean="0">
                <a:solidFill>
                  <a:schemeClr val="tx1"/>
                </a:solidFill>
              </a:rPr>
              <a:t>особенностей экономики и структуры городов за счет максимального использования удельных показателей</a:t>
            </a:r>
          </a:p>
          <a:p>
            <a:pPr marR="0" lvl="0" fontAlgn="auto">
              <a:spcAft>
                <a:spcPts val="6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Ориентация на количественные статистические показатели, доступные для большинства городов, участвующих в рейтинге</a:t>
            </a:r>
          </a:p>
          <a:p>
            <a:pPr marR="0" lvl="0" fontAlgn="auto">
              <a:spcAft>
                <a:spcPts val="6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ru-RU" sz="900" dirty="0" smtClean="0">
                <a:solidFill>
                  <a:schemeClr val="tx1"/>
                </a:solidFill>
              </a:rPr>
              <a:t>Проверка и контроль качества данных, стимулирование наиболее полного предоставления информации</a:t>
            </a:r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Рейтинг </a:t>
            </a:r>
            <a:r>
              <a:rPr lang="ru-RU" b="1" dirty="0" smtClean="0">
                <a:solidFill>
                  <a:schemeClr val="tx2"/>
                </a:solidFill>
              </a:rPr>
              <a:t>экологичного </a:t>
            </a:r>
            <a:r>
              <a:rPr lang="ru-RU" b="1" dirty="0">
                <a:solidFill>
                  <a:schemeClr val="tx2"/>
                </a:solidFill>
              </a:rPr>
              <a:t>развития городов России — 2013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3" name="Нашивка 12"/>
          <p:cNvSpPr/>
          <p:nvPr/>
        </p:nvSpPr>
        <p:spPr>
          <a:xfrm>
            <a:off x="387347" y="3768176"/>
            <a:ext cx="281147" cy="302101"/>
          </a:xfrm>
          <a:prstGeom prst="chevron">
            <a:avLst>
              <a:gd name="adj" fmla="val 53152"/>
            </a:avLst>
          </a:prstGeom>
          <a:solidFill>
            <a:srgbClr val="2C973E"/>
          </a:solidFill>
          <a:ln>
            <a:solidFill>
              <a:srgbClr val="2C97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ru-RU" dirty="0" err="1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96900" y="965200"/>
            <a:ext cx="3816348" cy="561694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144000" tIns="36576" rIns="36000" bIns="36000" rtlCol="0" anchor="ctr">
            <a:noAutofit/>
          </a:bodyPr>
          <a:lstStyle/>
          <a:p>
            <a:pPr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900" dirty="0" smtClean="0">
                <a:solidFill>
                  <a:schemeClr val="tx1"/>
                </a:solidFill>
              </a:rPr>
              <a:t>Стимулирование экологически ориентированного </a:t>
            </a:r>
            <a:r>
              <a:rPr lang="ru-RU" sz="900" dirty="0">
                <a:solidFill>
                  <a:schemeClr val="tx1"/>
                </a:solidFill>
              </a:rPr>
              <a:t>развития городов, прозрачности и </a:t>
            </a:r>
            <a:r>
              <a:rPr lang="ru-RU" sz="900" dirty="0" smtClean="0">
                <a:solidFill>
                  <a:schemeClr val="tx1"/>
                </a:solidFill>
              </a:rPr>
              <a:t>подотчетности природоохранной деятельности </a:t>
            </a:r>
          </a:p>
        </p:txBody>
      </p:sp>
      <p:sp>
        <p:nvSpPr>
          <p:cNvPr id="49" name="Нашивка 12"/>
          <p:cNvSpPr/>
          <p:nvPr/>
        </p:nvSpPr>
        <p:spPr>
          <a:xfrm>
            <a:off x="371474" y="919206"/>
            <a:ext cx="281147" cy="302101"/>
          </a:xfrm>
          <a:prstGeom prst="chevron">
            <a:avLst>
              <a:gd name="adj" fmla="val 53152"/>
            </a:avLst>
          </a:prstGeom>
          <a:solidFill>
            <a:srgbClr val="2C973E"/>
          </a:solidFill>
          <a:ln>
            <a:solidFill>
              <a:srgbClr val="2C97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ru-RU" dirty="0" err="1">
              <a:solidFill>
                <a:srgbClr val="0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562475" y="890475"/>
            <a:ext cx="1657350" cy="190821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buClr>
                <a:schemeClr val="accent2"/>
              </a:buClr>
              <a:buSzPct val="70000"/>
            </a:pP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Воздушная среда</a:t>
            </a:r>
            <a:endParaRPr lang="en-US" sz="1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567238" y="663575"/>
            <a:ext cx="3705047" cy="220060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285750" indent="-285750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КАТЕГОРИИ И ПОКАЗАТЕЛИ РЕЙТИНГА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580518" y="1106968"/>
            <a:ext cx="2001257" cy="158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 smtClean="0"/>
              <a:t>Выбросы стационарных </a:t>
            </a:r>
            <a:br>
              <a:rPr lang="ru-RU" sz="800" dirty="0" smtClean="0"/>
            </a:br>
            <a:r>
              <a:rPr lang="ru-RU" sz="800" dirty="0" smtClean="0"/>
              <a:t>источников </a:t>
            </a:r>
            <a:r>
              <a:rPr lang="ru-RU" sz="800" dirty="0"/>
              <a:t>на душу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населения</a:t>
            </a:r>
            <a:endParaRPr lang="ru-RU" sz="800" dirty="0"/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 smtClean="0"/>
              <a:t>Выбросы </a:t>
            </a:r>
            <a:r>
              <a:rPr lang="ru-RU" sz="800" dirty="0"/>
              <a:t>транспорта на душу населения</a:t>
            </a:r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 smtClean="0"/>
              <a:t>Уровень загрязнения атмосферы по типичным загрязняющим </a:t>
            </a:r>
            <a:r>
              <a:rPr lang="ru-RU" sz="800" dirty="0"/>
              <a:t>веществам (NO</a:t>
            </a:r>
            <a:r>
              <a:rPr lang="ru-RU" sz="800" baseline="-25000" dirty="0"/>
              <a:t>2</a:t>
            </a:r>
            <a:r>
              <a:rPr lang="ru-RU" sz="800" dirty="0"/>
              <a:t>, </a:t>
            </a:r>
            <a:r>
              <a:rPr lang="en-GB" sz="800" dirty="0" smtClean="0"/>
              <a:t>NO, </a:t>
            </a:r>
            <a:r>
              <a:rPr lang="ru-RU" sz="800" dirty="0" smtClean="0"/>
              <a:t>SO</a:t>
            </a:r>
            <a:r>
              <a:rPr lang="ru-RU" sz="800" baseline="-25000" dirty="0" smtClean="0"/>
              <a:t>2</a:t>
            </a:r>
            <a:r>
              <a:rPr lang="ru-RU" sz="800" dirty="0"/>
              <a:t>, PM10) </a:t>
            </a:r>
            <a:endParaRPr lang="ru-RU" sz="800" dirty="0" smtClean="0"/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 smtClean="0"/>
              <a:t>Индекс загрязнения атмосферы (ИЗА) по приоритетным для города загрязняющим веществам</a:t>
            </a:r>
            <a:endParaRPr lang="en-US" sz="800" dirty="0" smtClean="0"/>
          </a:p>
          <a:p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62476" y="2548772"/>
            <a:ext cx="2196660" cy="298543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Водопотребление и качество воды</a:t>
            </a:r>
            <a:endParaRPr lang="en-US" sz="1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572000" y="2875373"/>
            <a:ext cx="2066925" cy="1181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/>
              <a:t>Потребление воды в ЖКХ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на </a:t>
            </a:r>
            <a:r>
              <a:rPr lang="ru-RU" sz="800" dirty="0"/>
              <a:t>душу населения </a:t>
            </a:r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/>
              <a:t>Доля потерь воды в ЖКХ</a:t>
            </a:r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/>
              <a:t>Доля проб воды </a:t>
            </a:r>
            <a:r>
              <a:rPr lang="ru-RU" sz="800" dirty="0" smtClean="0"/>
              <a:t>для коммунального водоснаб-жения, не </a:t>
            </a:r>
            <a:r>
              <a:rPr lang="ru-RU" sz="800" dirty="0"/>
              <a:t>соответствующих </a:t>
            </a:r>
            <a:r>
              <a:rPr lang="ru-RU" sz="800" dirty="0" smtClean="0"/>
              <a:t>санитарным нормативам питьевой воды</a:t>
            </a:r>
            <a:endParaRPr lang="ru-RU" sz="800" dirty="0"/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 smtClean="0"/>
              <a:t>Доля домохозяйств, обеспеченных централизованными водоснабжением и канализацией</a:t>
            </a:r>
            <a:endParaRPr lang="en-US" sz="800" dirty="0"/>
          </a:p>
        </p:txBody>
      </p:sp>
      <p:sp>
        <p:nvSpPr>
          <p:cNvPr id="59" name="TextBox 58"/>
          <p:cNvSpPr txBox="1"/>
          <p:nvPr/>
        </p:nvSpPr>
        <p:spPr>
          <a:xfrm>
            <a:off x="6677025" y="950346"/>
            <a:ext cx="2355494" cy="167738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Обращение с отходами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580518" y="4150373"/>
            <a:ext cx="1876425" cy="167738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Использование территорий</a:t>
            </a:r>
            <a:endParaRPr lang="en-US" sz="1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677024" y="1185581"/>
            <a:ext cx="2151063" cy="1034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/>
              <a:t>Образование отходов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потребления </a:t>
            </a:r>
            <a:r>
              <a:rPr lang="ru-RU" sz="800" dirty="0"/>
              <a:t>на душу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населения</a:t>
            </a:r>
            <a:endParaRPr lang="ru-RU" sz="800" dirty="0"/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/>
              <a:t>Доля вторичного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использования </a:t>
            </a:r>
            <a:r>
              <a:rPr lang="ru-RU" sz="800" dirty="0"/>
              <a:t>отходов </a:t>
            </a:r>
            <a:r>
              <a:rPr lang="ru-RU" sz="800" dirty="0" smtClean="0"/>
              <a:t>потребления</a:t>
            </a:r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 smtClean="0"/>
              <a:t>Доля отходов потребления, </a:t>
            </a:r>
            <a:r>
              <a:rPr lang="ru-RU" sz="800" dirty="0"/>
              <a:t>обезвреживаемых </a:t>
            </a:r>
            <a:r>
              <a:rPr lang="ru-RU" sz="800" dirty="0" smtClean="0"/>
              <a:t>или размещаемых на санкционированных объектах</a:t>
            </a:r>
            <a:endParaRPr lang="en-US" sz="800" dirty="0"/>
          </a:p>
        </p:txBody>
      </p:sp>
      <p:sp>
        <p:nvSpPr>
          <p:cNvPr id="62" name="Rectangle 61"/>
          <p:cNvSpPr/>
          <p:nvPr/>
        </p:nvSpPr>
        <p:spPr>
          <a:xfrm>
            <a:off x="4596704" y="4371005"/>
            <a:ext cx="2050739" cy="640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 smtClean="0"/>
              <a:t>Доля </a:t>
            </a:r>
            <a:r>
              <a:rPr lang="ru-RU" sz="800" dirty="0"/>
              <a:t>природных и </a:t>
            </a:r>
            <a:r>
              <a:rPr lang="ru-RU" sz="800" dirty="0" smtClean="0"/>
              <a:t>искусст-</a:t>
            </a:r>
            <a:br>
              <a:rPr lang="ru-RU" sz="800" dirty="0" smtClean="0"/>
            </a:br>
            <a:r>
              <a:rPr lang="ru-RU" sz="800" dirty="0" smtClean="0"/>
              <a:t>венных </a:t>
            </a:r>
            <a:r>
              <a:rPr lang="ru-RU" sz="800" dirty="0"/>
              <a:t>рекреационных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территорий</a:t>
            </a:r>
            <a:endParaRPr lang="ru-RU" sz="800" dirty="0"/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/>
              <a:t>Доля промышленных и не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используемых </a:t>
            </a:r>
            <a:r>
              <a:rPr lang="ru-RU" sz="800" dirty="0"/>
              <a:t>городских территорий</a:t>
            </a:r>
            <a:endParaRPr lang="en-US" sz="800" dirty="0"/>
          </a:p>
        </p:txBody>
      </p:sp>
      <p:sp>
        <p:nvSpPr>
          <p:cNvPr id="64" name="TextBox 63"/>
          <p:cNvSpPr txBox="1"/>
          <p:nvPr/>
        </p:nvSpPr>
        <p:spPr>
          <a:xfrm>
            <a:off x="6696075" y="2287767"/>
            <a:ext cx="809625" cy="167738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indent="-285750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Транспорт</a:t>
            </a:r>
            <a:endParaRPr lang="en-US" sz="1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6678613" y="2507535"/>
            <a:ext cx="2312985" cy="139730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/>
              <a:t>Доступность общественного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транспорта</a:t>
            </a:r>
            <a:endParaRPr lang="ru-RU" sz="800" dirty="0"/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/>
              <a:t>Доля жителей, регулярно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пользующихся </a:t>
            </a:r>
            <a:r>
              <a:rPr lang="ru-RU" sz="800" dirty="0"/>
              <a:t>общественным транспортом</a:t>
            </a:r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/>
              <a:t>Доля более </a:t>
            </a:r>
            <a:r>
              <a:rPr lang="ru-RU" sz="800" dirty="0" err="1"/>
              <a:t>экологичного</a:t>
            </a:r>
            <a:r>
              <a:rPr lang="ru-RU" sz="800" dirty="0"/>
              <a:t> транспорта</a:t>
            </a:r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/>
              <a:t>Среднее время, затрачиваемое для поездок на работу</a:t>
            </a:r>
            <a:endParaRPr lang="en-US" sz="800" dirty="0"/>
          </a:p>
          <a:p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677025" y="3494973"/>
            <a:ext cx="1509986" cy="193899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Э</a:t>
            </a: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нергопотребление</a:t>
            </a:r>
            <a:endParaRPr lang="en-US" sz="1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677025" y="3755251"/>
            <a:ext cx="2181401" cy="1181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/>
              <a:t>Потребление электроэнергии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в </a:t>
            </a:r>
            <a:r>
              <a:rPr lang="ru-RU" sz="800" dirty="0"/>
              <a:t>жилом </a:t>
            </a:r>
            <a:r>
              <a:rPr lang="ru-RU" sz="800" dirty="0" smtClean="0"/>
              <a:t>секторе на душу </a:t>
            </a:r>
            <a:br>
              <a:rPr lang="ru-RU" sz="800" dirty="0" smtClean="0"/>
            </a:br>
            <a:r>
              <a:rPr lang="ru-RU" sz="800" dirty="0" smtClean="0"/>
              <a:t>населения</a:t>
            </a:r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 smtClean="0"/>
              <a:t>Доля возобновляемой и низкоуглеродной энергетики в энергообеспечении города</a:t>
            </a:r>
            <a:endParaRPr lang="ru-RU" sz="800" dirty="0"/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/>
              <a:t>Доля потерь тепловой энергии в системах коммунального </a:t>
            </a:r>
            <a:r>
              <a:rPr lang="ru-RU" sz="800" dirty="0" smtClean="0"/>
              <a:t>теплоснабжения</a:t>
            </a:r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 smtClean="0"/>
              <a:t>Проведение оценки выбросов парниковых газов (балл)</a:t>
            </a:r>
            <a:endParaRPr lang="ru-RU" sz="800" dirty="0"/>
          </a:p>
        </p:txBody>
      </p:sp>
      <p:sp>
        <p:nvSpPr>
          <p:cNvPr id="69" name="TextBox 68"/>
          <p:cNvSpPr txBox="1"/>
          <p:nvPr/>
        </p:nvSpPr>
        <p:spPr>
          <a:xfrm>
            <a:off x="4587436" y="5080814"/>
            <a:ext cx="4240652" cy="167738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Управление воздействием на окружающую среду</a:t>
            </a:r>
            <a:endParaRPr lang="en-US" sz="10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562475" y="5286539"/>
            <a:ext cx="2076450" cy="1181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 smtClean="0"/>
              <a:t>Доля расходов на охрану окружающей среды в бюджете города</a:t>
            </a:r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 smtClean="0"/>
              <a:t>Доля предприятий, систематически превышающих установленные разрешения на выбросы в атмосферу</a:t>
            </a:r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/>
              <a:t>Охват </a:t>
            </a:r>
            <a:r>
              <a:rPr lang="ru-RU" sz="800" smtClean="0"/>
              <a:t>предпри</a:t>
            </a:r>
            <a:r>
              <a:rPr lang="ru-RU" sz="800"/>
              <a:t>я</a:t>
            </a:r>
            <a:r>
              <a:rPr lang="ru-RU" sz="800" smtClean="0"/>
              <a:t>тий </a:t>
            </a:r>
            <a:r>
              <a:rPr lang="ru-RU" sz="800" dirty="0"/>
              <a:t>проверками регионального экологического </a:t>
            </a:r>
            <a:br>
              <a:rPr lang="ru-RU" sz="800" dirty="0"/>
            </a:br>
            <a:r>
              <a:rPr lang="ru-RU" sz="800" dirty="0"/>
              <a:t>надзора</a:t>
            </a:r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endParaRPr lang="en-US" sz="800" dirty="0"/>
          </a:p>
        </p:txBody>
      </p:sp>
      <p:sp>
        <p:nvSpPr>
          <p:cNvPr id="72" name="Нашивка 12"/>
          <p:cNvSpPr/>
          <p:nvPr/>
        </p:nvSpPr>
        <p:spPr>
          <a:xfrm>
            <a:off x="380999" y="1914179"/>
            <a:ext cx="281147" cy="302101"/>
          </a:xfrm>
          <a:prstGeom prst="chevron">
            <a:avLst>
              <a:gd name="adj" fmla="val 53152"/>
            </a:avLst>
          </a:prstGeom>
          <a:solidFill>
            <a:srgbClr val="2C973E"/>
          </a:solidFill>
          <a:ln>
            <a:solidFill>
              <a:srgbClr val="2C97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ru-RU" dirty="0" err="1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6763" y="6399118"/>
            <a:ext cx="4328797" cy="362048"/>
          </a:xfrm>
          <a:prstGeom prst="rect">
            <a:avLst/>
          </a:prstGeom>
          <a:noFill/>
        </p:spPr>
        <p:txBody>
          <a:bodyPr wrap="square" lIns="0" tIns="36576" rIns="0" bIns="0" rtlCol="0">
            <a:no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900" dirty="0" smtClean="0">
                <a:solidFill>
                  <a:schemeClr val="accent1"/>
                </a:solidFill>
              </a:rPr>
              <a:t>Методология рейтинга разработана по заказу Минприроды России компанией </a:t>
            </a:r>
            <a:r>
              <a:rPr lang="en-US" sz="900" dirty="0" smtClean="0">
                <a:solidFill>
                  <a:schemeClr val="accent1"/>
                </a:solidFill>
              </a:rPr>
              <a:t>EY c </a:t>
            </a:r>
            <a:r>
              <a:rPr lang="ru-RU" sz="900" dirty="0" smtClean="0">
                <a:solidFill>
                  <a:schemeClr val="accent1"/>
                </a:solidFill>
              </a:rPr>
              <a:t>учетом рекомендаций ОЭСР и мировых аналогов</a:t>
            </a:r>
            <a:r>
              <a:rPr lang="en-GB" sz="900" dirty="0" smtClean="0">
                <a:solidFill>
                  <a:schemeClr val="accent1"/>
                </a:solidFill>
              </a:rPr>
              <a:t/>
            </a:r>
            <a:br>
              <a:rPr lang="en-GB" sz="900" dirty="0" smtClean="0">
                <a:solidFill>
                  <a:schemeClr val="accent1"/>
                </a:solidFill>
              </a:rPr>
            </a:br>
            <a:r>
              <a:rPr lang="ru-RU" sz="900" dirty="0" smtClean="0">
                <a:solidFill>
                  <a:schemeClr val="accent1"/>
                </a:solidFill>
              </a:rPr>
              <a:t>Рейтинг </a:t>
            </a:r>
            <a:r>
              <a:rPr lang="ru-RU" sz="900" dirty="0">
                <a:solidFill>
                  <a:schemeClr val="accent1"/>
                </a:solidFill>
              </a:rPr>
              <a:t>подготовлен Министерством природных ресурсов и экологии РФ</a:t>
            </a:r>
          </a:p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endParaRPr lang="en-US" sz="900" dirty="0" smtClean="0">
              <a:solidFill>
                <a:schemeClr val="accent1"/>
              </a:solidFill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>
            <a:off x="0" y="6858000"/>
            <a:ext cx="9144000" cy="0"/>
          </a:xfrm>
          <a:prstGeom prst="line">
            <a:avLst/>
          </a:prstGeom>
          <a:ln w="9525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63626" y="660015"/>
            <a:ext cx="2076448" cy="220060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285750" indent="-285750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ЦЕЛЬ РЕЙТИНГА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63626" y="4518025"/>
            <a:ext cx="2840750" cy="220060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285750" indent="-285750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ЛИДЕРЫ РЕЙТИНГА 2013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689503" y="5302673"/>
            <a:ext cx="2187886" cy="1181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 smtClean="0"/>
              <a:t>Наличие </a:t>
            </a:r>
            <a:r>
              <a:rPr lang="ru-RU" sz="800" dirty="0"/>
              <a:t>стратегических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документов </a:t>
            </a:r>
            <a:r>
              <a:rPr lang="ru-RU" sz="800" dirty="0"/>
              <a:t>и целей в области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охраны окружающей среды, энергоэффективности (баллы)</a:t>
            </a:r>
            <a:endParaRPr lang="ru-RU" sz="800" dirty="0"/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 smtClean="0"/>
              <a:t>Наличие консультативных органов и отчетности по </a:t>
            </a:r>
            <a:r>
              <a:rPr lang="ru-RU" sz="800" dirty="0"/>
              <a:t>вопросам охраны окружающей </a:t>
            </a:r>
            <a:r>
              <a:rPr lang="ru-RU" sz="800" dirty="0" smtClean="0"/>
              <a:t>среды (баллы)</a:t>
            </a:r>
            <a:endParaRPr lang="ru-RU" sz="800" dirty="0"/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endParaRPr lang="ru-RU" sz="800" dirty="0" smtClean="0"/>
          </a:p>
          <a:p>
            <a:pPr marL="889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endParaRPr lang="en-US" sz="8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584" y="959210"/>
            <a:ext cx="558085" cy="586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201" y="2718005"/>
            <a:ext cx="592463" cy="530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584" y="4291866"/>
            <a:ext cx="530582" cy="576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702" y="3591922"/>
            <a:ext cx="530582" cy="530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845" y="2332332"/>
            <a:ext cx="752898" cy="530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702" y="1055221"/>
            <a:ext cx="530582" cy="530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505" y="5154424"/>
            <a:ext cx="530582" cy="530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60" y="4777092"/>
            <a:ext cx="4273504" cy="1984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64521" y="663575"/>
            <a:ext cx="4242664" cy="220060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285750" indent="-285750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РЕЗУЛЬТАТЫ ПО КАТЕГОРИЯМ РЕЙТИНГА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539717"/>
              </p:ext>
            </p:extLst>
          </p:nvPr>
        </p:nvGraphicFramePr>
        <p:xfrm>
          <a:off x="4164521" y="965200"/>
          <a:ext cx="4704271" cy="565452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44175"/>
                <a:gridCol w="771637"/>
                <a:gridCol w="664444"/>
                <a:gridCol w="658360"/>
                <a:gridCol w="603043"/>
                <a:gridCol w="562514"/>
                <a:gridCol w="800098"/>
              </a:tblGrid>
              <a:tr h="304462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 dirty="0" smtClean="0"/>
                        <a:t>Воздушная среда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 dirty="0" smtClean="0"/>
                        <a:t>Водопотребление и качество воды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 dirty="0" smtClean="0"/>
                        <a:t>Обращение с отходами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 dirty="0" smtClean="0"/>
                        <a:t>Использование территорий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 dirty="0" smtClean="0"/>
                        <a:t>Транспорт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 dirty="0" err="1" smtClean="0"/>
                        <a:t>Энерго-потребление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 dirty="0" smtClean="0"/>
                        <a:t>Управление воздействием на окружающую</a:t>
                      </a:r>
                      <a:r>
                        <a:rPr lang="ru-RU" sz="600" u="none" strike="noStrike" baseline="0" dirty="0" smtClean="0"/>
                        <a:t> среду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8000" marR="18000" marT="0" marB="0"/>
                </a:tc>
              </a:tr>
              <a:tr h="304462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8000" marR="180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8000" marR="180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8000" marR="180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8000" marR="180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8000" marR="180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8000" marR="180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8000" marR="18000" marT="0" marB="0">
                    <a:noFill/>
                  </a:tcPr>
                </a:tc>
              </a:tr>
              <a:tr h="164375">
                <a:tc gridSpan="7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ЛУЧШИЕ ПО КАТЕГОРИЯМ</a:t>
                      </a:r>
                      <a:endParaRPr lang="ru-RU" sz="520" b="1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18000" marR="18000" marT="0" marB="0" anchor="ctr"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b"/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algn="just" defTabSz="914400" rtl="0" eaLnBrk="1" fontAlgn="b" latinLnBrk="0" hangingPunct="1"/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algn="just" defTabSz="914400" rtl="0" eaLnBrk="1" fontAlgn="b" latinLnBrk="0" hangingPunct="1"/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algn="just" defTabSz="914400" rtl="0" eaLnBrk="1" fontAlgn="b" latinLnBrk="0" hangingPunct="1"/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algn="just" defTabSz="914400" rtl="0" eaLnBrk="1" fontAlgn="b" latinLnBrk="0" hangingPunct="1"/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16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Воронеж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Йошкар-Ола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Брянск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Севастополь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Кемерово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Москва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Саранск</a:t>
                      </a:r>
                    </a:p>
                  </a:txBody>
                  <a:tcPr marL="0" marR="0" marT="0" marB="0" anchor="ctr"/>
                </a:tc>
              </a:tr>
              <a:tr h="16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Вологда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Саранск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Астрахань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Уфа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Челябинск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Пермь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Йошкар-Ола</a:t>
                      </a:r>
                    </a:p>
                  </a:txBody>
                  <a:tcPr marL="0" marR="0" marT="0" marB="0" anchor="ctr"/>
                </a:tc>
              </a:tr>
              <a:tr h="16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Москва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Благовещенск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Улан-Удэ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Мурманск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Липецк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Майкоп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Омск</a:t>
                      </a:r>
                    </a:p>
                  </a:txBody>
                  <a:tcPr marL="0" marR="0" marT="0" marB="0" anchor="ctr"/>
                </a:tc>
              </a:tr>
              <a:tr h="16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Севастополь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Нарьян-Мар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Красноярск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Владивосток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Киров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Тамбов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Томск</a:t>
                      </a:r>
                    </a:p>
                  </a:txBody>
                  <a:tcPr marL="0" marR="0" marT="0" marB="0" anchor="ctr"/>
                </a:tc>
              </a:tr>
              <a:tr h="16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Санкт-Петербург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Москва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Курск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Москва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Вологда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Симферополь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Иркутск</a:t>
                      </a:r>
                    </a:p>
                  </a:txBody>
                  <a:tcPr marL="0" marR="0" marT="0" marB="0" anchor="ctr"/>
                </a:tc>
              </a:tr>
              <a:tr h="16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Симферополь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Вологда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Краснодар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Черкесск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Кострома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Липецк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Краснодар</a:t>
                      </a:r>
                    </a:p>
                  </a:txBody>
                  <a:tcPr marL="0" marR="0" marT="0" marB="0" anchor="ctr"/>
                </a:tc>
              </a:tr>
              <a:tr h="16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Пенза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Уфа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Киров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Пермь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Иваново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Иваново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Ульяновск</a:t>
                      </a:r>
                    </a:p>
                  </a:txBody>
                  <a:tcPr marL="0" marR="0" marT="0" marB="0" anchor="ctr"/>
                </a:tc>
              </a:tr>
              <a:tr h="16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Архангельск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Раменское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Вологда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Владимир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Ставрополь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Орел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Тамбов</a:t>
                      </a:r>
                    </a:p>
                  </a:txBody>
                  <a:tcPr marL="0" marR="0" marT="0" marB="0" anchor="ctr"/>
                </a:tc>
              </a:tr>
              <a:tr h="16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Керчь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Пенза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Ярославль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Евпатория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Саранск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Рязань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Уфа</a:t>
                      </a:r>
                    </a:p>
                  </a:txBody>
                  <a:tcPr marL="0" marR="0" marT="0" marB="0" anchor="ctr"/>
                </a:tc>
              </a:tr>
              <a:tr h="16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Пермь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Казань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Магас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Екатеринбург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Хабаровск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Вологда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Вологда</a:t>
                      </a:r>
                    </a:p>
                  </a:txBody>
                  <a:tcPr marL="0" marR="0" marT="0" marB="0" anchor="ctr"/>
                </a:tc>
              </a:tr>
              <a:tr h="164375">
                <a:tc gridSpan="7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ХУДШИЕ ПО КАТЕГОРИЯМ</a:t>
                      </a:r>
                      <a:endParaRPr lang="ru-RU" sz="520" b="1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18000" marR="18000" marT="0" marB="0" anchor="ctr"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b"/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algn="just" defTabSz="914400" rtl="0" eaLnBrk="1" fontAlgn="b" latinLnBrk="0" hangingPunct="1"/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algn="just" defTabSz="914400" rtl="0" eaLnBrk="1" fontAlgn="b" latinLnBrk="0" hangingPunct="1"/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algn="just" defTabSz="914400" rtl="0" eaLnBrk="1" fontAlgn="b" latinLnBrk="0" hangingPunct="1"/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marL="0" algn="just" defTabSz="914400" rtl="0" eaLnBrk="1" fontAlgn="b" latinLnBrk="0" hangingPunct="1"/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16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Киров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Петропавловск-Камчатский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Барнаул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Благовещенск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Ростов-на-Дону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Калуга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Барнаул</a:t>
                      </a:r>
                    </a:p>
                  </a:txBody>
                  <a:tcPr marL="18000" marR="18000" marT="0" marB="0" anchor="ctr"/>
                </a:tc>
              </a:tr>
              <a:tr h="16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Барнаул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Астрахань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Майкоп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Майкоп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Ульяновск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Астрахань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Чебоксары</a:t>
                      </a:r>
                    </a:p>
                  </a:txBody>
                  <a:tcPr marL="18000" marR="18000" marT="0" marB="0" anchor="ctr"/>
                </a:tc>
              </a:tr>
              <a:tr h="16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Алексин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Калининград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Алексин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Иркутск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Калининград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Владивосток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Орел</a:t>
                      </a:r>
                    </a:p>
                  </a:txBody>
                  <a:tcPr marL="18000" marR="18000" marT="0" marB="0" anchor="ctr"/>
                </a:tc>
              </a:tr>
              <a:tr h="16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Грозный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Благовещенск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Ростов-на-Дону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Курган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Волгоград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Мурманск</a:t>
                      </a:r>
                    </a:p>
                  </a:txBody>
                  <a:tcPr marL="18000" marR="18000" marT="0" marB="0" anchor="ctr"/>
                </a:tc>
              </a:tr>
              <a:tr h="202975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Магас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Кызыл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Биробиджан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Петропавловск-Камчатский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Петрозаводск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Якутск</a:t>
                      </a:r>
                    </a:p>
                  </a:txBody>
                  <a:tcPr marL="18000" marR="18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Петрозаводск</a:t>
                      </a:r>
                    </a:p>
                  </a:txBody>
                  <a:tcPr marL="18000" marR="18000" marT="0" marB="0" anchor="ctr"/>
                </a:tc>
              </a:tr>
              <a:tr h="164375">
                <a:tc gridSpan="7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600" b="1" kern="1200" dirty="0" smtClean="0">
                          <a:solidFill>
                            <a:schemeClr val="tx2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НЕ</a:t>
                      </a:r>
                      <a:r>
                        <a:rPr lang="ru-RU" sz="600" b="1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 ПРЕДОСТАВИЛИ ДОСТАТОЧНО ДАННЫХ ПО КАТЕГОРЯМ</a:t>
                      </a:r>
                      <a:endParaRPr lang="ru-RU" sz="520" b="1" kern="1200" dirty="0" smtClean="0">
                        <a:solidFill>
                          <a:schemeClr val="tx2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18000" marR="1800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fontAlgn="b"/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just" defTabSz="914400" rtl="0" eaLnBrk="1" fontAlgn="b" latinLnBrk="0" hangingPunct="1"/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just" defTabSz="914400" rtl="0" eaLnBrk="1" fontAlgn="b" latinLnBrk="0" hangingPunct="1"/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just" defTabSz="914400" rtl="0" eaLnBrk="1" fontAlgn="b" latinLnBrk="0" hangingPunct="1"/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just" defTabSz="914400" rtl="0" eaLnBrk="1" fontAlgn="b" latinLnBrk="0" hangingPunct="1"/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just" defTabSz="914400" rtl="0" eaLnBrk="1" fontAlgn="b" latinLnBrk="0" hangingPunct="1"/>
                      <a:endParaRPr lang="ru-RU" sz="52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</a:tr>
              <a:tr h="2029749">
                <a:tc>
                  <a:txBody>
                    <a:bodyPr/>
                    <a:lstStyle/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Магадан</a:t>
                      </a: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Иркутск</a:t>
                      </a:r>
                    </a:p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Махачкала</a:t>
                      </a:r>
                    </a:p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Магадан</a:t>
                      </a:r>
                    </a:p>
                    <a:p>
                      <a:pPr algn="l" fontAlgn="b">
                        <a:lnSpc>
                          <a:spcPct val="110000"/>
                        </a:lnSpc>
                      </a:pPr>
                      <a:endParaRPr lang="ru-RU" sz="60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Абакан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Архангельск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Владикавказ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Горно-Алтайск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Грозный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Евпатория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Иркутск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Керчь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Курган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Кызыл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Магадан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Нальчик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Нарьян-Мар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Оренбург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Пермь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Раменское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Симферополь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Ставрополь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Тверь</a:t>
                      </a: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Кызыл</a:t>
                      </a:r>
                    </a:p>
                    <a:p>
                      <a:pPr marL="0" marR="0" indent="0" algn="just" defTabSz="914400" rtl="0" eaLnBrk="1" fontAlgn="b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Магадан</a:t>
                      </a:r>
                    </a:p>
                    <a:p>
                      <a:pPr marL="0" marR="0" indent="0" algn="just" defTabSz="914400" rtl="0" eaLnBrk="1" fontAlgn="b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Махачкала</a:t>
                      </a:r>
                    </a:p>
                    <a:p>
                      <a:pPr marL="0" marR="0" indent="0" algn="just" defTabSz="914400" rtl="0" eaLnBrk="1" fontAlgn="b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Петрозаводск</a:t>
                      </a:r>
                    </a:p>
                    <a:p>
                      <a:pPr marL="0" marR="0" indent="0" algn="just" defTabSz="914400" rtl="0" eaLnBrk="1" fontAlgn="b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Салехард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endParaRPr lang="en-US" sz="2000" dirty="0"/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Астрахань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Барнаул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Благовещенск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Горно-Алтайск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Калуга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Кызыл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Магадан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Махачкала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Орел</a:t>
                      </a: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Барнаул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Брянск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Горно-Алтайск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Магадан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Махачкала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Тверь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Хабаровск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endParaRPr lang="ru-RU" sz="600" b="0" kern="1200" dirty="0" smtClean="0">
                        <a:solidFill>
                          <a:schemeClr val="tx1"/>
                        </a:solidFill>
                        <a:latin typeface="+mn-lt"/>
                        <a:ea typeface="+mj-ea"/>
                        <a:cs typeface="Arial" pitchFamily="34" charset="0"/>
                      </a:endParaRPr>
                    </a:p>
                  </a:txBody>
                  <a:tcPr marL="18000" marR="18000" marT="0" marB="0"/>
                </a:tc>
                <a:tc>
                  <a:txBody>
                    <a:bodyPr/>
                    <a:lstStyle/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Алексин</a:t>
                      </a:r>
                      <a:r>
                        <a:rPr lang="ru-RU" sz="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 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Астрахань</a:t>
                      </a:r>
                    </a:p>
                    <a:p>
                      <a:pPr marL="0" algn="just" defTabSz="914400" rtl="0" eaLnBrk="1" fontAlgn="b" latinLnBrk="0" hangingPunct="1">
                        <a:lnSpc>
                          <a:spcPct val="110000"/>
                        </a:lnSpc>
                      </a:pPr>
                      <a:r>
                        <a:rPr lang="ru-RU" sz="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j-ea"/>
                          <a:cs typeface="Arial" pitchFamily="34" charset="0"/>
                        </a:rPr>
                        <a:t>Магадан</a:t>
                      </a:r>
                    </a:p>
                  </a:txBody>
                  <a:tcPr marL="18000" marR="18000" marT="0" marB="0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0"/>
            <a:ext cx="9144000" cy="47625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Рейтинг экологичного развития городов России — 2013</a:t>
            </a:r>
            <a:endParaRPr lang="en-US" b="1" baseline="500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8300" y="5446143"/>
            <a:ext cx="2323145" cy="220060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285750" indent="-285750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АНАЛИЗ РЕЗУЛЬТАТОВ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6900" y="5685678"/>
            <a:ext cx="3349344" cy="934050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36576" rIns="0" bIns="0" rtlCol="0" anchor="ctr">
            <a:noAutofit/>
          </a:bodyPr>
          <a:lstStyle/>
          <a:p>
            <a:pPr marL="1778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 smtClean="0">
                <a:solidFill>
                  <a:schemeClr val="tx1"/>
                </a:solidFill>
              </a:rPr>
              <a:t>Развитие методики рейтинга позволило городам, активно работающим над улучшением качества городской среды и природоохранного управления, занять более высокие места </a:t>
            </a:r>
            <a:endParaRPr lang="en-US" sz="800" dirty="0">
              <a:solidFill>
                <a:schemeClr val="tx1"/>
              </a:solidFill>
            </a:endParaRPr>
          </a:p>
          <a:p>
            <a:pPr marL="177800" lvl="4" indent="-88900">
              <a:spcBef>
                <a:spcPct val="20000"/>
              </a:spcBef>
              <a:buClr>
                <a:srgbClr val="2C973E"/>
              </a:buClr>
              <a:buSzPct val="70000"/>
              <a:buFont typeface="Wingdings" pitchFamily="2" charset="2"/>
              <a:buChar char="§"/>
            </a:pPr>
            <a:r>
              <a:rPr lang="ru-RU" sz="800" dirty="0" smtClean="0">
                <a:solidFill>
                  <a:schemeClr val="tx1"/>
                </a:solidFill>
              </a:rPr>
              <a:t>По-прежнему позиции многих городов ниже, чем могли бы быть, из-за предоставления недостаточно полных или некорректных данных. Результаты некоторых городов хуже прошлогодних именно из-за  этого.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8300" y="663575"/>
            <a:ext cx="4242664" cy="220060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285750" indent="-285750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ИТОГОВЫЙ РЕЙТИНГ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Нашивка 12"/>
          <p:cNvSpPr/>
          <p:nvPr/>
        </p:nvSpPr>
        <p:spPr>
          <a:xfrm>
            <a:off x="368300" y="5731098"/>
            <a:ext cx="281147" cy="302101"/>
          </a:xfrm>
          <a:prstGeom prst="chevron">
            <a:avLst>
              <a:gd name="adj" fmla="val 53152"/>
            </a:avLst>
          </a:prstGeom>
          <a:solidFill>
            <a:srgbClr val="2C973E"/>
          </a:solidFill>
          <a:ln>
            <a:solidFill>
              <a:srgbClr val="2C97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ru-RU" dirty="0" err="1">
              <a:solidFill>
                <a:srgbClr val="000000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6858000"/>
            <a:ext cx="9144000" cy="0"/>
          </a:xfrm>
          <a:prstGeom prst="line">
            <a:avLst/>
          </a:prstGeom>
          <a:ln w="9525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132904"/>
              </p:ext>
            </p:extLst>
          </p:nvPr>
        </p:nvGraphicFramePr>
        <p:xfrm>
          <a:off x="368300" y="983488"/>
          <a:ext cx="1070886" cy="4280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341"/>
                <a:gridCol w="904545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1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Уфа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2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Саранск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Вологда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4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Москва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Воронеж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Краснодар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7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Тамбов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Омск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Улан-Удэ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10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Липецк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11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Чита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12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Владимир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13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Курск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14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Черкесск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15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Санкт-Петербург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16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Казань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17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Ижевск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18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Челябинск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19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Пермь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20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Ярославль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21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Якутск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22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Йошкар-Ола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23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Екатеринбург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24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Киров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25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Томск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26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Самара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27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Севастополь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28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Кемерово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29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Красноярск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30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Элиста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691886"/>
              </p:ext>
            </p:extLst>
          </p:nvPr>
        </p:nvGraphicFramePr>
        <p:xfrm>
          <a:off x="1621829" y="983488"/>
          <a:ext cx="1070886" cy="4280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341"/>
                <a:gridCol w="904545"/>
              </a:tblGrid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31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Южно-Сахалинск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32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Чебоксары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33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Кострома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34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Ханты-Мансийск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35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Пенза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36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Рязань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37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Саратов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38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Нижний Новгород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39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Иваново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40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Анадырь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41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Мурманск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42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Смоленск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43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Брянск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44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Хабаровск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45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Владивосток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46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Великий Новгород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47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Волгоград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48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Майкоп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49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Тула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50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Новосибирск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51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Раменское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52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Абакан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53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Салехард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54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Тюмень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55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Псков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56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Оренбург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57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Ставрополь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58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Симферополь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59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Керчь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60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Ростов-на-Дону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573168"/>
              </p:ext>
            </p:extLst>
          </p:nvPr>
        </p:nvGraphicFramePr>
        <p:xfrm>
          <a:off x="2875358" y="983488"/>
          <a:ext cx="1070886" cy="4283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341"/>
                <a:gridCol w="904545"/>
              </a:tblGrid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61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Сыктывкар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62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Биробиджан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63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Выборг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64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Владикавказ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65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Благовещенск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66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Евпатория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67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Магас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68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Архангельск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69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Ульяновск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70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Нарьян-Мар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71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Нальчик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72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Калуга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0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73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Петропавловск-Камчатский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74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Алексин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75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Калининград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76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Орел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77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Грозный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78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Курган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79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Иркутск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80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Горно-Алтайск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81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Тверь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82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Петрозаводск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83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Астрахань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84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Кызыл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  <a:latin typeface="+mj-lt"/>
                        </a:rPr>
                        <a:t>85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Махачкала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86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Барнаул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5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  <a:latin typeface="+mj-lt"/>
                        </a:rPr>
                        <a:t>87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Магадан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5" name="Straight Connector 14"/>
          <p:cNvCxnSpPr/>
          <p:nvPr/>
        </p:nvCxnSpPr>
        <p:spPr>
          <a:xfrm>
            <a:off x="368300" y="965200"/>
            <a:ext cx="3577944" cy="0"/>
          </a:xfrm>
          <a:prstGeom prst="line">
            <a:avLst/>
          </a:prstGeom>
          <a:ln w="1905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68300" y="5332984"/>
            <a:ext cx="3577944" cy="0"/>
          </a:xfrm>
          <a:prstGeom prst="line">
            <a:avLst/>
          </a:prstGeom>
          <a:ln w="1905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083" y="1279515"/>
            <a:ext cx="279043" cy="293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410" y="1306795"/>
            <a:ext cx="296232" cy="265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853" y="1290825"/>
            <a:ext cx="265291" cy="288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505" y="1309935"/>
            <a:ext cx="265291" cy="265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576" y="1306795"/>
            <a:ext cx="376449" cy="265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117" y="1306262"/>
            <a:ext cx="265291" cy="265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1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513" y="1307592"/>
            <a:ext cx="265291" cy="265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Y_regular_presentation_2010">
  <a:themeElements>
    <a:clrScheme name="Custom 1">
      <a:dk1>
        <a:srgbClr val="000000"/>
      </a:dk1>
      <a:lt1>
        <a:srgbClr val="808080"/>
      </a:lt1>
      <a:dk2>
        <a:srgbClr val="FFFFFF"/>
      </a:dk2>
      <a:lt2>
        <a:srgbClr val="80808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593</Words>
  <Application>Microsoft Office PowerPoint</Application>
  <PresentationFormat>On-screen Show (4:3)</PresentationFormat>
  <Paragraphs>395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EY_regular_presentation_2010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2014-09-05T15:54:54Z</dcterms:created>
  <dcterms:modified xsi:type="dcterms:W3CDTF">2014-10-09T13:25:35Z</dcterms:modified>
</cp:coreProperties>
</file>