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61" r:id="rId5"/>
    <p:sldId id="262" r:id="rId6"/>
    <p:sldId id="264" r:id="rId7"/>
    <p:sldId id="269" r:id="rId8"/>
    <p:sldId id="270" r:id="rId9"/>
    <p:sldId id="268" r:id="rId10"/>
    <p:sldId id="267" r:id="rId11"/>
    <p:sldId id="258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2952-837B-4E2F-A9B5-99CB63EE3033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FAAD-5BF2-4AFF-B198-B709D61C3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8ECE-E0B2-4514-837A-8330303C447F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6761-8FC6-49B4-8AF0-D4D12C3AA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6953-5DB5-42DA-8A0B-8895868DA012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8BD1-BED0-40E9-AA13-2ABBF86D4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F5151-B9FF-4C88-ADD7-BE2E1D85C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484A-5CCD-4AA1-9280-E7A78767C67D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D8E4-D6D1-45C8-8BC6-38A791A50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0F8D-3948-4378-BF3C-94871887D1EC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AED-E394-4023-883C-A60F35FF0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AF80-A711-4E74-B40F-A9476E3EA507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EAEE-94D1-4237-80EA-D8431E482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8391-283A-4E69-8C37-169C26C2E409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751C-781D-4E3E-A06D-0074EF682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56A8-B20E-4EC2-A36C-423DA3E61357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217F-628F-4C5E-A00F-63D13D638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FFCE-E43A-42D3-B1B9-8EF7ADAD6AF1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1F84-9BE6-4980-89ED-D8CD94F07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1712-7AE0-45F2-A4F2-DC15AB0D362A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77E9-E55E-4A52-8767-DC7E23C7D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025B-3CC3-4E2C-BA95-284132C6CFF2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F298-74A3-4563-BDDB-745B77194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72BE2E-EC31-4D3C-8F29-916D2A3700B6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05C05E-6705-4ED6-A4BE-C8075F9A8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8" name="Picture 2" descr="C:\Users\Ренат\Desktop\Glaukon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89138"/>
            <a:ext cx="56229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Очистка воды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Наиболее </a:t>
            </a:r>
            <a:r>
              <a:rPr lang="ru-RU" dirty="0"/>
              <a:t>важными являются уникальные сорбционные свойства сорбента Глауконит, они позволяют проводить фильтрацию вод замкнутого цикла, а также сточной и оборотной. Установлено, что при фильтрации через него загрязненных вод практически полностью удаляются соединения хлора и аммиака, уменьшается концентрация нефтепродуктов, в 25-50 раз понижается содержание радиоактивных изотопов цезия-137 и стронция-90. Кроме того сорбент “Глауконит” используется в качестве смягчителя жесткости воды и регулятора ее кислотности. Одна тонна сорбента смягчает 810 </a:t>
            </a:r>
            <a:r>
              <a:rPr lang="ru-RU" dirty="0" err="1"/>
              <a:t>куб.м</a:t>
            </a:r>
            <a:r>
              <a:rPr lang="ru-RU" dirty="0"/>
              <a:t> воды любой жесткости на 1 градус.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Глауконит обладает отличными </a:t>
            </a:r>
            <a:r>
              <a:rPr lang="ru-RU" dirty="0" smtClean="0"/>
              <a:t>эксплуатационными </a:t>
            </a:r>
            <a:r>
              <a:rPr lang="ru-RU" dirty="0"/>
              <a:t>свойствами, не слеживается, не требует дополнительных мер по промывке и перегрузке колонки и может использоваться как финишная доочистка на всех системах водоочистки.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Сорбент «Глауконит» - очистит до уровня ПДК </a:t>
            </a:r>
            <a:r>
              <a:rPr lang="ru-RU" dirty="0" err="1" smtClean="0"/>
              <a:t>рыбохозяйственные</a:t>
            </a:r>
            <a:r>
              <a:rPr lang="ru-RU" dirty="0" smtClean="0"/>
              <a:t> водоемы </a:t>
            </a:r>
            <a:r>
              <a:rPr lang="ru-RU" dirty="0"/>
              <a:t>по растворенным нефтепродуктам, фенолу, подвижным формам тяжелых металлов, снижению ХПК и БПК стоков промышленных предприятий, бытовых стоков; - водоёмы становятся пригодными </a:t>
            </a:r>
            <a:r>
              <a:rPr lang="ru-RU" dirty="0" smtClean="0"/>
              <a:t>для купания.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Преимущества Глауконита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6400" dirty="0" smtClean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400" dirty="0" smtClean="0"/>
              <a:t>Добываемый </a:t>
            </a:r>
            <a:r>
              <a:rPr lang="ru-RU" sz="6400" dirty="0"/>
              <a:t>минерал  активируется на обогатительной фабрике, что придает  ему уникальные свойства, </a:t>
            </a:r>
            <a:r>
              <a:rPr lang="ru-RU" sz="6400" dirty="0" smtClean="0"/>
              <a:t> он способен: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64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избирательно </a:t>
            </a:r>
            <a:r>
              <a:rPr lang="ru-RU" sz="6400" dirty="0" smtClean="0"/>
              <a:t>поглощать, </a:t>
            </a:r>
            <a:r>
              <a:rPr lang="ru-RU" sz="6400" dirty="0"/>
              <a:t>вещества в молекулярно- и ионно-растворимом состоянии;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повышенная сорбционная активность и поверхность - уменьшает расход сорбента;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не горит и не опасен в огне - может использоваться при тушении пожаров;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поглощает газы и летучие пары-   исключает вероятности взрывов и пожаров;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 у него предельно низкая десорбция - предотвращает вторичное загрязнение;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после сорбции нефти, разрушает </a:t>
            </a:r>
            <a:r>
              <a:rPr lang="ru-RU" sz="6400" dirty="0" smtClean="0"/>
              <a:t>медом </a:t>
            </a:r>
            <a:r>
              <a:rPr lang="ru-RU" sz="6400" dirty="0"/>
              <a:t>- каталитической деструкции;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собирает нефтепродукты и </a:t>
            </a:r>
            <a:r>
              <a:rPr lang="ru-RU" sz="6400" dirty="0" smtClean="0"/>
              <a:t> их </a:t>
            </a:r>
            <a:r>
              <a:rPr lang="ru-RU" sz="6400" dirty="0"/>
              <a:t>пленки с любого грунта и  поверхностей, с воды;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не растворяется кислотами, не  смерзается, не разбухает и не теряет мех. свойств;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сорбент экономичен, безопасен для человека, так как натурален и прост в обращении</a:t>
            </a:r>
            <a:r>
              <a:rPr lang="ru-RU" sz="6400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после контакта с агрессивными и огнеопасными жидкостями, сорбент является экологически безопасным материалом;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пропитанный нефтепродуктами сорбент можно продавать и сжигать в печах, он при сгорании не образует вредных и опасных соединений;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очищенная сорбентом почва остается на месте и не перемещается на полигон опасных отходов, что исключает дополнительные затраты на ее </a:t>
            </a:r>
            <a:r>
              <a:rPr lang="ru-RU" sz="6400" dirty="0" smtClean="0"/>
              <a:t>утилизацию, а в последствии на обработанной территории вырастает травяной покров</a:t>
            </a:r>
            <a:endParaRPr lang="ru-RU" sz="64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6400" dirty="0"/>
              <a:t>- обработанные сорбентом площади, являются санированными и пригодными для любого применения.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5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/>
              <a:t>Лабораторные   опыты,   полевые   и   производственные   испытания   показали высокую      сорбционную,      агрохимическую,      клиническую      и      экономическую эффективность использования глауконита.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/>
              <a:t>В настоящее время имеются гигиенические заключения и сертификаты соответствия на применение глауконита в качестве кормовой добавки для с/х животных и птицы, калийно-фосфорного </a:t>
            </a:r>
            <a:r>
              <a:rPr lang="ru-RU" b="1" dirty="0" err="1"/>
              <a:t>бесхлорного</a:t>
            </a:r>
            <a:r>
              <a:rPr lang="ru-RU" b="1" dirty="0"/>
              <a:t> удобрения, сорбента радионуклидов, тяжелых металлов и нефтепродуктов, медицинского препарата, биологически активной пищевой добавки.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Глауконит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1484313"/>
            <a:ext cx="7666037" cy="4537075"/>
          </a:xfrm>
        </p:spPr>
        <p:txBody>
          <a:bodyPr>
            <a:normAutofit fontScale="92500"/>
          </a:bodyPr>
          <a:lstStyle/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100" dirty="0"/>
              <a:t> </a:t>
            </a:r>
            <a:r>
              <a:rPr lang="ru-RU" sz="2100" dirty="0" smtClean="0"/>
              <a:t> </a:t>
            </a:r>
            <a:r>
              <a:rPr lang="ru-RU" sz="2100" dirty="0"/>
              <a:t>(от греческого </a:t>
            </a:r>
            <a:r>
              <a:rPr lang="en-US" sz="2100" dirty="0" err="1"/>
              <a:t>glaucos</a:t>
            </a:r>
            <a:r>
              <a:rPr lang="en-US" sz="2100" dirty="0"/>
              <a:t> </a:t>
            </a:r>
            <a:r>
              <a:rPr lang="ru-RU" sz="2100" dirty="0"/>
              <a:t>- голубовато-зеленый) </a:t>
            </a:r>
            <a:r>
              <a:rPr lang="ru-RU" sz="2100" dirty="0" smtClean="0"/>
              <a:t>– аутогенный </a:t>
            </a:r>
            <a:r>
              <a:rPr lang="ru-RU" sz="2100" dirty="0" err="1" smtClean="0"/>
              <a:t>монопризматический</a:t>
            </a:r>
            <a:r>
              <a:rPr lang="ru-RU" sz="2100" dirty="0" smtClean="0"/>
              <a:t> минерал группы гидрослюд подкласса слоистых силикатов, образовавшийся в прибрежных морских отложениях и в почвах на интрузивных породах. Представляет собой водный алюмосиликат калия, магния и железа. Содержание его в руде месторождений  восточного Урала составляет в среднем 55-65%. По типизации глауконитов выделяется 2 типа глауконитов:</a:t>
            </a:r>
          </a:p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100" dirty="0" smtClean="0"/>
              <a:t>1-зерна черные и темно-зеленые, округлой формы с гладкой глянцевитой поверхностью и ровным гладким сколом, с низким содержанием разбухающих слоев.</a:t>
            </a:r>
          </a:p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100" dirty="0" smtClean="0"/>
              <a:t>2-зерна зеленые различных оттенков округлой и угловатой формы с шероховатой, пористой и корродированной поверхностью с глубокими трещинами и повышенным содержанием разбухающих слоев.</a:t>
            </a:r>
            <a:endParaRPr lang="ru-RU" sz="2100" dirty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Химический состав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708525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Глауконит - глинистый минерал переменного состава с высоким содержанием двух- и трехвалентного железа, кальция, магния, калия, фосфора, а также содержит около 70 микро и макро  элементов. Все они находятся  </a:t>
            </a:r>
            <a:r>
              <a:rPr lang="ru-RU" dirty="0"/>
              <a:t>находятся в легко извлекаемой форме сменных катионов, которые замещаются находящимися в избытке в окружаемой среде элементами. Этим свойством, а также слоистой структурой, объясняются высокие сорбционные свойства по отношению к нефтепродуктам, тяжелым металлам, радионуклидам. В тоже время для глауконита характерен низкий процент десорбции (удаление из жидкостей или твердых тел веществ, поглощенных при адсорбции или абсорбции) и </a:t>
            </a:r>
            <a:r>
              <a:rPr lang="ru-RU" dirty="0" smtClean="0"/>
              <a:t>пролонгированное действие</a:t>
            </a:r>
            <a:r>
              <a:rPr lang="ru-RU" dirty="0"/>
              <a:t>, высокая теплоемкость, пластичность и пр</a:t>
            </a:r>
            <a:r>
              <a:rPr lang="ru-RU" dirty="0" smtClean="0"/>
              <a:t>. Глауконит обладает сильными ионообменными свойствами и большой ионообменной емкостью, что позволяет ему высвобождать в почве содержащие в нем «легко» подвижные </a:t>
            </a:r>
            <a:r>
              <a:rPr lang="ru-RU" dirty="0" err="1" smtClean="0"/>
              <a:t>элементы-К.Р</a:t>
            </a:r>
            <a:r>
              <a:rPr lang="ru-RU" dirty="0" smtClean="0"/>
              <a:t>,</a:t>
            </a:r>
            <a:r>
              <a:rPr lang="en-US" dirty="0" smtClean="0"/>
              <a:t>Na</a:t>
            </a:r>
            <a:r>
              <a:rPr lang="ru-RU" dirty="0" smtClean="0"/>
              <a:t>,</a:t>
            </a:r>
            <a:r>
              <a:rPr lang="en-US" dirty="0" err="1" smtClean="0"/>
              <a:t>Ca,S,Mn,Mg,Cu,Fe,Co,Mo</a:t>
            </a:r>
            <a:r>
              <a:rPr lang="ru-RU" dirty="0" smtClean="0"/>
              <a:t> и другие. При этом  он «сажает» на свои освобожденные </a:t>
            </a:r>
            <a:r>
              <a:rPr lang="ru-RU" dirty="0" err="1" smtClean="0"/>
              <a:t>энегетические</a:t>
            </a:r>
            <a:r>
              <a:rPr lang="ru-RU" dirty="0" smtClean="0"/>
              <a:t> центры другие вещества из почвы, которыми, как правило, являются более подвижными и опасными: тяжелые металлы, нефтепродукты, </a:t>
            </a:r>
            <a:r>
              <a:rPr lang="ru-RU" dirty="0" err="1" smtClean="0"/>
              <a:t>диоксины</a:t>
            </a:r>
            <a:r>
              <a:rPr lang="ru-RU" dirty="0" smtClean="0"/>
              <a:t>, токсины, нитраты, органические и отравляющие вещества. Эти свойства позволяют глаукониту «связать» подобные элементы и тем самым блокировать их пагубное влияние и преградить поступление вредных веществ в растения, а в почве восстанавливать ее живой компонент- сообщество разных почвенных микроорганизмов.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Глауконит обладает </a:t>
            </a:r>
            <a:r>
              <a:rPr lang="ru-RU" dirty="0" err="1" smtClean="0"/>
              <a:t>гидротрофическими</a:t>
            </a:r>
            <a:r>
              <a:rPr lang="ru-RU" dirty="0" smtClean="0"/>
              <a:t> свойствами, т.е. переводит имеющиеся в почве </a:t>
            </a:r>
            <a:r>
              <a:rPr lang="ru-RU" dirty="0" err="1" smtClean="0"/>
              <a:t>водонерастворимые</a:t>
            </a:r>
            <a:r>
              <a:rPr lang="ru-RU" dirty="0" smtClean="0"/>
              <a:t>  химические комплексы  в </a:t>
            </a:r>
            <a:r>
              <a:rPr lang="ru-RU" dirty="0" err="1" smtClean="0"/>
              <a:t>водорастворимые</a:t>
            </a:r>
            <a:r>
              <a:rPr lang="ru-RU" dirty="0" smtClean="0"/>
              <a:t> и легко </a:t>
            </a:r>
            <a:r>
              <a:rPr lang="ru-RU" dirty="0" err="1" smtClean="0"/>
              <a:t>усваимые</a:t>
            </a:r>
            <a:r>
              <a:rPr lang="ru-RU" dirty="0" smtClean="0"/>
              <a:t> для растений формы. Это свойство основано на обмене катионами подвижности легких благородных металлов и образование полезных для процессов гумификации </a:t>
            </a:r>
            <a:r>
              <a:rPr lang="ru-RU" dirty="0" err="1" smtClean="0"/>
              <a:t>металлоогранических</a:t>
            </a:r>
            <a:r>
              <a:rPr lang="ru-RU" dirty="0" smtClean="0"/>
              <a:t> веществ. Это же свойство помогает разлагать сложные вещества (</a:t>
            </a:r>
            <a:r>
              <a:rPr lang="ru-RU" dirty="0" err="1" smtClean="0"/>
              <a:t>нефтепрдукты</a:t>
            </a:r>
            <a:r>
              <a:rPr lang="ru-RU" dirty="0" smtClean="0"/>
              <a:t>, </a:t>
            </a:r>
            <a:r>
              <a:rPr lang="ru-RU" dirty="0" err="1" smtClean="0"/>
              <a:t>нитрвты</a:t>
            </a:r>
            <a:r>
              <a:rPr lang="ru-RU" dirty="0" smtClean="0"/>
              <a:t>, </a:t>
            </a:r>
            <a:r>
              <a:rPr lang="ru-RU" dirty="0" err="1" smtClean="0"/>
              <a:t>диоксины</a:t>
            </a:r>
            <a:r>
              <a:rPr lang="ru-RU" dirty="0" smtClean="0"/>
              <a:t> и др.) на более простые и менее опасные соединения, за это свойство глауконит получил название- катионный деструктор (разрушитель). Глауконит работает практически постоянно, </a:t>
            </a:r>
            <a:r>
              <a:rPr lang="ru-RU" dirty="0" err="1" smtClean="0"/>
              <a:t>вследствии</a:t>
            </a:r>
            <a:r>
              <a:rPr lang="ru-RU" dirty="0" smtClean="0"/>
              <a:t> того, что он действует в почве до достижения химического равновесия, а условия равновесного состояния меняются многократно в день из-за: изменения температуры, влажности, наличия влаги (дождь, полив), аэрации почвы (обработка почвы)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Нефтяная промышленность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>
            <a:normAutofit fontScale="4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b="1" dirty="0"/>
              <a:t>"</a:t>
            </a:r>
            <a:r>
              <a:rPr lang="ru-RU" sz="3800" b="1" dirty="0" smtClean="0"/>
              <a:t>Глауконит"</a:t>
            </a:r>
            <a:r>
              <a:rPr lang="ru-RU" sz="3800" dirty="0" smtClean="0"/>
              <a:t> </a:t>
            </a:r>
            <a:r>
              <a:rPr lang="ru-RU" sz="3800" dirty="0"/>
              <a:t>широко используется в нефтяной промышленности. Его сорбционные свойства нашли применение в очистке нефтепродуктов от вредных примесей. "</a:t>
            </a:r>
            <a:r>
              <a:rPr lang="ru-RU" sz="3800" dirty="0" smtClean="0"/>
              <a:t>Глауконит" </a:t>
            </a:r>
            <a:r>
              <a:rPr lang="ru-RU" sz="3800" dirty="0"/>
              <a:t>способен поглощать фенол, бензол, обладает высокой сорбционной емкостью к </a:t>
            </a:r>
            <a:r>
              <a:rPr lang="ru-RU" sz="3800" dirty="0" err="1"/>
              <a:t>нафтановым</a:t>
            </a:r>
            <a:r>
              <a:rPr lang="ru-RU" sz="3800" dirty="0"/>
              <a:t> кислотам: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/>
              <a:t>(до 6,4 на 100 г сорбента) и к пиридину (до 5,79 на 100 г сорбента.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/>
              <a:t>Он активно используется для фильтрации, обессоливания и обезвоживания нефти, может быть применен для очистки и осветления моторных масел. Кроме того, "</a:t>
            </a:r>
            <a:r>
              <a:rPr lang="ru-RU" sz="3800" dirty="0" smtClean="0"/>
              <a:t>Глауконит" </a:t>
            </a:r>
            <a:r>
              <a:rPr lang="ru-RU" sz="3800" dirty="0"/>
              <a:t>соответствует всем основным требованиям, предъявляемым к сорбентам для сбора разлитых нефтепродуктов и применяется при ликвидации </a:t>
            </a:r>
            <a:r>
              <a:rPr lang="ru-RU" sz="3800" dirty="0" err="1" smtClean="0"/>
              <a:t>нефтерозливов</a:t>
            </a:r>
            <a:r>
              <a:rPr lang="ru-RU" sz="3800" dirty="0"/>
              <a:t>. Он эффективно поглощает нефть или нефтепродукты, хорошо смачивается углеводородами нефти, обладает высокой технологичностью (с учетом использования технических средств нанесения, последующего сбора и утилизации обработанного материала).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/>
              <a:t>При образовании нефтяных или масляных разливов на воде или сложных поверхностях (металл, камень или др.) необходимо посыпать их </a:t>
            </a:r>
            <a:r>
              <a:rPr lang="ru-RU" sz="3800" b="1" dirty="0"/>
              <a:t>"</a:t>
            </a:r>
            <a:r>
              <a:rPr lang="ru-RU" sz="3800" b="1" dirty="0" smtClean="0"/>
              <a:t>Глауконит" </a:t>
            </a:r>
            <a:r>
              <a:rPr lang="ru-RU" sz="3800" dirty="0"/>
              <a:t>фракция </a:t>
            </a:r>
            <a:r>
              <a:rPr lang="ru-RU" sz="3800" dirty="0" smtClean="0"/>
              <a:t>-40мкм(пылью</a:t>
            </a:r>
            <a:r>
              <a:rPr lang="ru-RU" sz="3800" dirty="0"/>
              <a:t>). Она не растворяется в воде, быстро рассасывается по поверхности, впитывает и нейтрализует масляную пленку, очищая место разлива.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b="1" dirty="0"/>
              <a:t>"</a:t>
            </a:r>
            <a:r>
              <a:rPr lang="ru-RU" sz="3800" b="1" dirty="0" smtClean="0"/>
              <a:t>Глауконит"</a:t>
            </a:r>
            <a:r>
              <a:rPr lang="ru-RU" sz="3800" dirty="0" smtClean="0"/>
              <a:t> </a:t>
            </a:r>
            <a:r>
              <a:rPr lang="ru-RU" sz="3800" dirty="0"/>
              <a:t>может храниться длительное время, он абсолютно </a:t>
            </a:r>
            <a:r>
              <a:rPr lang="ru-RU" sz="3800" dirty="0" err="1"/>
              <a:t>пожаробезопасен</a:t>
            </a:r>
            <a:r>
              <a:rPr lang="ru-RU" sz="3800" dirty="0"/>
              <a:t>, не оказывает аллергенного воздействия при применении, абсолютно безвреден для окружающей среды, не нарушает естественного экологического равновесия при продолжительном пребывании в почве.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Диапазон применения сорбента "Глауконит":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Ликвидация </a:t>
            </a:r>
            <a:r>
              <a:rPr lang="ru-RU" dirty="0"/>
              <a:t>аварийных разливов нефти и нефтепродуктов на почвах, водоемах, акваториях, дорожных, бетонных и металлических покрытиях;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Обеззараживание </a:t>
            </a:r>
            <a:r>
              <a:rPr lang="ru-RU" dirty="0"/>
              <a:t>водоемов от сырой нефти и практически всех видов топлив (аварийные разливы, балластные и сточные  воды);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Очистка </a:t>
            </a:r>
            <a:r>
              <a:rPr lang="ru-RU" dirty="0"/>
              <a:t>цистерн и танкеров, нефтяных сборников, деструкция поверхностной углеводородной пленки в шламовых и  буровых амбарах;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Очистка </a:t>
            </a:r>
            <a:r>
              <a:rPr lang="ru-RU" dirty="0"/>
              <a:t>территорий ж/д депо, военных баз,  заправочных и моечных станций, стоков аэропортов, и деструкция производственных загрязнений нефтебаз и заправок (разливы на территории, </a:t>
            </a:r>
            <a:r>
              <a:rPr lang="ru-RU" dirty="0" err="1"/>
              <a:t>нефтеловушки</a:t>
            </a:r>
            <a:r>
              <a:rPr lang="ru-RU" dirty="0"/>
              <a:t>, загрязненного технологического оборудования);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Утилизация </a:t>
            </a:r>
            <a:r>
              <a:rPr lang="ru-RU" dirty="0" err="1"/>
              <a:t>нефтеотходов</a:t>
            </a:r>
            <a:r>
              <a:rPr lang="ru-RU" dirty="0"/>
              <a:t> (отстойники, амбары), ("лечение", полное восстановление) </a:t>
            </a:r>
            <a:r>
              <a:rPr lang="ru-RU" dirty="0" err="1"/>
              <a:t>техногенно</a:t>
            </a:r>
            <a:r>
              <a:rPr lang="ru-RU" dirty="0"/>
              <a:t> - нарушенных почв.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Приведение </a:t>
            </a:r>
            <a:r>
              <a:rPr lang="ru-RU" dirty="0"/>
              <a:t>до стандартных микробиологических, </a:t>
            </a:r>
            <a:r>
              <a:rPr lang="ru-RU" dirty="0" err="1"/>
              <a:t>агробиохимических</a:t>
            </a:r>
            <a:r>
              <a:rPr lang="ru-RU" dirty="0"/>
              <a:t> и </a:t>
            </a:r>
            <a:r>
              <a:rPr lang="ru-RU" dirty="0" err="1"/>
              <a:t>фитохарактеристик</a:t>
            </a:r>
            <a:r>
              <a:rPr lang="ru-RU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Реабилитации </a:t>
            </a:r>
            <a:r>
              <a:rPr lang="ru-RU" dirty="0"/>
              <a:t>территории.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- </a:t>
            </a:r>
            <a:r>
              <a:rPr lang="ru-RU" dirty="0"/>
              <a:t>для отсыпки в лотках для профилактики проливов;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- </a:t>
            </a:r>
            <a:r>
              <a:rPr lang="ru-RU" dirty="0"/>
              <a:t>очистит и дочистит промышленные, ливневые и поверхностные стоки;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Сорбент </a:t>
            </a:r>
            <a:r>
              <a:rPr lang="ru-RU" dirty="0"/>
              <a:t>для сбора нефти - при ликвидации проливов нефти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Это </a:t>
            </a:r>
            <a:r>
              <a:rPr lang="ru-RU" dirty="0"/>
              <a:t>удивительное средство (деструктор нефтяных загрязнений) используется специально в целях дезактивации разливов нефтесодержащих веществ, а также для утилизации их отходов. Отработанный сорбент имеет IV класс опасности по ОПС , т.е. мало </a:t>
            </a:r>
            <a:r>
              <a:rPr lang="ru-RU" dirty="0" smtClean="0"/>
              <a:t>опасный  и может </a:t>
            </a:r>
            <a:r>
              <a:rPr lang="ru-RU" dirty="0"/>
              <a:t>служить вторичным сырьем для производства асфальта и пр.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Глауконит обладает следующими свойствами: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избирательная </a:t>
            </a:r>
            <a:r>
              <a:rPr lang="ru-RU" dirty="0"/>
              <a:t>поглощаемость исключительно веществ в ионно- и молекулярно-растворимом состоянии;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уменьшение </a:t>
            </a:r>
            <a:r>
              <a:rPr lang="ru-RU" dirty="0"/>
              <a:t>расхода средства;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огнестойкость </a:t>
            </a:r>
            <a:r>
              <a:rPr lang="ru-RU" dirty="0"/>
              <a:t>(можно использовать и при тушении пожаров);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обладание </a:t>
            </a:r>
            <a:r>
              <a:rPr lang="ru-RU" dirty="0"/>
              <a:t>низкой десорбцией, что способствует предотвращению вторичного загрязнения;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сбор </a:t>
            </a:r>
            <a:r>
              <a:rPr lang="ru-RU" dirty="0"/>
              <a:t>нефтепродуктов с любых поверхностей;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безопасность </a:t>
            </a:r>
            <a:r>
              <a:rPr lang="ru-RU" dirty="0"/>
              <a:t>для человека (имеет природное происхождение);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продукт </a:t>
            </a:r>
            <a:r>
              <a:rPr lang="ru-RU" dirty="0"/>
              <a:t>не растворяется под действием кислот и не теряет свойств даже при низких температурах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Результаты исследований, проведенные Центром военно-технических проблем биологической защиты НИИМ МО РФ </a:t>
            </a:r>
            <a:r>
              <a:rPr lang="ru-RU" dirty="0" smtClean="0"/>
              <a:t>показали  -  глауконит способен </a:t>
            </a:r>
            <a:r>
              <a:rPr lang="ru-RU" dirty="0"/>
              <a:t>сорбировать нефтепродукты и тяжелые </a:t>
            </a:r>
            <a:r>
              <a:rPr lang="ru-RU" dirty="0" smtClean="0"/>
              <a:t>металлы, доводя их ОКП до санитарных нормативов.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>
            <p:ph/>
          </p:nvPr>
        </p:nvGraphicFramePr>
        <p:xfrm>
          <a:off x="1919288" y="71438"/>
          <a:ext cx="5173662" cy="6597650"/>
        </p:xfrm>
        <a:graphic>
          <a:graphicData uri="http://schemas.openxmlformats.org/presentationml/2006/ole">
            <p:oleObj spid="_x0000_s2052" name="Image" r:id="rId3" imgW="8482540" imgH="108190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партнеры</a:t>
            </a:r>
            <a:endParaRPr lang="ru-RU" dirty="0"/>
          </a:p>
        </p:txBody>
      </p:sp>
      <p:sp>
        <p:nvSpPr>
          <p:cNvPr id="22530" name="Объект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ru-RU" smtClean="0"/>
              <a:t>ООО «Славнефть-Красноярскнефтегаз» </a:t>
            </a:r>
          </a:p>
          <a:p>
            <a:r>
              <a:rPr lang="ru-RU" smtClean="0"/>
              <a:t>ОАО «Мессояханефтегаз»</a:t>
            </a:r>
          </a:p>
          <a:p>
            <a:r>
              <a:rPr lang="ru-RU" smtClean="0"/>
              <a:t>В Казахстане на участках, содержащих шламы и розливы нефти  АО НК КазМунайГаз,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работы проводила компания ТОО Табро </a:t>
            </a:r>
          </a:p>
          <a:p>
            <a:r>
              <a:rPr lang="ru-RU" smtClean="0"/>
              <a:t>ООО «НЭК»  Нижневартовск   (Нижневартовская Экологическая компания)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ОАО «Самотлорнефтегаз»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-1395413"/>
            <a:ext cx="7607300" cy="1046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1107</TotalTime>
  <Words>1153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Апекс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VLAD</cp:lastModifiedBy>
  <cp:revision>82</cp:revision>
  <dcterms:created xsi:type="dcterms:W3CDTF">2013-08-29T06:14:14Z</dcterms:created>
  <dcterms:modified xsi:type="dcterms:W3CDTF">2015-09-01T09:02:15Z</dcterms:modified>
</cp:coreProperties>
</file>