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cverad.ru/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svera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sale1@sverad.ru" TargetMode="External"/><Relationship Id="rId4" Type="http://schemas.openxmlformats.org/officeDocument/2006/relationships/hyperlink" Target="mailto:sale@sverad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929618" cy="19002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Ликвидация аварийных разливов нефтепродуктов (ЛАРН)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00042"/>
            <a:ext cx="3500462" cy="9144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ЭКОЛОГИЧЕСКАЯ И ПРОМЫШЛЕННАЯ </a:t>
            </a:r>
          </a:p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БЕЗОПАСНОСТЬ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логотип с сай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61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для объявлений\audubon-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357586" cy="209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МАТЫ (ПОДУШКИ</a:t>
            </a:r>
            <a:r>
              <a:rPr lang="ru-RU" cap="all" dirty="0" smtClean="0"/>
              <a:t>) сорбирующие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29289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/>
              <a:t>Сорбирующие изделия предназначены для быстрого размещения </a:t>
            </a:r>
            <a:r>
              <a:rPr lang="ru-RU" sz="5600" b="1" dirty="0" smtClean="0"/>
              <a:t>на поверхности </a:t>
            </a:r>
            <a:r>
              <a:rPr lang="ru-RU" sz="5600" b="1" dirty="0" smtClean="0"/>
              <a:t>земли и воды:</a:t>
            </a:r>
          </a:p>
          <a:p>
            <a:pPr>
              <a:buNone/>
            </a:pPr>
            <a:r>
              <a:rPr lang="ru-RU" sz="5600" dirty="0" smtClean="0"/>
              <a:t>при защите от загрязнения нефтепродуктами локальных участков береговой полосы водотоков и водоемов, пляжей и отмелей, портовых и прибрежных сооружений,</a:t>
            </a:r>
          </a:p>
          <a:p>
            <a:pPr>
              <a:buNone/>
            </a:pPr>
            <a:r>
              <a:rPr lang="ru-RU" sz="5600" dirty="0" smtClean="0"/>
              <a:t>при сорбционной очистке водных поверхностей от пятен нефти (нефтепродуктов),</a:t>
            </a:r>
          </a:p>
          <a:p>
            <a:pPr>
              <a:buNone/>
            </a:pPr>
            <a:r>
              <a:rPr lang="ru-RU" sz="5600" dirty="0" smtClean="0"/>
              <a:t>при локализации и поглощения нефтепродуктов и других водонерастворимых органических соединений с автодорог с твердым покрытием и прилегающих территорий.</a:t>
            </a:r>
          </a:p>
          <a:p>
            <a:pPr>
              <a:buNone/>
            </a:pPr>
            <a:r>
              <a:rPr lang="ru-RU" sz="5600" dirty="0" smtClean="0"/>
              <a:t>установка в качестве подстилочного материала в труднодоступные места под подтекающее производственное оборудование, трубы позволит в течение продолжительного времени препятствовать разливу нефтепродуктов до устранения неполадок.</a:t>
            </a:r>
          </a:p>
          <a:p>
            <a:pPr>
              <a:buNone/>
            </a:pPr>
            <a:r>
              <a:rPr lang="ru-RU" sz="5600" dirty="0" smtClean="0"/>
              <a:t>Сорбирующие изделия могут выпускаться различных размеров, по желанию заказчика.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C:\Documents and Settings\User\Рабочий стол\43044fc3f94cf1f1195bd90528fbc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4071942"/>
            <a:ext cx="3095285" cy="233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Documents and Settings\User\Рабочий стол\8075275c3d1b902bd67fb86e651a4b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72131" y="4071942"/>
            <a:ext cx="3334743" cy="22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Documents and Settings\User\Рабочий стол\для объявлений\БОНЫ МАТЫ\730bb4ee6d92397640ce411e8ce5d0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572008"/>
            <a:ext cx="2029884" cy="152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Сорбирующие изделия выпускаются различных размеров, по желанию заказчика.</a:t>
            </a:r>
            <a:endParaRPr lang="ru-RU" sz="1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2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3005883"/>
                <a:gridCol w="3483408"/>
              </a:tblGrid>
              <a:tr h="589943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ПОКАЗАТЕЛИ/ВИД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МАТ СОРБИРУЮЩИЙ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ПОДУШКА СОРБИРУЮЩАЯ (ОТЖИМНАЯ)</a:t>
                      </a:r>
                    </a:p>
                  </a:txBody>
                  <a:tcPr marL="142875" marR="142875" marT="95250" marB="95250"/>
                </a:tc>
              </a:tr>
              <a:tr h="386012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РАЗМЕР, СМ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50Х50Х5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50Х50Х5</a:t>
                      </a:r>
                    </a:p>
                  </a:txBody>
                  <a:tcPr marL="142875" marR="142875" marT="95250" marB="95250"/>
                </a:tc>
              </a:tr>
              <a:tr h="386012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ВЕС, КГ/ШТ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1,0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0,2-0,3</a:t>
                      </a:r>
                    </a:p>
                  </a:txBody>
                  <a:tcPr marL="142875" marR="142875" marT="95250" marB="95250"/>
                </a:tc>
              </a:tr>
              <a:tr h="589943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НАПОЛНИТЕЛЬ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СОРБЕНТ С-ВЕРАД МИНЕРАЛЬНЫЙ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ПОЛИПРОПИЛЕН</a:t>
                      </a:r>
                    </a:p>
                  </a:txBody>
                  <a:tcPr marL="142875" marR="142875" marT="95250" marB="95250"/>
                </a:tc>
              </a:tr>
              <a:tr h="997804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СОРБЦИОННАЯ ЕМКОСТЬ, НЕ МЕНЕЕ, КГ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/>
                        <a:t>ДЛЯ ЛЕГКИХ ФРАКЦИЙ- 6-8;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/>
                        <a:t>ДЛЯ ТЯЖЕЛЫХ ФРАКЦИЙ- 8-12.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/>
                        <a:t>ДЛЯ ЛЕГКИХ ФРАКЦИЙ- 6-8;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/>
                        <a:t>ДЛЯ ТЯЖЕЛЫХ ФРАКЦИЙ- 8-12</a:t>
                      </a:r>
                    </a:p>
                  </a:txBody>
                  <a:tcPr marL="142875" marR="142875" marT="95250" marB="95250"/>
                </a:tc>
              </a:tr>
              <a:tr h="793873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СКОРОСТЬ ПОГЛОЩЕНИЯ, МИН, НЕ БОЛЕЕ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/>
                        <a:t>ДЛЯ ЛЕГКИХ ФРАКЦИЙ 0,5;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/>
                        <a:t>ДЛЯ ТЯЖЕЛЫХ ФРАКЦИЙ 5.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/>
                        <a:t>ДЛЯ ЛЕГКИХ ФРАКЦИЙ 0,5;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/>
                        <a:t>ДЛЯ ТЯЖЕЛЫХ ФРАКЦИЙ 5</a:t>
                      </a:r>
                    </a:p>
                  </a:txBody>
                  <a:tcPr marL="142875" marR="142875" marT="95250" marB="95250"/>
                </a:tc>
              </a:tr>
              <a:tr h="386012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ГОРЮЧЕСТЬ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ГРУППА НГ (НЕ ГОРЮЧИЕ)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ДА</a:t>
                      </a:r>
                    </a:p>
                  </a:txBody>
                  <a:tcPr marL="142875" marR="142875" marT="95250" marB="95250"/>
                </a:tc>
              </a:tr>
              <a:tr h="589943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КОЛИЧЕСТВО ЦИКЛОВ ПРИМЕНЕНИЯ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1 (ДО ПОЛНОГО НАПОЛНЕНИЯ)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30-50</a:t>
                      </a:r>
                    </a:p>
                  </a:txBody>
                  <a:tcPr marL="142875" marR="142875" marT="95250" marB="95250"/>
                </a:tc>
              </a:tr>
              <a:tr h="386012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УПАКОВКА, ШТ.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5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5</a:t>
                      </a:r>
                    </a:p>
                  </a:txBody>
                  <a:tcPr marL="142875" marR="142875" marT="95250" marB="95250"/>
                </a:tc>
              </a:tr>
              <a:tr h="1609596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ДОКУМЕНТЫ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СЕРТИФИКАТ СООТВЕТСТВИЯ </a:t>
                      </a:r>
                      <a:br>
                        <a:rPr lang="ru-RU" sz="1400"/>
                      </a:br>
                      <a:r>
                        <a:rPr lang="ru-RU" sz="1400"/>
                        <a:t>СЕРТИФИКАТ ПОЖАРНОЙ БЕЗОПАСНОСТИ </a:t>
                      </a:r>
                      <a:br>
                        <a:rPr lang="ru-RU" sz="1400"/>
                      </a:br>
                      <a:r>
                        <a:rPr lang="ru-RU" sz="1400"/>
                        <a:t>САНИТАРНО-ЭПИДЕМИОЛОГИЧЕСКОЕ ЗАКЛЮЧЕНИЕ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СЕРТИФИКАТ СООТВЕТСТВИЯ</a:t>
                      </a:r>
                    </a:p>
                  </a:txBody>
                  <a:tcPr marL="142875" marR="142875" marT="95250" marB="952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6783724" cy="94585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ПОЛОТНА СОРБИРУЮЩИЕ</a:t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4643470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Предназначены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для быстрого размещения на поверхности земли и воды при защите от загрязнения нефтепродуктами локальных участков береговой полосы водотоков и водоемов, пляжей и отмелей, портовых и прибрежных сооружений, с автодорог с твердым покрытием и прилегающих территорий;</a:t>
            </a:r>
          </a:p>
          <a:p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 smtClean="0"/>
              <a:t>застилать технические полы и производственные территории для поддержания чистоты производства;</a:t>
            </a:r>
          </a:p>
          <a:p>
            <a:endParaRPr lang="ru-RU" dirty="0" smtClean="0"/>
          </a:p>
          <a:p>
            <a:r>
              <a:rPr lang="ru-RU" dirty="0" smtClean="0"/>
              <a:t>могут </a:t>
            </a:r>
            <a:r>
              <a:rPr lang="ru-RU" dirty="0" smtClean="0"/>
              <a:t>подкладываться под источники возможных или постоянных разливов, например, под бочки, которые могут протекать, под оборудование, с которого может капать масло и др.;</a:t>
            </a:r>
          </a:p>
          <a:p>
            <a:endParaRPr lang="ru-RU" dirty="0" smtClean="0"/>
          </a:p>
          <a:p>
            <a:r>
              <a:rPr lang="ru-RU" dirty="0" smtClean="0"/>
              <a:t>могут </a:t>
            </a:r>
            <a:r>
              <a:rPr lang="ru-RU" dirty="0" smtClean="0"/>
              <a:t>применяться в водоемах для постоянного (долговременного) сбора в стоячей или проточной воде низкой интенсивности.</a:t>
            </a:r>
          </a:p>
          <a:p>
            <a:endParaRPr lang="ru-RU" dirty="0"/>
          </a:p>
        </p:txBody>
      </p:sp>
      <p:pic>
        <p:nvPicPr>
          <p:cNvPr id="23554" name="Picture 2" descr="C:\Documents and Settings\User\Рабочий стол\a55e486eb221c356bc4ddfbbd2cf7f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572008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Documents and Settings\User\Рабочий стол\2fe990b88a0440f81127da27684f3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2339168" cy="233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C:\Documents and Settings\User\Рабочий стол\a2e362f4dcd69dd246d7f5c41c3388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857232"/>
            <a:ext cx="2927610" cy="193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0"/>
            <a:ext cx="9144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Сорбирующие изделия выпускаются различных размеров, по желанию заказчика.</a:t>
            </a:r>
            <a:endParaRPr lang="ru-RU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User\Рабочий стол\2656db669d527de8ae00b2bb37f73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357430"/>
            <a:ext cx="185738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Documents and Settings\User\Рабочий стол\b8eafd67d5514b2b972996c2c9042e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2786082" cy="18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Documents and Settings\User\Рабочий стол\60f4409685f292f889c63074093959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500306"/>
            <a:ext cx="3214710" cy="166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r>
              <a:rPr lang="ru-RU" sz="2700" cap="all" dirty="0" smtClean="0"/>
              <a:t>САЛФЕТКИ, ПЛАСТИНЫ СОРБИРУЮЩИЕ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4071942"/>
          <a:ext cx="8429684" cy="266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092"/>
                <a:gridCol w="2067954"/>
                <a:gridCol w="2067915"/>
                <a:gridCol w="1962723"/>
              </a:tblGrid>
              <a:tr h="700428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ПОКАЗАТЕЛЬ/ВИД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САЛФЕТКА СОРБИРУЮЩАЯ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САЛФЕТКА НА БОЧКУ СОРБИРУЮЩАЯ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ПЛАСТИНА СОРБИРУЮЩАЯ</a:t>
                      </a:r>
                    </a:p>
                  </a:txBody>
                  <a:tcPr marL="142875" marR="142875" marT="95250" marB="95250"/>
                </a:tc>
              </a:tr>
              <a:tr h="52712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РАЗМЕР, СМ.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30Х30; 30Х40; 50Х50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55-60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70Х70; 50-50</a:t>
                      </a:r>
                    </a:p>
                  </a:txBody>
                  <a:tcPr marL="142875" marR="142875" marT="95250" marB="95250"/>
                </a:tc>
              </a:tr>
              <a:tr h="353824"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УПАКОВКА, ШТ.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20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20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20</a:t>
                      </a:r>
                    </a:p>
                  </a:txBody>
                  <a:tcPr marL="142875" marR="142875" marT="95250" marB="95250"/>
                </a:tc>
              </a:tr>
              <a:tr h="353824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СРОК ГОДНОСТИ, МЕС.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НЕ МЕНЕЕ 12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НЕ МЕНЕЕ 12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НЕ МЕНЕЕ 12</a:t>
                      </a:r>
                    </a:p>
                  </a:txBody>
                  <a:tcPr marL="142875" marR="142875" marT="95250" marB="95250"/>
                </a:tc>
              </a:tr>
              <a:tr h="64988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ДОКУМЕНТЫ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СЕРТИФИКАТ СООТВЕТСТВИЯ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/>
                        <a:t>СЕРТИФИКАТ СООТВЕТСТВИЯ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/>
                        <a:t>СЕРТИФИКАТ СООТВЕТСТВИЯ</a:t>
                      </a:r>
                    </a:p>
                  </a:txBody>
                  <a:tcPr marL="142875" marR="142875" marT="95250" marB="9525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785794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Предназначены для очистки от нефтепродуктов небольших пятен на водной и твердой поверхности, вытирания загрязненных поверхностей (оборудования, спецодежды и т.п.). Являются экологически чистыми, не образуют токсичных соединений в воздушной и водной среде, а также в контакте с другими веществами.</a:t>
            </a:r>
          </a:p>
          <a:p>
            <a:r>
              <a:rPr lang="ru-RU" sz="1400" b="1" dirty="0" smtClean="0"/>
              <a:t>Сорбирующие изделия могут применяться многократно при использовании специального отжимного механического устройства</a:t>
            </a:r>
            <a:r>
              <a:rPr lang="ru-RU" sz="1400" b="1" dirty="0" smtClean="0"/>
              <a:t>.</a:t>
            </a:r>
            <a:endParaRPr lang="ru-RU" sz="1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929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Сорбирующие изделия выпускаются различных размеров, по желанию заказчика.</a:t>
            </a:r>
            <a:endParaRPr lang="ru-RU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для объявлений\ЛАРН\d0a70d65bc053ffc0920bc7b4c74cf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808226" cy="313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926600" cy="748652"/>
          </a:xfrm>
        </p:spPr>
        <p:txBody>
          <a:bodyPr>
            <a:normAutofit fontScale="90000"/>
          </a:bodyPr>
          <a:lstStyle/>
          <a:p>
            <a:r>
              <a:rPr lang="ru-RU" b="0" cap="all" dirty="0" smtClean="0"/>
              <a:t>НАБОР ЛАРН ПЕРЕДВИЖНОЙ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4429156" cy="3286148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400" b="1" dirty="0" smtClean="0"/>
              <a:t>Применяется для локализации и устранение </a:t>
            </a:r>
            <a:r>
              <a:rPr lang="ru-RU" sz="1400" b="1" dirty="0" smtClean="0"/>
              <a:t>небольших проливов </a:t>
            </a:r>
            <a:r>
              <a:rPr lang="ru-RU" sz="1400" b="1" dirty="0" smtClean="0"/>
              <a:t>нефти, нефтепродуктов и др. технических жидкостей на АЗС, предприятиях </a:t>
            </a:r>
            <a:r>
              <a:rPr lang="ru-RU" sz="1400" b="1" dirty="0" smtClean="0"/>
              <a:t>нефтедобычи и нефтепереработки</a:t>
            </a:r>
            <a:r>
              <a:rPr lang="ru-RU" sz="1400" b="1" dirty="0" smtClean="0"/>
              <a:t>, морских и речных портах и т.п.</a:t>
            </a:r>
          </a:p>
          <a:p>
            <a:pPr fontAlgn="base">
              <a:buNone/>
            </a:pPr>
            <a:r>
              <a:rPr lang="ru-RU" sz="1400" b="1" dirty="0" smtClean="0"/>
              <a:t>Гарантийный срок хранения:</a:t>
            </a:r>
          </a:p>
          <a:p>
            <a:pPr fontAlgn="base">
              <a:buNone/>
            </a:pPr>
            <a:r>
              <a:rPr lang="ru-RU" sz="1400" b="1" dirty="0" smtClean="0"/>
              <a:t>- </a:t>
            </a:r>
            <a:r>
              <a:rPr lang="ru-RU" sz="1400" b="1" dirty="0" smtClean="0"/>
              <a:t>сорбента С-ВЕРАД не ограничен,</a:t>
            </a:r>
          </a:p>
          <a:p>
            <a:pPr fontAlgn="base">
              <a:buNone/>
            </a:pPr>
            <a:r>
              <a:rPr lang="ru-RU" sz="1400" b="1" dirty="0" smtClean="0"/>
              <a:t>- сорбирующих изделий 12 месяцев с </a:t>
            </a:r>
            <a:r>
              <a:rPr lang="ru-RU" sz="1400" b="1" dirty="0" smtClean="0"/>
              <a:t>даты изготовления</a:t>
            </a:r>
            <a:r>
              <a:rPr lang="ru-RU" sz="1400" b="1" dirty="0" smtClean="0"/>
              <a:t>;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43438" y="1000109"/>
          <a:ext cx="407196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286"/>
                <a:gridCol w="2221072"/>
                <a:gridCol w="1258608"/>
              </a:tblGrid>
              <a:tr h="4459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dirty="0">
                          <a:solidFill>
                            <a:srgbClr val="1F1F1F"/>
                          </a:solidFill>
                        </a:rPr>
                        <a:t>№ п.п.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dirty="0">
                          <a:solidFill>
                            <a:srgbClr val="1F1F1F"/>
                          </a:solidFill>
                        </a:rPr>
                        <a:t>Комплектация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Количество ед.</a:t>
                      </a:r>
                    </a:p>
                  </a:txBody>
                  <a:tcPr/>
                </a:tc>
              </a:tr>
              <a:tr h="269554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Сорбент С-ВЕРАД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dirty="0">
                          <a:solidFill>
                            <a:srgbClr val="1F1F1F"/>
                          </a:solidFill>
                        </a:rPr>
                        <a:t>75 л (6,5 кг)</a:t>
                      </a:r>
                    </a:p>
                  </a:txBody>
                  <a:tcPr/>
                </a:tc>
              </a:tr>
              <a:tr h="4459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Бон сорбирующий (3000*50)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dirty="0">
                          <a:solidFill>
                            <a:srgbClr val="1F1F1F"/>
                          </a:solidFill>
                        </a:rPr>
                        <a:t>2 шт</a:t>
                      </a:r>
                    </a:p>
                  </a:txBody>
                  <a:tcPr/>
                </a:tc>
              </a:tr>
              <a:tr h="4459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Мат сорбирующий (500*500*50)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3 шт</a:t>
                      </a:r>
                    </a:p>
                  </a:txBody>
                  <a:tcPr/>
                </a:tc>
              </a:tr>
              <a:tr h="269554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Салфетка сорбирующая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30 шт</a:t>
                      </a:r>
                    </a:p>
                  </a:txBody>
                  <a:tcPr/>
                </a:tc>
              </a:tr>
              <a:tr h="2675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Дренажная ловушка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 шт</a:t>
                      </a:r>
                    </a:p>
                  </a:txBody>
                  <a:tcPr/>
                </a:tc>
              </a:tr>
              <a:tr h="4459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Влажная салфетка для рук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 комплект</a:t>
                      </a:r>
                    </a:p>
                  </a:txBody>
                  <a:tcPr/>
                </a:tc>
              </a:tr>
              <a:tr h="2675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Пакет д/мусора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 комплект</a:t>
                      </a:r>
                    </a:p>
                  </a:txBody>
                  <a:tcPr/>
                </a:tc>
              </a:tr>
              <a:tr h="2675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Совок, щетка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 комплект</a:t>
                      </a:r>
                    </a:p>
                  </a:txBody>
                  <a:tcPr/>
                </a:tc>
              </a:tr>
              <a:tr h="2675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Совок насыпной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 шт</a:t>
                      </a:r>
                    </a:p>
                  </a:txBody>
                  <a:tcPr/>
                </a:tc>
              </a:tr>
              <a:tr h="4459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Перчатки бензомаслостойкие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2 пары</a:t>
                      </a:r>
                    </a:p>
                  </a:txBody>
                  <a:tcPr/>
                </a:tc>
              </a:tr>
              <a:tr h="2675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Перчатки х/б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2 пары</a:t>
                      </a:r>
                    </a:p>
                  </a:txBody>
                  <a:tcPr/>
                </a:tc>
              </a:tr>
              <a:tr h="2675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Респиратор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 комплект</a:t>
                      </a:r>
                    </a:p>
                  </a:txBody>
                  <a:tcPr/>
                </a:tc>
              </a:tr>
              <a:tr h="2675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Ведро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 шт</a:t>
                      </a:r>
                    </a:p>
                  </a:txBody>
                  <a:tcPr/>
                </a:tc>
              </a:tr>
              <a:tr h="269554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dirty="0">
                          <a:solidFill>
                            <a:srgbClr val="1F1F1F"/>
                          </a:solidFill>
                        </a:rPr>
                        <a:t>Контейнер передвижной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 шт</a:t>
                      </a:r>
                    </a:p>
                  </a:txBody>
                  <a:tcPr/>
                </a:tc>
              </a:tr>
              <a:tr h="4459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>
                          <a:solidFill>
                            <a:srgbClr val="1F1F1F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dirty="0">
                          <a:solidFill>
                            <a:srgbClr val="1F1F1F"/>
                          </a:solidFill>
                        </a:rPr>
                        <a:t>Упаковочный лист комплекта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200" dirty="0">
                          <a:solidFill>
                            <a:srgbClr val="1F1F1F"/>
                          </a:solidFill>
                        </a:rPr>
                        <a:t>1 шт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786610" cy="891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ООО «ПРИОРИТЕТ»</a:t>
            </a:r>
            <a:br>
              <a:rPr lang="ru-RU" dirty="0" smtClean="0"/>
            </a:br>
            <a:r>
              <a:rPr lang="ru-RU" dirty="0" smtClean="0"/>
              <a:t>Торговый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929618" cy="31164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(4872)25-15-10</a:t>
            </a:r>
          </a:p>
          <a:p>
            <a:pPr>
              <a:buNone/>
            </a:pPr>
            <a:r>
              <a:rPr lang="en-US" sz="3200" dirty="0" smtClean="0"/>
              <a:t>                              (495)744-64-73</a:t>
            </a:r>
          </a:p>
          <a:p>
            <a:pPr>
              <a:buNone/>
            </a:pPr>
            <a:r>
              <a:rPr lang="en-US" sz="3200" dirty="0" smtClean="0">
                <a:hlinkClick r:id="rId2"/>
              </a:rPr>
              <a:t>www.sverad.ru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smtClean="0"/>
              <a:t>                             </a:t>
            </a:r>
            <a:r>
              <a:rPr lang="en-US" sz="3200" dirty="0" smtClean="0">
                <a:hlinkClick r:id="rId3"/>
              </a:rPr>
              <a:t>www.cverad.ru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hlinkClick r:id="rId4"/>
              </a:rPr>
              <a:t>sale@sverad.ru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dirty="0" smtClean="0"/>
              <a:t>                            </a:t>
            </a:r>
            <a:r>
              <a:rPr lang="en-US" sz="3200" dirty="0" smtClean="0">
                <a:hlinkClick r:id="rId5"/>
              </a:rPr>
              <a:t>sale1@sverad.ru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логотип с сай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929330"/>
            <a:ext cx="2262185" cy="66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Documents and Settings\User\Рабочий стол\для объявлений\patronag_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6000768"/>
            <a:ext cx="1643074" cy="500065"/>
          </a:xfrm>
          <a:prstGeom prst="rect">
            <a:avLst/>
          </a:prstGeom>
          <a:noFill/>
        </p:spPr>
      </p:pic>
      <p:pic>
        <p:nvPicPr>
          <p:cNvPr id="26627" name="Picture 3" descr="C:\Documents and Settings\User\Рабочий стол\для объявлений\logo2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5929330"/>
            <a:ext cx="1643074" cy="535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Сорбент С-ВЕРАД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 </a:t>
            </a:r>
            <a:r>
              <a:rPr lang="ru-RU" dirty="0" smtClean="0"/>
              <a:t>2164-001-59998726-2005</a:t>
            </a:r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736"/>
            <a:ext cx="818676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Минеральный (неорганический) сорбент </a:t>
            </a:r>
            <a:endParaRPr lang="ru-RU" sz="1800" u="sng" dirty="0" smtClean="0"/>
          </a:p>
          <a:p>
            <a:pPr>
              <a:buNone/>
            </a:pPr>
            <a:r>
              <a:rPr lang="ru-RU" sz="1800" u="sng" dirty="0" smtClean="0"/>
              <a:t>С-ВЕРАД</a:t>
            </a:r>
            <a:r>
              <a:rPr lang="ru-RU" sz="1800" u="sng" dirty="0" smtClean="0"/>
              <a:t>®</a:t>
            </a:r>
            <a:r>
              <a:rPr lang="ru-RU" sz="1800" dirty="0" smtClean="0"/>
              <a:t> предназначен для </a:t>
            </a:r>
            <a:r>
              <a:rPr lang="ru-RU" sz="1800" dirty="0" smtClean="0"/>
              <a:t>сбора</a:t>
            </a:r>
          </a:p>
          <a:p>
            <a:pPr>
              <a:buNone/>
            </a:pPr>
            <a:r>
              <a:rPr lang="ru-RU" sz="1800" dirty="0" smtClean="0"/>
              <a:t>аварийных </a:t>
            </a:r>
            <a:r>
              <a:rPr lang="ru-RU" sz="1800" dirty="0" smtClean="0"/>
              <a:t>разливов нефтепродуктов</a:t>
            </a:r>
            <a:r>
              <a:rPr lang="ru-RU" sz="1800" dirty="0" smtClean="0"/>
              <a:t>,</a:t>
            </a:r>
          </a:p>
          <a:p>
            <a:pPr>
              <a:buNone/>
            </a:pPr>
            <a:r>
              <a:rPr lang="ru-RU" sz="1800" dirty="0" smtClean="0"/>
              <a:t>мазута</a:t>
            </a:r>
            <a:r>
              <a:rPr lang="ru-RU" sz="1800" dirty="0" smtClean="0"/>
              <a:t>, масла, дизтоплива, жира, </a:t>
            </a:r>
            <a:r>
              <a:rPr lang="ru-RU" sz="1800" dirty="0" smtClean="0"/>
              <a:t>токсичных</a:t>
            </a:r>
          </a:p>
          <a:p>
            <a:pPr>
              <a:buNone/>
            </a:pPr>
            <a:r>
              <a:rPr lang="ru-RU" sz="1800" dirty="0" smtClean="0"/>
              <a:t>жидкостей </a:t>
            </a:r>
            <a:r>
              <a:rPr lang="ru-RU" sz="1800" dirty="0" smtClean="0"/>
              <a:t>с поверхности земли и воды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восстановления </a:t>
            </a:r>
            <a:r>
              <a:rPr lang="ru-RU" sz="1800" dirty="0" smtClean="0"/>
              <a:t>(ремедиации) </a:t>
            </a:r>
            <a:r>
              <a:rPr lang="ru-RU" sz="1800" dirty="0" smtClean="0"/>
              <a:t>замазученной</a:t>
            </a:r>
          </a:p>
          <a:p>
            <a:pPr>
              <a:buNone/>
            </a:pPr>
            <a:r>
              <a:rPr lang="ru-RU" sz="1800" dirty="0" smtClean="0"/>
              <a:t>земли</a:t>
            </a:r>
            <a:r>
              <a:rPr lang="ru-RU" sz="1800" dirty="0" smtClean="0"/>
              <a:t>, а так же для </a:t>
            </a:r>
            <a:r>
              <a:rPr lang="ru-RU" sz="1800" dirty="0" smtClean="0"/>
              <a:t>утилизаци </a:t>
            </a:r>
            <a:r>
              <a:rPr lang="ru-RU" sz="1800" dirty="0" smtClean="0"/>
              <a:t>нефтешлама.</a:t>
            </a:r>
            <a:endParaRPr lang="ru-RU" sz="1800" dirty="0"/>
          </a:p>
        </p:txBody>
      </p:sp>
      <p:pic>
        <p:nvPicPr>
          <p:cNvPr id="2050" name="Picture 2" descr="C:\Documents and Settings\User\Рабочий стол\для объявлений\Сорбент\5b72817ac5a1670f67bbc7f8cb39e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1643074" cy="219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для объявлений\Сорбент\e934dd4c5bd3da93f9227b3c00728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71942"/>
            <a:ext cx="1714512" cy="210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для объявлений\Сорбент\db190a00429e4160cad680f6060b45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500570"/>
            <a:ext cx="107157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71934" y="6000768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cap="all" dirty="0" smtClean="0"/>
              <a:t>Упаковка 0,4 </a:t>
            </a:r>
            <a:r>
              <a:rPr lang="ru-RU" sz="1200" b="1" cap="all" dirty="0" smtClean="0"/>
              <a:t>кг (</a:t>
            </a:r>
            <a:r>
              <a:rPr lang="ru-RU" sz="1200" b="1" u="sng" cap="all" dirty="0" smtClean="0"/>
              <a:t>+</a:t>
            </a:r>
            <a:r>
              <a:rPr lang="ru-RU" sz="1200" b="1" cap="all" dirty="0" smtClean="0"/>
              <a:t>5%) </a:t>
            </a:r>
            <a:r>
              <a:rPr lang="ru-RU" sz="1200" b="1" cap="all" dirty="0" smtClean="0"/>
              <a:t>(</a:t>
            </a:r>
            <a:r>
              <a:rPr lang="ru-RU" sz="1200" b="1" cap="all" dirty="0" smtClean="0"/>
              <a:t>5 л)</a:t>
            </a:r>
            <a:endParaRPr lang="ru-RU" sz="1200" b="1" cap="all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6000768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cap="all" dirty="0" smtClean="0"/>
              <a:t>Упаковка 3 кг </a:t>
            </a:r>
            <a:r>
              <a:rPr lang="ru-RU" sz="1200" b="1" cap="all" dirty="0" smtClean="0"/>
              <a:t>(+5</a:t>
            </a:r>
            <a:r>
              <a:rPr lang="ru-RU" sz="1200" b="1" cap="all" dirty="0" smtClean="0"/>
              <a:t>%) </a:t>
            </a:r>
            <a:r>
              <a:rPr lang="ru-RU" sz="1200" b="1" cap="all" dirty="0" smtClean="0"/>
              <a:t>(</a:t>
            </a:r>
            <a:r>
              <a:rPr lang="ru-RU" sz="1200" b="1" cap="all" dirty="0" smtClean="0"/>
              <a:t>30 л)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000768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cap="all" dirty="0" smtClean="0"/>
              <a:t>Упаковка 6,5 кг (+5%) </a:t>
            </a:r>
            <a:r>
              <a:rPr lang="ru-RU" sz="1200" b="1" cap="all" dirty="0" smtClean="0"/>
              <a:t>(</a:t>
            </a:r>
            <a:r>
              <a:rPr lang="ru-RU" sz="1200" b="1" cap="all" dirty="0" smtClean="0"/>
              <a:t>75 л)</a:t>
            </a:r>
          </a:p>
        </p:txBody>
      </p:sp>
      <p:pic>
        <p:nvPicPr>
          <p:cNvPr id="2053" name="Picture 5" descr="C:\Documents and Settings\User\Рабочий стол\для объявлений\d5a4d4aaea2e8d9e4db48c97c64318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571612"/>
            <a:ext cx="2404650" cy="183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User\Рабочий стол\для объявлений\e7eca3e3137d32a4d96be6a90d78e3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643314"/>
            <a:ext cx="2404513" cy="180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85776"/>
            <a:ext cx="5754988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69632" cy="5857892"/>
          </a:xfrm>
        </p:spPr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0"/>
          <a:ext cx="928694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813"/>
                <a:gridCol w="4531127"/>
              </a:tblGrid>
              <a:tr h="868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Назначение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1200" b="1" dirty="0"/>
                        <a:t>сбор нефтепродуктов с земли</a:t>
                      </a:r>
                    </a:p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1200" b="1" dirty="0"/>
                        <a:t>сбор нефтепродуктов с поверхности воды</a:t>
                      </a:r>
                    </a:p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1200" b="1" dirty="0"/>
                        <a:t>очистка земли (почвы) от нефтепродуктов</a:t>
                      </a:r>
                    </a:p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1200" b="1" dirty="0"/>
                        <a:t>нейтрализация нефтешлама</a:t>
                      </a:r>
                    </a:p>
                  </a:txBody>
                  <a:tcPr marL="142875" marR="0" marT="47625" marB="0" anchor="ctr"/>
                </a:tc>
              </a:tr>
              <a:tr h="460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Состав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Природный минерал с 99 % пористостью,</a:t>
                      </a:r>
                    </a:p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с наноуглеродной гидрофобной поверхностью</a:t>
                      </a:r>
                    </a:p>
                  </a:txBody>
                  <a:tcPr marL="142875" marR="0" marT="47625" marB="0" anchor="ctr"/>
                </a:tc>
              </a:tr>
              <a:tr h="460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Внешний вид </a:t>
                      </a:r>
                      <a:br>
                        <a:rPr lang="ru-RU" sz="1200" b="1">
                          <a:solidFill>
                            <a:srgbClr val="1F1F1F"/>
                          </a:solidFill>
                        </a:rPr>
                      </a:br>
                      <a:endParaRPr lang="ru-RU" sz="1200" b="1">
                        <a:solidFill>
                          <a:srgbClr val="1F1F1F"/>
                        </a:solidFill>
                      </a:endParaRP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серебристо-желтые гранулы</a:t>
                      </a:r>
                    </a:p>
                  </a:txBody>
                  <a:tcPr marL="142875" marR="0" marT="47625" marB="0" anchor="ctr"/>
                </a:tc>
              </a:tr>
              <a:tr h="460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Фракционный состав, мм </a:t>
                      </a:r>
                      <a:br>
                        <a:rPr lang="ru-RU" sz="1200" b="1">
                          <a:solidFill>
                            <a:srgbClr val="1F1F1F"/>
                          </a:solidFill>
                        </a:rPr>
                      </a:br>
                      <a:endParaRPr lang="ru-RU" sz="1200" b="1">
                        <a:solidFill>
                          <a:srgbClr val="1F1F1F"/>
                        </a:solidFill>
                      </a:endParaRP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0,5-2</a:t>
                      </a:r>
                    </a:p>
                  </a:txBody>
                  <a:tcPr marL="142875" marR="0" marT="47625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Объемный вес, кг в м куб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не менее 90</a:t>
                      </a:r>
                    </a:p>
                  </a:txBody>
                  <a:tcPr marL="142875" marR="0" marT="47625" marB="0" anchor="ctr"/>
                </a:tc>
              </a:tr>
              <a:tr h="460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Химическое взаимодействие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Химически инертен при контакте с кислотами, щелочами, нефтепродуктами</a:t>
                      </a:r>
                    </a:p>
                  </a:txBody>
                  <a:tcPr marL="142875" marR="0" marT="47625" marB="0" anchor="ctr"/>
                </a:tc>
              </a:tr>
              <a:tr h="460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Горючесть</a:t>
                      </a:r>
                    </a:p>
                  </a:txBody>
                  <a:tcPr marL="142875" marR="0" marT="476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Группа негорючие (НГ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) (сертификат пожарной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безопасности)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42875" marR="0" marT="476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69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Температура плавления, °С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1200</a:t>
                      </a:r>
                    </a:p>
                  </a:txBody>
                  <a:tcPr marL="142875" marR="0" marT="47625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Время плавучести (до 100 % намокания)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100 суток</a:t>
                      </a:r>
                    </a:p>
                  </a:txBody>
                  <a:tcPr marL="142875" marR="0" marT="47625" marB="0" anchor="ctr"/>
                </a:tc>
              </a:tr>
              <a:tr h="460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Впитывающая способность </a:t>
                      </a:r>
                      <a:br>
                        <a:rPr lang="ru-RU" sz="1200" b="1" dirty="0">
                          <a:solidFill>
                            <a:srgbClr val="1F1F1F"/>
                          </a:solidFill>
                        </a:rPr>
                      </a:br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по нефтепродуктам с твердой поверхности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не менее 8 г на 1 г сорбента</a:t>
                      </a:r>
                    </a:p>
                  </a:txBody>
                  <a:tcPr marL="142875" marR="0" marT="47625" marB="0" anchor="ctr"/>
                </a:tc>
              </a:tr>
              <a:tr h="6645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Впитывающая способность </a:t>
                      </a:r>
                      <a:br>
                        <a:rPr lang="ru-RU" sz="1200" b="1">
                          <a:solidFill>
                            <a:srgbClr val="1F1F1F"/>
                          </a:solidFill>
                        </a:rPr>
                      </a:br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по нефтепродуктам с поверхности воды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не менее 2 г на 1 г сорбента в зависимости от толщины пленки, погодных условий, типа нефтепродукта и т.п.</a:t>
                      </a:r>
                    </a:p>
                  </a:txBody>
                  <a:tcPr marL="142875" marR="0" marT="47625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Регенерация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В сжигающих установках минимум 3 раза.</a:t>
                      </a:r>
                    </a:p>
                  </a:txBody>
                  <a:tcPr marL="142875" marR="0" marT="47625" marB="0" anchor="ctr"/>
                </a:tc>
              </a:tr>
              <a:tr h="12760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>
                          <a:solidFill>
                            <a:srgbClr val="1F1F1F"/>
                          </a:solidFill>
                        </a:rPr>
                        <a:t>Утилизация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1200" b="1" dirty="0"/>
                        <a:t>Выжигание.</a:t>
                      </a:r>
                    </a:p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1200" b="1" dirty="0"/>
                        <a:t>Не образует сгустков</a:t>
                      </a:r>
                    </a:p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1200" b="1" dirty="0"/>
                        <a:t>Полная биодеградация нефтепродуктов в течении 3 месяцев в условиях полигона.</a:t>
                      </a:r>
                    </a:p>
                    <a:p>
                      <a:pPr algn="l" fontAlgn="base">
                        <a:buFont typeface="Arial"/>
                        <a:buChar char="•"/>
                      </a:pPr>
                      <a:r>
                        <a:rPr lang="ru-RU" sz="1200" b="1" dirty="0"/>
                        <a:t>Биодеструкция, не требует обязательной уборки с места пролива.</a:t>
                      </a:r>
                    </a:p>
                  </a:txBody>
                  <a:tcPr marL="142875" marR="0" marT="47625" marB="0" anchor="ctr"/>
                </a:tc>
              </a:tr>
              <a:tr h="2569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Срок хранения</a:t>
                      </a:r>
                    </a:p>
                  </a:txBody>
                  <a:tcPr marL="142875" marR="0" marT="476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dirty="0">
                          <a:solidFill>
                            <a:srgbClr val="1F1F1F"/>
                          </a:solidFill>
                        </a:rPr>
                        <a:t>Не ограничен</a:t>
                      </a:r>
                    </a:p>
                  </a:txBody>
                  <a:tcPr marL="142875" marR="0" marT="476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92869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Б</a:t>
            </a:r>
            <a:r>
              <a:rPr lang="ru-RU" sz="2600" dirty="0" smtClean="0"/>
              <a:t>актериальный препарат</a:t>
            </a:r>
            <a:r>
              <a:rPr lang="ru-RU" sz="2600" dirty="0" smtClean="0"/>
              <a:t>  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БАК- </a:t>
            </a:r>
            <a:r>
              <a:rPr lang="ru-RU" sz="2600" dirty="0" smtClean="0"/>
              <a:t>Верад</a:t>
            </a:r>
            <a:r>
              <a:rPr lang="ru-RU" sz="2600" dirty="0" smtClean="0"/>
              <a:t>® </a:t>
            </a:r>
            <a:r>
              <a:rPr lang="ru-RU" sz="2600" b="0" dirty="0" smtClean="0"/>
              <a:t>(ТУ 9291-003-81279053-2014)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85860"/>
            <a:ext cx="6429420" cy="235745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1600" dirty="0" smtClean="0"/>
              <a:t>Препарат предназначен:</a:t>
            </a:r>
          </a:p>
          <a:p>
            <a:pPr fontAlgn="base"/>
            <a:r>
              <a:rPr lang="ru-RU" sz="1600" dirty="0" smtClean="0"/>
              <a:t>-для биологической очистки почвенных покровов, песка, нефтешламов, cточных вод, водных объектов и других неагрессивных сред от загрязнения нефтью и нефтепродуктами: бензином, дизельным топливом, мазутом, моторными маслами, сырой нефтью </a:t>
            </a:r>
          </a:p>
          <a:p>
            <a:pPr fontAlgn="base"/>
            <a:r>
              <a:rPr lang="ru-RU" sz="1600" dirty="0" smtClean="0"/>
              <a:t>- </a:t>
            </a:r>
            <a:r>
              <a:rPr lang="ru-RU" sz="1600" dirty="0" smtClean="0"/>
              <a:t>при выполнении работ по рекультивации земель</a:t>
            </a:r>
          </a:p>
          <a:p>
            <a:pPr fontAlgn="base"/>
            <a:r>
              <a:rPr lang="ru-RU" sz="1600" dirty="0" smtClean="0"/>
              <a:t>- переработки нефтешламов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3314"/>
            <a:ext cx="592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Эффективность использования препарата </a:t>
            </a:r>
            <a:r>
              <a:rPr lang="ru-RU" sz="1600" dirty="0" smtClean="0"/>
              <a:t>в конкретных условиях зависит от типа почвы, возраста загрязнения, типа нефтепродукта, концетрации нефтяного загрязнения. Среднестатическая эффективность рекультивации почвы с применением БАК- Верад® колеблется от 40 до 95% за один теплый сезон.</a:t>
            </a:r>
            <a:endParaRPr lang="ru-RU" sz="1600" dirty="0"/>
          </a:p>
        </p:txBody>
      </p:sp>
      <p:pic>
        <p:nvPicPr>
          <p:cNvPr id="4098" name="Picture 2" descr="C:\Documents and Settings\User\Рабочий стол\для объявлений\66585c517b70675aee94dd60896b28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14314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\Рабочий стол\для объявлений\поли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856352"/>
            <a:ext cx="2071702" cy="208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1472" y="5929330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/>
              <a:t>Форма: жидкий концентрат </a:t>
            </a:r>
            <a:br>
              <a:rPr lang="ru-RU" sz="1400" dirty="0" smtClean="0"/>
            </a:br>
            <a:r>
              <a:rPr lang="ru-RU" sz="1400" dirty="0" smtClean="0"/>
              <a:t>разбавляется водой </a:t>
            </a:r>
            <a:r>
              <a:rPr lang="en-US" sz="1400" dirty="0" smtClean="0"/>
              <a:t>/ </a:t>
            </a:r>
            <a:r>
              <a:rPr lang="ru-RU" sz="1400" dirty="0" smtClean="0"/>
              <a:t>порошок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БИОАКТИВАТОР «ГИДРОБРЕЙК» </a:t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5357850" cy="4770537"/>
          </a:xfrm>
        </p:spPr>
        <p:txBody>
          <a:bodyPr wrap="square">
            <a:spAutoFit/>
          </a:bodyPr>
          <a:lstStyle/>
          <a:p>
            <a:pPr marL="0" fontAlgn="base"/>
            <a:r>
              <a:rPr lang="ru-RU" sz="1200" b="1" cap="all" dirty="0" smtClean="0"/>
              <a:t>очистка бетонных полов от масляных, битумных пятен</a:t>
            </a:r>
          </a:p>
          <a:p>
            <a:pPr marL="0" fontAlgn="base"/>
            <a:r>
              <a:rPr lang="ru-RU" sz="1200" b="1" cap="all" dirty="0" smtClean="0"/>
              <a:t>очистка оборудования в пищевом производстве</a:t>
            </a:r>
          </a:p>
          <a:p>
            <a:pPr marL="0" fontAlgn="base"/>
            <a:r>
              <a:rPr lang="ru-RU" sz="1200" b="1" cap="all" dirty="0" smtClean="0"/>
              <a:t>очистка железнодорожного полотна от битумных, масляных пятен и загрязнений</a:t>
            </a:r>
          </a:p>
          <a:p>
            <a:pPr marL="0" fontAlgn="base"/>
            <a:r>
              <a:rPr lang="ru-RU" sz="1200" b="1" cap="all" dirty="0" smtClean="0"/>
              <a:t>удаление запаха дизельного топлива</a:t>
            </a:r>
          </a:p>
          <a:p>
            <a:pPr marL="0" fontAlgn="base"/>
            <a:r>
              <a:rPr lang="ru-RU" sz="1200" b="1" cap="all" dirty="0" smtClean="0"/>
              <a:t>удаления плотных отложений тяжелых топливных масел, смазок, смол, восков</a:t>
            </a:r>
          </a:p>
          <a:p>
            <a:pPr marL="0" fontAlgn="base"/>
            <a:r>
              <a:rPr lang="ru-RU" sz="1200" b="1" cap="all" dirty="0" smtClean="0"/>
              <a:t>удаление застарелых масляных загрязнений</a:t>
            </a:r>
          </a:p>
          <a:p>
            <a:pPr marL="0" fontAlgn="base"/>
            <a:r>
              <a:rPr lang="ru-RU" sz="1200" b="1" cap="all" dirty="0" smtClean="0"/>
              <a:t>особенно рекомендуется для очистки инструментов и механизмов от битумных, смоляных загрязнений, а также удаления тяжелых масел и смазок с бетонных поверхностей</a:t>
            </a:r>
          </a:p>
          <a:p>
            <a:pPr marL="0" fontAlgn="base"/>
            <a:r>
              <a:rPr lang="ru-RU" sz="1200" b="1" cap="all" dirty="0" smtClean="0"/>
              <a:t>очистка деталей, емкостей и прочего промышленного оборудования</a:t>
            </a:r>
          </a:p>
          <a:p>
            <a:pPr marL="0" fontAlgn="base"/>
            <a:r>
              <a:rPr lang="ru-RU" sz="1200" b="1" cap="all" dirty="0" smtClean="0"/>
              <a:t>применяется для ликвидации разливов нефти</a:t>
            </a:r>
          </a:p>
          <a:p>
            <a:pPr marL="0" fontAlgn="base"/>
            <a:r>
              <a:rPr lang="ru-RU" sz="1200" b="1" cap="all" dirty="0" smtClean="0"/>
              <a:t>для биологического восстановления почвы и очистки загрязненной земли, совместно с нефтеокисляющими бактериями сокращает процесс очистки земли до 1-1,5 месяцев </a:t>
            </a:r>
          </a:p>
          <a:p>
            <a:pPr marL="0" fontAlgn="base"/>
            <a:endParaRPr lang="ru-RU" sz="1200" b="1" cap="all" dirty="0" smtClean="0"/>
          </a:p>
        </p:txBody>
      </p:sp>
      <p:pic>
        <p:nvPicPr>
          <p:cNvPr id="3074" name="Picture 2" descr="C:\Documents and Settings\User\Рабочий стол\для объявлений\Сорбент\2065deed3fe629cf527766be88f204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929066"/>
            <a:ext cx="1789114" cy="209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643702" y="5842337"/>
            <a:ext cx="2357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cap="all" dirty="0" smtClean="0"/>
              <a:t>Пластмассовая тара </a:t>
            </a:r>
            <a:endParaRPr lang="ru-RU" sz="1200" b="1" cap="all" dirty="0" smtClean="0"/>
          </a:p>
          <a:p>
            <a:pPr fontAlgn="base"/>
            <a:r>
              <a:rPr lang="ru-RU" sz="1200" b="1" cap="all" dirty="0" smtClean="0"/>
              <a:t>5л</a:t>
            </a:r>
            <a:r>
              <a:rPr lang="ru-RU" sz="1200" b="1" cap="all" dirty="0" smtClean="0"/>
              <a:t>, 10л, 25л и 200л </a:t>
            </a:r>
            <a:r>
              <a:rPr lang="ru-RU" sz="1200" b="1" cap="all" dirty="0" smtClean="0"/>
              <a:t> </a:t>
            </a:r>
          </a:p>
          <a:p>
            <a:pPr fontAlgn="base"/>
            <a:r>
              <a:rPr lang="ru-RU" sz="1200" b="1" cap="all" dirty="0" smtClean="0"/>
              <a:t>(тара невозвратная</a:t>
            </a:r>
            <a:r>
              <a:rPr lang="ru-RU" sz="1200" b="1" cap="all" dirty="0" smtClean="0"/>
              <a:t>)</a:t>
            </a:r>
            <a:r>
              <a:rPr lang="ru-RU" i="1" cap="all" dirty="0" smtClean="0"/>
              <a:t> </a:t>
            </a:r>
            <a:br>
              <a:rPr lang="ru-RU" i="1" cap="all" dirty="0" smtClean="0"/>
            </a:br>
            <a:endParaRPr lang="ru-RU" i="1" cap="all" dirty="0"/>
          </a:p>
        </p:txBody>
      </p:sp>
      <p:pic>
        <p:nvPicPr>
          <p:cNvPr id="3075" name="Picture 3" descr="C:\Documents and Settings\User\Рабочий стол\для объявлений\d67449ed1e6f35e60f481fb13f5fe44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71546"/>
            <a:ext cx="3001559" cy="2036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83856" cy="534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Боны сорбирующие отжимные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714356"/>
            <a:ext cx="5357850" cy="435771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900" dirty="0" smtClean="0"/>
              <a:t>Применяются</a:t>
            </a:r>
            <a:r>
              <a:rPr lang="ru-RU" sz="2900" dirty="0" smtClean="0"/>
              <a:t>:</a:t>
            </a:r>
          </a:p>
          <a:p>
            <a:r>
              <a:rPr lang="ru-RU" sz="2900" dirty="0" smtClean="0"/>
              <a:t>- для защиты береговой линии от нефтяного загрязнения, </a:t>
            </a:r>
            <a:br>
              <a:rPr lang="ru-RU" sz="2900" dirty="0" smtClean="0"/>
            </a:br>
            <a:endParaRPr lang="ru-RU" sz="2900" dirty="0" smtClean="0"/>
          </a:p>
          <a:p>
            <a:r>
              <a:rPr lang="ru-RU" sz="2900" dirty="0" smtClean="0"/>
              <a:t>- для стягивания и сорбции небольших пятен нефтепродуктов, </a:t>
            </a:r>
            <a:br>
              <a:rPr lang="ru-RU" sz="2900" dirty="0" smtClean="0"/>
            </a:br>
            <a:endParaRPr lang="ru-RU" sz="2900" dirty="0" smtClean="0"/>
          </a:p>
          <a:p>
            <a:r>
              <a:rPr lang="ru-RU" sz="2900" dirty="0" smtClean="0"/>
              <a:t>- для установки на водотоках, </a:t>
            </a:r>
            <a:br>
              <a:rPr lang="ru-RU" sz="2900" dirty="0" smtClean="0"/>
            </a:br>
            <a:endParaRPr lang="ru-RU" sz="2900" dirty="0" smtClean="0"/>
          </a:p>
          <a:p>
            <a:r>
              <a:rPr lang="ru-RU" sz="2900" dirty="0" smtClean="0"/>
              <a:t>- для ограждения возможных зон разливов,</a:t>
            </a:r>
          </a:p>
          <a:p>
            <a:r>
              <a:rPr lang="ru-RU" sz="2900" dirty="0" smtClean="0"/>
              <a:t>- в цехах, на территории АЗС и пр.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Обеспечивают </a:t>
            </a:r>
            <a:r>
              <a:rPr lang="ru-RU" sz="2900" dirty="0" smtClean="0"/>
              <a:t>эффективную локализацию возможных зон разлива в акватории водохранилищ, затонов, озер и рек.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Создают </a:t>
            </a:r>
            <a:r>
              <a:rPr lang="ru-RU" sz="2900" dirty="0" smtClean="0"/>
              <a:t>сорбционный барьер на воде или вокруг технологического оборудования на твердых поверхностях, а также изолируют от загрязнений нефтью (нефтепродуктами) береговую полосу рек, водоемов, портовых и др. сооружений.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Documents and Settings\User\Рабочий стол\для объявлений\БОНЫ МАТЫ\fb7e0a3fb98e53db9ff7505404ca5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857232"/>
            <a:ext cx="2869155" cy="224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User\Рабочий стол\для объявлений\13626ce53006d0f1d2af5e0ed6a023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71810"/>
            <a:ext cx="2928958" cy="207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12" y="0"/>
            <a:ext cx="9001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Сорбирующие изделия выпускаются различных размеров, по желанию заказчика.</a:t>
            </a:r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428604"/>
          <a:ext cx="8429684" cy="607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5"/>
                <a:gridCol w="2809895"/>
              </a:tblGrid>
              <a:tr h="90419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РАЗМЕРЫ: </a:t>
                      </a:r>
                      <a:b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ДИАМЕТР, М </a:t>
                      </a:r>
                      <a:b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ДЛИНА, М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0,1 </a:t>
                      </a:r>
                      <a:b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 ДО 3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0,2 </a:t>
                      </a:r>
                      <a:b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 ДО 3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65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ВЕС,КГ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0,1-0,2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0,3-0,6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4198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НАПОЛНИТЕЛЬ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НЕТКАНЫЙ МЕЛКОВОЛОКНИСТЫЙ СОРБЕНТ С-ВЕРАД ®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НЕТКАНЫЙ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МЕЛКОВОЛОКНИСТЫЙ</a:t>
                      </a:r>
                      <a:r>
                        <a:rPr lang="ru-RU" sz="1400" dirty="0"/>
                        <a:t> СОРБЕНТ С-ВЕРАД ®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36470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СОРБЦИОННАЯ ЕМКОСТЬ, КГ/ М ПОГ.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dirty="0"/>
                        <a:t>ДЛЯ ЛЕГКИХ ФРАКЦИЙ- 6-7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dirty="0"/>
                        <a:t>ДЛЯ ТЯЖЕЛЫХ ФРАКЦИЙ- 8-23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dirty="0"/>
                        <a:t>ДЛЯ ЛЕГКИХ ФРАКЦИЙ- 10-20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dirty="0"/>
                        <a:t>ДЛЯ ТЯЖЕЛЫХ ФРАКЦИЙ- 23-40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36470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СКОРОСТЬ ПОГЛОЩЕНИЯ, МИН, НЕ БОЛЕЕ: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dirty="0"/>
                        <a:t>ДЛЯ ЛЕГКИХ ФРАКЦИЙ 0,5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dirty="0"/>
                        <a:t>ДЛЯ ТЯЖЕЛЫХ ФРАКЦИЙ 5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dirty="0"/>
                        <a:t>ДЛЯ ЛЕГКИХ ФРАКЦИЙ 0,5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dirty="0"/>
                        <a:t>ДЛЯ ТЯЖЕЛЫХ ФРАКЦИЙ 5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656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ГОРЮЧЕСТЬ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ДА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ДА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927">
                <a:tc>
                  <a:txBody>
                    <a:bodyPr/>
                    <a:lstStyle/>
                    <a:p>
                      <a:pPr fontAlgn="t"/>
                      <a:r>
                        <a:rPr lang="ru-RU" sz="1400"/>
                        <a:t>КОЛИЧЕСТВО ЦИКЛОВ ПРИМЕНЕНИЯ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30-50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30-50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65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ПЛАВУЧЕСТЬ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ДА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/>
                        <a:t>ДА</a:t>
                      </a:r>
                    </a:p>
                  </a:txBody>
                  <a:tcPr marL="142875" marR="142875" marT="95250" marB="9525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0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u="sng" dirty="0" smtClean="0"/>
              <a:t>БОН СОРБИРУЮЩИЙ ОТЖИМНОЙ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9141178" cy="462900"/>
          </a:xfrm>
        </p:spPr>
        <p:txBody>
          <a:bodyPr>
            <a:noAutofit/>
          </a:bodyPr>
          <a:lstStyle/>
          <a:p>
            <a:r>
              <a:rPr lang="ru-RU" sz="3000" dirty="0" smtClean="0"/>
              <a:t>Боны сорбирующие заградительные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183880" cy="354159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Боны универсальны в своем применении и способны сорбировать любые </a:t>
            </a:r>
            <a:r>
              <a:rPr lang="ru-RU" dirty="0" smtClean="0"/>
              <a:t>виды нефтепродуктов. Для </a:t>
            </a:r>
            <a:r>
              <a:rPr lang="ru-RU" dirty="0" smtClean="0"/>
              <a:t>локализации и ликвидации нефтяного пятна необходимо лишь соединить нужное количество бонов и окружить разлив.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Бон </a:t>
            </a:r>
            <a:r>
              <a:rPr lang="ru-RU" dirty="0" smtClean="0"/>
              <a:t>сорбирующий (Таблица: тип 1 и 2) (сорбирующий рукав) на </a:t>
            </a:r>
            <a:r>
              <a:rPr lang="ru-RU" dirty="0" smtClean="0"/>
              <a:t>основе минерального </a:t>
            </a:r>
            <a:r>
              <a:rPr lang="ru-RU" dirty="0" smtClean="0"/>
              <a:t>сорбента С-ВЕРАД ®, не горючий, пожаровзрывобезопасный. Используется для локализации и сорбции нефтепродуктов на твердой поверхности. При полном насыщении боны не теряют свою форму и свойств.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Бон заградительный (Таблица: тип 3 и 4) постоянной плавучести для ограждения судов при приеме топлива, при грузовых операциях нефтеналивных судов, мест работы транспорта на баржах, понтонах и пр. Обладают высокой разрывной прочностью и обеспечивают скорость буксировки до 3-х узлов. Конструкция обеспечивает максимальное сопротивление волновым и ветровым нагрузкам. Не поглощают воду и нефтепродукты.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C:\Documents and Settings\User\Рабочий стол\для объявлений\74b223f5b64e8196d67b6ccacb92ef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429132"/>
            <a:ext cx="2714644" cy="15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Documents and Settings\User\Рабочий стол\для объявлений\БОНЫ МАТЫ\c52bbda1cff2faf41b1ba09f811017d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00570"/>
            <a:ext cx="297349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Documents and Settings\User\Рабочий стол\для объявлений\БОНЫ МАТЫ\7237a070aa8e9befdd181451577d62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357694"/>
            <a:ext cx="2449302" cy="178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12" y="0"/>
            <a:ext cx="9001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Сорбирующие изделия выпускаются различных размеров, по желанию заказчика.</a:t>
            </a:r>
            <a:endParaRPr lang="ru-RU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42853"/>
          <a:ext cx="9143998" cy="675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618"/>
                <a:gridCol w="1777439"/>
                <a:gridCol w="1557343"/>
                <a:gridCol w="1828799"/>
                <a:gridCol w="1828799"/>
              </a:tblGrid>
              <a:tr h="39368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1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2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3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4</a:t>
                      </a:r>
                    </a:p>
                  </a:txBody>
                  <a:tcPr marL="142875" marR="142875" marT="95250" marB="95250"/>
                </a:tc>
              </a:tr>
              <a:tr h="74931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РАЗМЕРЫ: </a:t>
                      </a:r>
                      <a:b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ДИАМЕТР, М </a:t>
                      </a:r>
                      <a:b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ДЛИНА, М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0,05- 0,07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 ДО 3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 ДО 3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И 20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0,45 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И 20</a:t>
                      </a:r>
                    </a:p>
                  </a:txBody>
                  <a:tcPr marL="142875" marR="142875" marT="95250" marB="95250"/>
                </a:tc>
              </a:tr>
              <a:tr h="39368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ВЕС, КГ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0,3-0,5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0,7-1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142875" marR="142875" marT="95250" marB="95250"/>
                </a:tc>
              </a:tr>
              <a:tr h="95509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НАПОЛНИТЕЛЬ, ОСНОВА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МИНЕРАЛЬНЫЙ СОРБЕНТ С-ВЕРАД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МИНЕРАЛЬНЫЙ СОРБЕНТ С-ВЕРАД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ИЗНОСОСТОЙКИЙ ПОЛИЭФИР, ПОКРЫТЫЙ НЕФТЕХИМОСТОЙКИМ ПВХ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ИЗНОСОСТОЙКИЙ ПОЛИЭФИР, ПОКРЫТЫЙ НЕФТЕХИМОСТОЙКИМ ПВХ</a:t>
                      </a:r>
                    </a:p>
                  </a:txBody>
                  <a:tcPr marL="142875" marR="142875" marT="95250" marB="95250"/>
                </a:tc>
              </a:tr>
              <a:tr h="972168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СОРБЦИОННАЯ ЕМКОСТЬ, КГ/М ПОГ: </a:t>
                      </a:r>
                      <a:b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ЛЕГКИЕ ФРАКЦИИ </a:t>
                      </a:r>
                      <a:b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ТЯЖЕЛЫЕ ФРАКЦИИ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3-4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5-8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6-7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7-10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42875" marR="142875" marT="95250" marB="95250"/>
                </a:tc>
              </a:tr>
              <a:tr h="145258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СКОРОСТЬ ПОГЛОЩЕНИЯ, МИН: </a:t>
                      </a:r>
                      <a:b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ЛЕГКИХ ФРАКЦИЙ </a:t>
                      </a:r>
                      <a:b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ТЯЖЕЛЫХ ФРАКЦИЙ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42875" marR="142875" marT="95250" marB="95250"/>
                </a:tc>
              </a:tr>
              <a:tr h="586515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ГОРЮЧЕСТЬ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НЕТ, ГРУППА НГ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НЕТ, ГРУППА НГ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142875" marR="142875" marT="95250" marB="95250"/>
                </a:tc>
              </a:tr>
              <a:tr h="779342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ЦИКЛОВ ПРИМЕНЕНИЯ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ПОСТОЯННОЙ ПЛАВУЧЕСТИ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95250" marB="95250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ПОСТОЯННОЙ ПЛАВУЧЕСТИ </a:t>
                      </a:r>
                      <a:br>
                        <a:rPr kumimoji="0"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142875" marT="95250" marB="9525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199</TotalTime>
  <Words>1270</Words>
  <Application>Microsoft Office PowerPoint</Application>
  <PresentationFormat>Экран (4:3)</PresentationFormat>
  <Paragraphs>324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Ликвидация аварийных разливов нефтепродуктов (ЛАРН)</vt:lpstr>
      <vt:lpstr>     Сорбент С-ВЕРАД  ТУ 2164-001-59998726-2005 </vt:lpstr>
      <vt:lpstr> </vt:lpstr>
      <vt:lpstr>Бактериальный препарат   БАК- Верад® (ТУ 9291-003-81279053-2014)</vt:lpstr>
      <vt:lpstr>БИОАКТИВАТОР «ГИДРОБРЕЙК»  </vt:lpstr>
      <vt:lpstr>Боны сорбирующие отжимные</vt:lpstr>
      <vt:lpstr>Слайд 7</vt:lpstr>
      <vt:lpstr>Боны сорбирующие заградительные</vt:lpstr>
      <vt:lpstr>Слайд 9</vt:lpstr>
      <vt:lpstr>МАТЫ (ПОДУШКИ) сорбирующие </vt:lpstr>
      <vt:lpstr>Слайд 11</vt:lpstr>
      <vt:lpstr>ПОЛОТНА СОРБИРУЮЩИЕ </vt:lpstr>
      <vt:lpstr>САЛФЕТКИ, ПЛАСТИНЫ СОРБИРУЮЩИЕ </vt:lpstr>
      <vt:lpstr>НАБОР ЛАРН ПЕРЕДВИЖНОЙ</vt:lpstr>
      <vt:lpstr>ООО «ПРИОРИТЕТ» Торговый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Ликвидация аварийных разливов нефтепродуктов (ЛАРН)</dc:title>
  <cp:lastModifiedBy>User</cp:lastModifiedBy>
  <cp:revision>22</cp:revision>
  <dcterms:modified xsi:type="dcterms:W3CDTF">2014-07-17T13:19:36Z</dcterms:modified>
</cp:coreProperties>
</file>