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76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9EAE4F-4CF8-4F62-936F-95D721F5CF75}" type="datetimeFigureOut">
              <a:rPr lang="ru-RU" smtClean="0"/>
              <a:t>16.07.2014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58EBFE-7403-4B19-992C-2BF222CF464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8EBFE-7403-4B19-992C-2BF222CF4642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16.07.2014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16.07.2014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16.07.2014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16.07.2014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verad.ru/" TargetMode="External"/><Relationship Id="rId2" Type="http://schemas.openxmlformats.org/officeDocument/2006/relationships/hyperlink" Target="mailto:sale@sverad.ru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928670"/>
            <a:ext cx="8929718" cy="828668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sz="4900" dirty="0" smtClean="0">
                <a:solidFill>
                  <a:schemeClr val="accent3"/>
                </a:solidFill>
              </a:rPr>
              <a:t>ГРУППА КОМПАНИЙ «ПРИОРИТЕТ»</a:t>
            </a:r>
            <a:endParaRPr lang="ru-RU" sz="4900" dirty="0">
              <a:solidFill>
                <a:schemeClr val="accent3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071678"/>
            <a:ext cx="7854696" cy="1752600"/>
          </a:xfrm>
        </p:spPr>
        <p:txBody>
          <a:bodyPr>
            <a:normAutofit fontScale="92500" lnSpcReduction="20000"/>
          </a:bodyPr>
          <a:lstStyle/>
          <a:p>
            <a:pPr algn="l"/>
            <a:endParaRPr lang="ru-RU" sz="3600" dirty="0" smtClean="0"/>
          </a:p>
          <a:p>
            <a:pPr algn="l"/>
            <a:r>
              <a:rPr lang="ru-RU" sz="4300" dirty="0" smtClean="0"/>
              <a:t>БАКТЕРИАЛЬНЫЙ ПРЕПАРАТ </a:t>
            </a:r>
          </a:p>
          <a:p>
            <a:pPr algn="l"/>
            <a:r>
              <a:rPr lang="ru-RU" sz="4300" dirty="0" smtClean="0"/>
              <a:t>БАК-ВЕРАД</a:t>
            </a:r>
            <a:r>
              <a:rPr lang="ru-RU" sz="4300" dirty="0" smtClean="0"/>
              <a:t>®</a:t>
            </a:r>
          </a:p>
          <a:p>
            <a:pPr algn="l"/>
            <a:endParaRPr lang="ru-RU" dirty="0"/>
          </a:p>
        </p:txBody>
      </p:sp>
      <p:pic>
        <p:nvPicPr>
          <p:cNvPr id="1026" name="Picture 2" descr="C:\Documents and Settings\User\Рабочий стол\для объявлений\Копия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337300"/>
            <a:ext cx="1752600" cy="520700"/>
          </a:xfrm>
          <a:prstGeom prst="rect">
            <a:avLst/>
          </a:prstGeom>
          <a:noFill/>
        </p:spPr>
      </p:pic>
      <p:pic>
        <p:nvPicPr>
          <p:cNvPr id="1029" name="Picture 5" descr="C:\Documents and Settings\User\Рабочий стол\для объявлений\7c8f56e9de8b6715873260daefd28ee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3857628"/>
            <a:ext cx="3000396" cy="28336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0" name="Picture 6" descr="C:\Documents and Settings\User\Рабочий стол\66585c517b70675aee94dd60896b287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7686" y="3286124"/>
            <a:ext cx="3085703" cy="24685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Принцип действия.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45720" indent="0">
              <a:lnSpc>
                <a:spcPct val="110000"/>
              </a:lnSpc>
              <a:buNone/>
            </a:pPr>
            <a:endParaRPr lang="ru-RU" sz="1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marR="45720" indent="0">
              <a:lnSpc>
                <a:spcPct val="110000"/>
              </a:lnSpc>
              <a:buNone/>
            </a:pP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Экологическое 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действие бактерий БАК- Верад® на загрязненный нефтепродуктами грунт заключается в непрерывном биологическом разрушении нефтяных углеводородов живыми (углеводородокисляющими) микроорганизмами, имеющими в природе наилучшую способность к метаболизации нефтяных угледоводородов и продуктов их разложения с образованием воды и углекислого газа. 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Этим обеспечивается очистка почвы, грунта и воды от загрязнения углеводородами.  В течении короткого промежутка времени, в благоприятных условиях, углеводородокисляющие микроорганизмы начинают активно размножаться, используя для своего питания нефтепродукты (нефть, мазут, дизельное топливо, масло и пр.), нитрат- фосфаты, кислород воздуха и воду. 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Завершается процесс метаболизацией до 90%-95% нефтепродуктов от исходного загрязнения. В остатке могут остаться тяжело поддающееся окислению тяжелые фракции углеводородов- битум, асфальтены, лаки, олифы. </a:t>
            </a:r>
            <a:r>
              <a:rPr lang="ru-RU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После завершения работ не обеспеченная питанием масса углеводородокисляющих микроорганизмов отмирает. </a:t>
            </a:r>
          </a:p>
        </p:txBody>
      </p:sp>
      <p:pic>
        <p:nvPicPr>
          <p:cNvPr id="4" name="Picture 2" descr="C:\Documents and Settings\User\Рабочий стол\для объявлений\Копия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337300"/>
            <a:ext cx="1752600" cy="520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Эффективность </a:t>
            </a:r>
            <a:r>
              <a:rPr lang="ru-RU" sz="2800" b="1" dirty="0" smtClean="0"/>
              <a:t>биодеструкции нефтяного загрязнения .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3714752"/>
          <a:ext cx="8215370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1023"/>
                <a:gridCol w="1797698"/>
                <a:gridCol w="1800983"/>
                <a:gridCol w="1685666"/>
              </a:tblGrid>
              <a:tr h="1955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Степень загрязненности почвы нефтепродуктами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55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Снижение нефтяного загрязнения в 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1-5%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5-10%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30-100%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5501">
                <a:tc>
                  <a:txBody>
                    <a:bodyPr/>
                    <a:lstStyle/>
                    <a:p>
                      <a:pPr indent="68580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30%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68580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До 7 * суток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68580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До 15* суток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68580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До 30 *суток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5501">
                <a:tc>
                  <a:txBody>
                    <a:bodyPr/>
                    <a:lstStyle/>
                    <a:p>
                      <a:pPr indent="68580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40%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68580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До 12* суток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68580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До 25* суток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68580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До 50* суток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5501">
                <a:tc>
                  <a:txBody>
                    <a:bodyPr/>
                    <a:lstStyle/>
                    <a:p>
                      <a:pPr indent="68580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68580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До 25* суток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68580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До 50 * суток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68580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До 84* суток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5501">
                <a:tc>
                  <a:txBody>
                    <a:bodyPr/>
                    <a:lstStyle/>
                    <a:p>
                      <a:pPr indent="68580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60%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68580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До 40* суток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68580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До 60** суток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68580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До 112 **суток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5501">
                <a:tc>
                  <a:txBody>
                    <a:bodyPr/>
                    <a:lstStyle/>
                    <a:p>
                      <a:pPr indent="68580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80%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68580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До 68 * суток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68580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До 90 ** суток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68580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До 140 **суток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5501">
                <a:tc>
                  <a:txBody>
                    <a:bodyPr/>
                    <a:lstStyle/>
                    <a:p>
                      <a:pPr indent="68580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До 98%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68580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До 100 * суток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68580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До 130 ** суток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68580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До 200 ***суток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57158" y="1500174"/>
            <a:ext cx="821537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400" dirty="0" smtClean="0"/>
              <a:t>Cтепень загрязнения грунта нефтепродуктами выражается в миллиграммах нефтепродукта на килограмм почвы (мг/кг.) или в процентном соотношении - нефтяное загрязнение грунта в 10 000 мг/кг соответствует 1% нефтяного загрязнения. Эффективность очистки грунта определяется как снижение массовой доли нефтепродукта в грунте после завершения очистки по отношению к исходной степени загрязнения и выражается в %. При бездефицитном питании бактерий эффективность очистки составляет &gt;90%. Скорость очистки зависит от начального уровня загрязненности грунта углеводородами нефти, температуры окружающего воздуха, дополнительного питания, влажности почвы. При соответствии условий очистки настоящей инструкции, эффективность и скорость очистки соответствует Таблице №1.</a:t>
            </a:r>
          </a:p>
          <a:p>
            <a:pPr fontAlgn="base"/>
            <a:r>
              <a:rPr lang="ru-RU" sz="1400" dirty="0" smtClean="0"/>
              <a:t> Таблица №1.</a:t>
            </a:r>
            <a:endParaRPr lang="ru-RU" sz="1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5500702"/>
            <a:ext cx="4572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* Однократная обработка препаратом без дополнительной подкормки </a:t>
            </a:r>
            <a:br>
              <a:rPr lang="ru-RU" sz="1400" dirty="0" smtClean="0"/>
            </a:br>
            <a:r>
              <a:rPr lang="ru-RU" sz="1400" dirty="0" smtClean="0"/>
              <a:t>** Двукратная обработка препаратом с дополнительной подкормкой </a:t>
            </a:r>
            <a:br>
              <a:rPr lang="ru-RU" sz="1400" dirty="0" smtClean="0"/>
            </a:br>
            <a:r>
              <a:rPr lang="ru-RU" sz="1400" dirty="0" smtClean="0"/>
              <a:t>*** Троекратная обработка с дополнительной подкормкой</a:t>
            </a:r>
          </a:p>
        </p:txBody>
      </p:sp>
      <p:pic>
        <p:nvPicPr>
          <p:cNvPr id="7" name="Picture 2" descr="C:\Documents and Settings\User\Рабочий стол\для объявлений\Копия 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6337300"/>
            <a:ext cx="1752600" cy="520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ser\Рабочий стол\полив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57" y="4071942"/>
            <a:ext cx="2671783" cy="26432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2" name="Picture 4" descr="C:\Documents and Settings\User\Рабочий стол\agrohim_to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4071942"/>
            <a:ext cx="3643338" cy="26432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8229600" cy="1143000"/>
          </a:xfrm>
        </p:spPr>
        <p:txBody>
          <a:bodyPr/>
          <a:lstStyle/>
          <a:p>
            <a:r>
              <a:rPr lang="ru-RU" b="1" dirty="0" smtClean="0"/>
              <a:t>Преимущества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/>
              <a:t>     Препарат </a:t>
            </a:r>
            <a:r>
              <a:rPr lang="ru-RU" sz="1600" dirty="0" smtClean="0"/>
              <a:t>эффективен при использовании в работах по рекультивации земель и переработке нефтешламов при высоких и низких степенях загрязнения (от 1% до 80%). Эффективность использования препарата в конкретных условиях зависит от типа почвы, возраста загрязнения, типа нефтепродукта, концетрации нефтяного загрязнения. Среднестатическая эффективность рекультивации почвы с применением БАК- Верад® колеблется от 40 до 95% за один теплый сезон. Препарат эффективен в диапазоне значений pH cреды от 5 до 9, в диапазоне температур окружающего воздуха   +10/+40 градусов Цельсия.</a:t>
            </a:r>
            <a:endParaRPr lang="ru-RU" sz="1600" dirty="0"/>
          </a:p>
        </p:txBody>
      </p:sp>
      <p:pic>
        <p:nvPicPr>
          <p:cNvPr id="7" name="Picture 2" descr="C:\Documents and Settings\User\Рабочий стол\для объявлений\Копия 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6337300"/>
            <a:ext cx="1752600" cy="520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ru-RU" b="1" dirty="0" smtClean="0"/>
              <a:t>Свойства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6286520"/>
          </a:xfrm>
        </p:spPr>
        <p:txBody>
          <a:bodyPr>
            <a:normAutofit fontScale="25000" lnSpcReduction="20000"/>
          </a:bodyPr>
          <a:lstStyle/>
          <a:p>
            <a:pPr fontAlgn="base">
              <a:buNone/>
            </a:pPr>
            <a:r>
              <a:rPr lang="ru-RU" sz="3500" dirty="0" smtClean="0"/>
              <a:t>         </a:t>
            </a:r>
            <a:r>
              <a:rPr lang="ru-RU" sz="5600" dirty="0" smtClean="0"/>
              <a:t>Срок </a:t>
            </a:r>
            <a:r>
              <a:rPr lang="ru-RU" sz="5600" dirty="0" smtClean="0"/>
              <a:t>годности препарата 12 мес. с момента производства при температуре от +10 С до +25 С. Упакован в герметичные бочки (пластиковые ведра, канистры, бутыли). Титр препарата на момент производства составляет от 1 x 10 в 10-11 КОЕ/мл препарата, на конец срока годности до 1 x 10 в 9 КОЕ/ мл препарата.</a:t>
            </a:r>
          </a:p>
          <a:p>
            <a:pPr fontAlgn="base">
              <a:buNone/>
            </a:pPr>
            <a:r>
              <a:rPr lang="ru-RU" sz="5600" dirty="0" smtClean="0"/>
              <a:t>         Условия </a:t>
            </a:r>
            <a:r>
              <a:rPr lang="ru-RU" sz="5600" dirty="0" smtClean="0"/>
              <a:t>применения. В работах по рекультивации земель биопрепарат  БАК- Верад® должен применяться для биологической очистки почвы от нефтяного загрязнения на месте загрязнения или для рекультивации нефтешламов на специально оборудованных площадках. Допустимый pH среды в пределах 4 до 9 (оптимально нейтральный). Температура окружающего воздуха +5°C до + 50° градусов Цельсия, оптимальная +10 до + 40 градусов Цельсия. Если температура окружающего воздуха опускается ниже +5С, рост бактерий замедляется вплоть до полной остановки биологической активности, формирования спор и перехода в спящее состояние. Влажность очищаемой почвы, нефтешламов должна быть не менее 30%, оптимально 50%-70%. Оптимальное для бездефицитного питания клеток препарата соотношение углерода : азота : фосфора (С:N:P) в пределах = 100:20:5 до 100:5:1. Внесение дополнительной подкормки может потребоваться при рекультивации высококонцентрированных нефтяных загрязнений и переработки нефтешламов с концентрацией нефтепродуктов более 40%. Рекомендуется использовать доступные минеральные подкормки: Мочевина+суперфосфат в соотношении N/P 20/5-5/1 : 150кг.+ 30 кг./1 га. почвы, 30 + 6 кг./1м3 почвы или Азотно-фосфорное удобрение NP (N/P 33/5) (ТУ 2186-002-0009438-00) : 90-150 кг. /1 га. почвы, 20-30 кг./м3. почвы. Кислотность почвы также играет важную роль. Значения рН, близкие к нейтральным, являются оптимальными для роста на углеводородах большинства микроорганизмов. Для раскисления почвы дополнительно можно вносить известь или доломитовую муку в количестве 2000 кг на 1 га. Известь снижает подвижность токсичных веществ, содержащихся в нефти. Для активного восстановления дерново-подзолистых почв, превратившихся в результате нефтяного загрязнения в техногенные солончаки и солонцовые почвы, рекомендуется химическая мелиорация, в частности гипсование. В этом случае при достаточном количестве влаги в присутствии гипса поглощенный натрий вытесняется кальцием, а образующийся сульфат натрия вымывается, техногенно- обусловленная щелочность почвы снижается. Посев в загрязненную нефтью почву трав с разветвленной корневой системой способствует ускорению разложения углеводородов. Положительное воздействие сельскохозяйственных растений, в частности многолетних трав, объясняется тем, что их развитая корневая система способствует улучшению газовоздушного режима загрязненной почвы, обогащает почву азотом и биологически активными соединениями. Все это стимулирует рост микроорганизмов и ускоряет разложение нефти и нефтепродуктов. Также следует учитывать способность самих растений разлагать различные нефтяные углеводороды.</a:t>
            </a:r>
          </a:p>
          <a:p>
            <a:endParaRPr lang="ru-RU" dirty="0"/>
          </a:p>
        </p:txBody>
      </p:sp>
      <p:pic>
        <p:nvPicPr>
          <p:cNvPr id="4" name="Picture 2" descr="C:\Documents and Settings\User\Рабочий стол\для объявлений\Копия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337300"/>
            <a:ext cx="1752600" cy="520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704104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Нормы расхода препарата.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785794"/>
            <a:ext cx="1434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Таблица №2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85720" y="1142984"/>
          <a:ext cx="8501122" cy="204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415"/>
                <a:gridCol w="1566077"/>
                <a:gridCol w="1986242"/>
                <a:gridCol w="4131388"/>
              </a:tblGrid>
              <a:tr h="375284">
                <a:tc gridSpan="3">
                  <a:txBody>
                    <a:bodyPr/>
                    <a:lstStyle/>
                    <a:p>
                      <a:pPr algn="just" fontAlgn="base"/>
                      <a:r>
                        <a:rPr lang="ru-RU" sz="1400" dirty="0" smtClean="0">
                          <a:solidFill>
                            <a:srgbClr val="1F1F1F"/>
                          </a:solidFill>
                        </a:rPr>
                        <a:t>Концентрация</a:t>
                      </a:r>
                      <a:r>
                        <a:rPr lang="ru-RU" sz="1400" baseline="0" dirty="0" smtClean="0">
                          <a:solidFill>
                            <a:srgbClr val="1F1F1F"/>
                          </a:solidFill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1F1F1F"/>
                          </a:solidFill>
                        </a:rPr>
                        <a:t>нефтяного </a:t>
                      </a:r>
                      <a:r>
                        <a:rPr lang="ru-RU" sz="1400" dirty="0">
                          <a:solidFill>
                            <a:srgbClr val="1F1F1F"/>
                          </a:solidFill>
                        </a:rPr>
                        <a:t>загрязнения</a:t>
                      </a:r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1400" dirty="0">
                          <a:solidFill>
                            <a:srgbClr val="1F1F1F"/>
                          </a:solidFill>
                        </a:rPr>
                        <a:t>Расход препарата ( 1 кг  = 1 литр препарата концентрата)</a:t>
                      </a:r>
                    </a:p>
                  </a:txBody>
                  <a:tcPr/>
                </a:tc>
              </a:tr>
              <a:tr h="124782"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1400">
                          <a:solidFill>
                            <a:srgbClr val="1F1F1F"/>
                          </a:solidFill>
                        </a:rPr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1400">
                          <a:solidFill>
                            <a:srgbClr val="1F1F1F"/>
                          </a:solidFill>
                        </a:rPr>
                        <a:t>Мг/ кг почвы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1400">
                          <a:solidFill>
                            <a:srgbClr val="1F1F1F"/>
                          </a:solidFill>
                        </a:rPr>
                        <a:t>Кг/1 м3 почвы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1400">
                          <a:solidFill>
                            <a:srgbClr val="1F1F1F"/>
                          </a:solidFill>
                        </a:rPr>
                        <a:t>Кг/1 м3 почвы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1400">
                          <a:solidFill>
                            <a:srgbClr val="1F1F1F"/>
                          </a:solidFill>
                        </a:rPr>
                        <a:t>1-5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1400">
                          <a:solidFill>
                            <a:srgbClr val="1F1F1F"/>
                          </a:solidFill>
                        </a:rPr>
                        <a:t>До 50000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1400" dirty="0">
                          <a:solidFill>
                            <a:srgbClr val="1F1F1F"/>
                          </a:solidFill>
                        </a:rPr>
                        <a:t>10-50 кг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1400" dirty="0">
                          <a:solidFill>
                            <a:srgbClr val="1F1F1F"/>
                          </a:solidFill>
                        </a:rPr>
                        <a:t>0,15 кг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1400">
                          <a:solidFill>
                            <a:srgbClr val="1F1F1F"/>
                          </a:solidFill>
                        </a:rPr>
                        <a:t>5-10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1400" dirty="0">
                          <a:solidFill>
                            <a:srgbClr val="1F1F1F"/>
                          </a:solidFill>
                        </a:rPr>
                        <a:t>До 100000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1400">
                          <a:solidFill>
                            <a:srgbClr val="1F1F1F"/>
                          </a:solidFill>
                        </a:rPr>
                        <a:t>50-100 кг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1400" dirty="0">
                          <a:solidFill>
                            <a:srgbClr val="1F1F1F"/>
                          </a:solidFill>
                        </a:rPr>
                        <a:t>0,15-0,4 кг</a:t>
                      </a:r>
                    </a:p>
                  </a:txBody>
                  <a:tcPr/>
                </a:tc>
              </a:tr>
              <a:tr h="139076"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1400">
                          <a:solidFill>
                            <a:srgbClr val="1F1F1F"/>
                          </a:solidFill>
                        </a:rPr>
                        <a:t>10-30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1400">
                          <a:solidFill>
                            <a:srgbClr val="1F1F1F"/>
                          </a:solidFill>
                        </a:rPr>
                        <a:t>До 300000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1400" dirty="0">
                          <a:solidFill>
                            <a:srgbClr val="1F1F1F"/>
                          </a:solidFill>
                        </a:rPr>
                        <a:t>100-300 кг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1400" dirty="0">
                          <a:solidFill>
                            <a:srgbClr val="1F1F1F"/>
                          </a:solidFill>
                        </a:rPr>
                        <a:t>0,4-1,5 кг</a:t>
                      </a:r>
                    </a:p>
                  </a:txBody>
                  <a:tcPr/>
                </a:tc>
              </a:tr>
              <a:tr h="266560"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1400" dirty="0">
                          <a:solidFill>
                            <a:srgbClr val="1F1F1F"/>
                          </a:solidFill>
                        </a:rPr>
                        <a:t>30-100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1400">
                          <a:solidFill>
                            <a:srgbClr val="1F1F1F"/>
                          </a:solidFill>
                        </a:rPr>
                        <a:t>≥ 300000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1400">
                          <a:solidFill>
                            <a:srgbClr val="1F1F1F"/>
                          </a:solidFill>
                        </a:rPr>
                        <a:t>≥ 300 кг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1400" dirty="0">
                          <a:solidFill>
                            <a:srgbClr val="1F1F1F"/>
                          </a:solidFill>
                        </a:rPr>
                        <a:t>1,5-2 кг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42844" y="3214686"/>
            <a:ext cx="8786874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300" dirty="0" smtClean="0"/>
              <a:t>Препарат согласно таблице берется в кг (1 кг=1 литр), разбавляется водой из природного источника таким образом и в таком соотношении, что бы сделанным раствором равномерно оросить весь запланированный объем.</a:t>
            </a:r>
          </a:p>
          <a:p>
            <a:pPr fontAlgn="base"/>
            <a:r>
              <a:rPr lang="ru-RU" sz="1300" dirty="0" smtClean="0"/>
              <a:t>2) Для очистки сточных вод в сооружениях биологической очистки: 100-600 граммов биопрепарата в месяц из расчета на 1 м3 суточного расхода стоков.</a:t>
            </a:r>
          </a:p>
          <a:p>
            <a:pPr fontAlgn="base"/>
            <a:r>
              <a:rPr lang="ru-RU" sz="1300" dirty="0" smtClean="0"/>
              <a:t> ПРИМЕР 1: На территории площадью 1 гектар (10 000 м2) произошел разлив нефтепродукта в количестве 10 тонн (10 000 кг.) мазута с проникновением вглубь почвы в среднем на 20 см (0,2 метра). Таким образом концентрация нефтяного загрязнения на данном участке составила: 10 тонн мазута / (10 000 м2 x 0,2 метра ) = 10 килограммов мазута в1 тонне загрязненной почвы или 1% или 10 000 мг./кг. Соответственно (см. Таблицу № 2) расход препарата на очистку данного участка рассчитывается как: 10 тонн мазута x 3 кг. препарата = 30 килограммов концентрата препарата. Средний расход концентрата препарата на 1 м3 почвы составит 15 граммов.</a:t>
            </a:r>
          </a:p>
          <a:p>
            <a:pPr fontAlgn="base"/>
            <a:r>
              <a:rPr lang="ru-RU" sz="1300" dirty="0" smtClean="0"/>
              <a:t>ПРИМЕР 2: На территории площадью в 1 гектар разлилось 400 тонн дизтоплива с проникновением в почву на глубину 40 см., при этом концентрация загрязнения в почве составила 10%, 100 кг. нефтепродукта в каждой тонне почвы, 100 000 мг./кг. Соответственно (</a:t>
            </a:r>
            <a:r>
              <a:rPr lang="ru-RU" sz="1300" dirty="0" err="1" smtClean="0"/>
              <a:t>cм</a:t>
            </a:r>
            <a:r>
              <a:rPr lang="ru-RU" sz="1300" dirty="0" smtClean="0"/>
              <a:t>. Таблицу 2) расход препарата- биодеструктора БАК- Верад® на очистку данного участка составил: 400 тонн дизельного топлива x 4 кг. препарата = 1600 килограммов концентрата препарата. Средний расход концентрата препарата на 1м2 почвы составит 400 граммов.</a:t>
            </a:r>
            <a:endParaRPr lang="ru-RU" sz="1300" dirty="0"/>
          </a:p>
        </p:txBody>
      </p:sp>
      <p:pic>
        <p:nvPicPr>
          <p:cNvPr id="9" name="Picture 2" descr="C:\Documents and Settings\User\Рабочий стол\для объявлений\Копия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337300"/>
            <a:ext cx="1752600" cy="520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42908" y="928670"/>
            <a:ext cx="9501254" cy="539593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dirty="0" smtClean="0"/>
              <a:t>   </a:t>
            </a:r>
            <a:r>
              <a:rPr lang="ru-RU" sz="3200" dirty="0" smtClean="0"/>
              <a:t>ПРИОРИТЕТ(ООО</a:t>
            </a:r>
            <a:r>
              <a:rPr lang="ru-RU" sz="3200" dirty="0" smtClean="0"/>
              <a:t>) </a:t>
            </a:r>
            <a:r>
              <a:rPr lang="ru-RU" sz="2800" dirty="0" smtClean="0"/>
              <a:t>– является единственным производителем </a:t>
            </a:r>
            <a:r>
              <a:rPr lang="ru-RU" sz="2800" dirty="0" smtClean="0"/>
              <a:t> </a:t>
            </a:r>
            <a:r>
              <a:rPr lang="ru-RU" sz="2800" dirty="0" smtClean="0"/>
              <a:t>продукции торговой марки </a:t>
            </a:r>
            <a:r>
              <a:rPr lang="ru-RU" sz="2800" dirty="0" smtClean="0"/>
              <a:t>БАК-ВЕРАД </a:t>
            </a:r>
            <a:r>
              <a:rPr lang="ru-RU" sz="2800" dirty="0" smtClean="0"/>
              <a:t>®</a:t>
            </a:r>
            <a:br>
              <a:rPr lang="ru-RU" sz="2800" dirty="0" smtClean="0"/>
            </a:br>
            <a:r>
              <a:rPr lang="ru-RU" sz="2800" dirty="0" smtClean="0"/>
              <a:t>на территории РФ и стран ближнего зарубежья.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Все патентные права принадлежат производителю и разработчикам.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ru-RU" sz="3200" dirty="0" smtClean="0"/>
              <a:t>Тел</a:t>
            </a:r>
            <a:r>
              <a:rPr lang="ru-RU" sz="3200" dirty="0" smtClean="0"/>
              <a:t>.</a:t>
            </a:r>
            <a:r>
              <a:rPr lang="en-US" sz="3200" dirty="0" smtClean="0"/>
              <a:t>:</a:t>
            </a:r>
            <a:r>
              <a:rPr lang="ru-RU" sz="3200" dirty="0" smtClean="0"/>
              <a:t> </a:t>
            </a:r>
            <a:r>
              <a:rPr lang="en-US" sz="3200" dirty="0" smtClean="0"/>
              <a:t>    </a:t>
            </a:r>
            <a:r>
              <a:rPr lang="ru-RU" sz="3200" dirty="0" smtClean="0"/>
              <a:t>(495) 744-64-73</a:t>
            </a:r>
            <a:br>
              <a:rPr lang="ru-RU" sz="3200" dirty="0" smtClean="0"/>
            </a:br>
            <a:r>
              <a:rPr lang="ru-RU" sz="3200" dirty="0" smtClean="0"/>
              <a:t>     </a:t>
            </a:r>
            <a:r>
              <a:rPr lang="en-US" sz="3200" dirty="0" smtClean="0"/>
              <a:t>        </a:t>
            </a:r>
            <a:r>
              <a:rPr lang="ru-RU" sz="3200" dirty="0" smtClean="0"/>
              <a:t>(4872) 25-15-10</a:t>
            </a:r>
            <a:br>
              <a:rPr lang="ru-RU" sz="3200" dirty="0" smtClean="0"/>
            </a:br>
            <a:r>
              <a:rPr lang="en-US" sz="3200" dirty="0" smtClean="0"/>
              <a:t>e-mail:  </a:t>
            </a:r>
            <a:r>
              <a:rPr lang="en-US" sz="3200" dirty="0" smtClean="0">
                <a:hlinkClick r:id="rId2"/>
              </a:rPr>
              <a:t>sale@sverad.ru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ru-RU" sz="3200" dirty="0" smtClean="0"/>
              <a:t>сайт</a:t>
            </a:r>
            <a:r>
              <a:rPr lang="en-US" sz="3200" dirty="0" smtClean="0"/>
              <a:t>:     </a:t>
            </a:r>
            <a:r>
              <a:rPr lang="en-US" sz="3200" dirty="0" smtClean="0">
                <a:solidFill>
                  <a:srgbClr val="FFFF00"/>
                </a:solidFill>
                <a:hlinkClick r:id="rId3"/>
              </a:rPr>
              <a:t>http://www.sverad.ru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3074" name="Picture 2" descr="C:\Documents and Settings\User\Рабочий стол\для объявлений\patronag_2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85918" y="6215082"/>
            <a:ext cx="1428760" cy="5000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75" name="Picture 3" descr="C:\Documents and Settings\User\Рабочий стол\для объявлений\logo2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82" y="6215082"/>
            <a:ext cx="1428760" cy="5079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Picture 2" descr="C:\Documents and Settings\User\Рабочий стол\для объявлений\Копия logo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91400" y="6337300"/>
            <a:ext cx="1752600" cy="520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90</TotalTime>
  <Words>562</Words>
  <Application>Microsoft Office PowerPoint</Application>
  <PresentationFormat>Экран (4:3)</PresentationFormat>
  <Paragraphs>76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 ГРУППА КОМПАНИЙ «ПРИОРИТЕТ»</vt:lpstr>
      <vt:lpstr>Принцип действия.</vt:lpstr>
      <vt:lpstr>Эффективность биодеструкции нефтяного загрязнения .</vt:lpstr>
      <vt:lpstr>Преимущества</vt:lpstr>
      <vt:lpstr>Свойства</vt:lpstr>
      <vt:lpstr>Нормы расхода препарата.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ГРУППА КОМПАНИЙ ПРИОРИТЕТ</dc:title>
  <cp:lastModifiedBy>User</cp:lastModifiedBy>
  <cp:revision>12</cp:revision>
  <dcterms:modified xsi:type="dcterms:W3CDTF">2014-07-16T13:46:48Z</dcterms:modified>
</cp:coreProperties>
</file>