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6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2132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2F0310-8153-4BBB-8D43-60BF35DBD553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EDBDFAB-EE27-407D-AE41-C5DF2E2A3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B1DFD-7540-443E-8761-7C9F54612A70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C1DB-F4DE-40D4-AC77-4C41047F2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1D63B-EDAC-45C8-92D9-73EDA55CD6C9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F50DD-2149-4752-BC31-A494AD8F5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2E104-3F01-4770-8F80-1B0DA1CEAC38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E1DC0-ECA4-4033-A0F2-E0359A0BF0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43CCD2-1598-460E-B082-460791F3D982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BBE2B0-C495-4198-B5DC-6906836DD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4500D-832D-4354-8837-638E0B7ADDA6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B159A-026C-422A-942C-BB7F3D749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E97E9D-3E0F-412E-B134-214A67AF5B14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FED08A-CDCF-4C31-9590-43A5AF717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6856C-7844-4D1F-AA12-D2A023B41E43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30526-D29C-4605-91D7-AEB672C5F7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73A8E-6E88-47A1-88E1-B6E0E96D48A3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7F424-DC6E-4A57-9804-FABE817C5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90C59E-D79B-4476-A38C-B7E9F039B781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1990FB-E39E-42B8-89DA-EB17F4C85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4043FD-29C4-49EE-A210-E4C81412A9D4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4E522ED-A59B-43DA-BAFA-DB0CB6EF5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875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3378610-577E-4C80-A69D-D762EAC4790B}" type="datetimeFigureOut">
              <a:rPr lang="ru-RU"/>
              <a:pPr>
                <a:defRPr/>
              </a:pPr>
              <a:t>19.03.2014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0B35F64-7AED-4E88-8FA4-F3C576870E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3" r:id="rId2"/>
    <p:sldLayoutId id="2147483745" r:id="rId3"/>
    <p:sldLayoutId id="2147483742" r:id="rId4"/>
    <p:sldLayoutId id="2147483746" r:id="rId5"/>
    <p:sldLayoutId id="2147483741" r:id="rId6"/>
    <p:sldLayoutId id="2147483740" r:id="rId7"/>
    <p:sldLayoutId id="2147483747" r:id="rId8"/>
    <p:sldLayoutId id="2147483748" r:id="rId9"/>
    <p:sldLayoutId id="2147483739" r:id="rId10"/>
    <p:sldLayoutId id="2147483738" r:id="rId11"/>
  </p:sldLayoutIdLst>
  <p:transition spd="med" advTm="1875">
    <p:split/>
  </p:transition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sverad.ru/" TargetMode="External"/><Relationship Id="rId4" Type="http://schemas.openxmlformats.org/officeDocument/2006/relationships/hyperlink" Target="mailto:sale@sverad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5429250"/>
            <a:ext cx="41227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285720" y="2786058"/>
            <a:ext cx="6929486" cy="2000264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/>
              <a:t>Сорбирующая продукция С-ВЕРАД®</a:t>
            </a:r>
            <a:endParaRPr lang="ru-RU" dirty="0"/>
          </a:p>
        </p:txBody>
      </p:sp>
      <p:pic>
        <p:nvPicPr>
          <p:cNvPr id="13315" name="Picture 6" descr="C:\Documents and Settings\User\Рабочий стол\1787_370m3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51675" y="0"/>
            <a:ext cx="20923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68580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ГРУППА КОМПАНИЙ </a:t>
            </a:r>
            <a:r>
              <a:rPr lang="en-US" sz="48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“</a:t>
            </a:r>
            <a:r>
              <a:rPr lang="ru-RU" sz="48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ПРИОРИТЕТ</a:t>
            </a:r>
            <a:r>
              <a:rPr lang="en-US" sz="48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”</a:t>
            </a:r>
            <a:endParaRPr lang="ru-RU" sz="48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 advTm="594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C:\Documents and Settings\User\Рабочий стол\big_937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0" y="0"/>
            <a:ext cx="2381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1"/>
          <p:cNvSpPr>
            <a:spLocks noChangeArrowheads="1"/>
          </p:cNvSpPr>
          <p:nvPr/>
        </p:nvSpPr>
        <p:spPr bwMode="auto">
          <a:xfrm>
            <a:off x="0" y="879475"/>
            <a:ext cx="2928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/>
              <a:t/>
            </a:r>
            <a:br>
              <a:rPr lang="ru-RU"/>
            </a:br>
            <a:endParaRPr lang="ru-RU"/>
          </a:p>
        </p:txBody>
      </p:sp>
      <p:pic>
        <p:nvPicPr>
          <p:cNvPr id="22531" name="Picture 2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44" y="2928934"/>
            <a:ext cx="8229600" cy="1143000"/>
          </a:xfrm>
        </p:spPr>
        <p:txBody>
          <a:bodyPr>
            <a:normAutofit fontScale="90000"/>
          </a:bodyPr>
          <a:lstStyle/>
          <a:p>
            <a:pPr marL="84138" indent="450850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sz="3100" dirty="0" smtClean="0"/>
              <a:t>АРТАЛИЯ ПП (ООО) – является единственным производителем </a:t>
            </a:r>
            <a:br>
              <a:rPr lang="ru-RU" sz="3100" dirty="0" smtClean="0"/>
            </a:br>
            <a:r>
              <a:rPr lang="ru-RU" sz="3100" dirty="0" smtClean="0"/>
              <a:t>сорбирующей продукции торговой марки С-ВЕРАД ®</a:t>
            </a:r>
            <a:br>
              <a:rPr lang="ru-RU" sz="3100" dirty="0" smtClean="0"/>
            </a:br>
            <a:r>
              <a:rPr lang="ru-RU" sz="3100" dirty="0" smtClean="0"/>
              <a:t>на территории РФ и стран ближнего зарубежья.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Все патентные права принадлежат производителю и разработчикам.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3600" b="0" dirty="0" smtClean="0"/>
              <a:t>Тел.</a:t>
            </a:r>
            <a:r>
              <a:rPr lang="en-US" sz="3600" b="0" dirty="0" smtClean="0"/>
              <a:t>:</a:t>
            </a:r>
            <a:r>
              <a:rPr lang="ru-RU" sz="3600" b="0" dirty="0" smtClean="0"/>
              <a:t> </a:t>
            </a:r>
            <a:r>
              <a:rPr lang="en-US" sz="3600" b="0" dirty="0" smtClean="0"/>
              <a:t>    </a:t>
            </a:r>
            <a:r>
              <a:rPr lang="ru-RU" sz="3600" b="0" dirty="0" smtClean="0"/>
              <a:t>(495) 744-64-73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  </a:t>
            </a:r>
            <a:r>
              <a:rPr lang="en-US" sz="3600" dirty="0" smtClean="0"/>
              <a:t>        </a:t>
            </a:r>
            <a:r>
              <a:rPr lang="ru-RU" sz="3600" b="0" dirty="0" smtClean="0"/>
              <a:t>(4872)</a:t>
            </a:r>
            <a:r>
              <a:rPr lang="ru-RU" sz="3600" dirty="0" smtClean="0"/>
              <a:t> 25-15-10</a:t>
            </a:r>
            <a:br>
              <a:rPr lang="ru-RU" sz="3600" dirty="0" smtClean="0"/>
            </a:br>
            <a:r>
              <a:rPr lang="en-US" sz="3600" b="0" dirty="0" smtClean="0"/>
              <a:t>e-mail:  </a:t>
            </a:r>
            <a:r>
              <a:rPr lang="en-US" sz="3600" b="0" dirty="0" smtClean="0">
                <a:hlinkClick r:id="rId4"/>
              </a:rPr>
              <a:t>sale@sverad.ru</a:t>
            </a: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ru-RU" sz="3600" b="0" dirty="0" smtClean="0"/>
              <a:t>сайт</a:t>
            </a:r>
            <a:r>
              <a:rPr lang="en-US" sz="3600" b="0" dirty="0" smtClean="0"/>
              <a:t>:     </a:t>
            </a:r>
            <a:r>
              <a:rPr lang="en-US" sz="3600" b="0" dirty="0" smtClean="0">
                <a:hlinkClick r:id="rId5"/>
              </a:rPr>
              <a:t>http://www.sverad.ru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dirty="0"/>
          </a:p>
        </p:txBody>
      </p:sp>
    </p:spTree>
  </p:cSld>
  <p:clrMapOvr>
    <a:masterClrMapping/>
  </p:clrMapOvr>
  <p:transition spd="med" advTm="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0" y="1285875"/>
            <a:ext cx="8229600" cy="4525963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z="1600" smtClean="0"/>
              <a:t>* ИЗГОТОВЛЕНИЕ ИЗДЕЛИЙ ЛЮБЫХ РАЗМЕРОВ ПО ЖЕЛАНИЮ ЗАКАЗЧИКА</a:t>
            </a:r>
          </a:p>
          <a:p>
            <a:r>
              <a:rPr lang="ru-RU" sz="1600" b="1" smtClean="0"/>
              <a:t> </a:t>
            </a:r>
            <a:r>
              <a:rPr lang="ru-RU" sz="1600" smtClean="0"/>
              <a:t>Боны универсальны в своем применении и способны сорбировать любые виды нефтепродуктов. </a:t>
            </a:r>
          </a:p>
          <a:p>
            <a:r>
              <a:rPr lang="ru-RU" sz="1600" smtClean="0"/>
              <a:t>Для локализации и ликвидации нефтяного пятна необходимо лишь соединить нужное количество бонов и окружить разлив.</a:t>
            </a:r>
          </a:p>
          <a:p>
            <a:r>
              <a:rPr lang="ru-RU" sz="1600" smtClean="0"/>
              <a:t>При полном насыщении на воде боны не тонут, не теряют свою форму и свойства.</a:t>
            </a:r>
          </a:p>
          <a:p>
            <a:endParaRPr lang="ru-RU" sz="140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8258204" cy="86834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БОНЫ СОРБИРУЮЩИЕ</a:t>
            </a:r>
            <a:br>
              <a:rPr lang="ru-RU" sz="3100" dirty="0" smtClean="0"/>
            </a:br>
            <a:r>
              <a:rPr lang="ru-RU" sz="3100" dirty="0" smtClean="0"/>
              <a:t>И ЗАГРАДИТЕЛЬНЫЕ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Lucida Sans Unicode" pitchFamily="34" charset="0"/>
            </a:endParaRPr>
          </a:p>
        </p:txBody>
      </p:sp>
      <p:pic>
        <p:nvPicPr>
          <p:cNvPr id="14340" name="Picture 4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00788"/>
            <a:ext cx="189230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C:\Documents and Settings\User\Рабочий стол\26297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3214688"/>
            <a:ext cx="6081713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4953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ru-RU" sz="1400" b="1" i="1" smtClean="0"/>
          </a:p>
          <a:p>
            <a:pPr>
              <a:buFont typeface="Wingdings 3" pitchFamily="18" charset="2"/>
              <a:buNone/>
            </a:pPr>
            <a:endParaRPr lang="ru-RU" sz="1400" b="1" i="1" smtClean="0"/>
          </a:p>
          <a:p>
            <a:pPr>
              <a:buFont typeface="Wingdings 3" pitchFamily="18" charset="2"/>
              <a:buNone/>
            </a:pPr>
            <a:r>
              <a:rPr lang="ru-RU" sz="2800" b="1" i="1" smtClean="0"/>
              <a:t>Бон сорбирующий </a:t>
            </a:r>
            <a:endParaRPr lang="ru-RU" sz="2800" smtClean="0"/>
          </a:p>
          <a:p>
            <a:pPr>
              <a:buFont typeface="Wingdings 3" pitchFamily="18" charset="2"/>
              <a:buNone/>
            </a:pPr>
            <a:r>
              <a:rPr lang="ru-RU" sz="2800" b="1" i="1" smtClean="0"/>
              <a:t>С-ВЕРАД®Бон .Земля</a:t>
            </a:r>
            <a:endParaRPr lang="ru-RU" sz="2800" smtClean="0"/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используется для локализации и сорбции </a:t>
            </a:r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нефтепродуктов на твердой и водной поверхности.  </a:t>
            </a:r>
            <a:endParaRPr lang="ru-RU" sz="1800" smtClean="0"/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с завязками для соединения в цепь</a:t>
            </a:r>
            <a:endParaRPr lang="ru-RU" sz="1800" smtClean="0"/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 </a:t>
            </a:r>
            <a:r>
              <a:rPr lang="ru-RU" sz="1800" b="1" i="1" smtClean="0"/>
              <a:t>диаметр 100  мм </a:t>
            </a:r>
          </a:p>
          <a:p>
            <a:endParaRPr lang="ru-RU" sz="1800" i="1" smtClean="0"/>
          </a:p>
          <a:p>
            <a:endParaRPr lang="ru-RU" sz="1800" i="1" smtClean="0"/>
          </a:p>
          <a:p>
            <a:endParaRPr lang="ru-RU" sz="1800" smtClean="0"/>
          </a:p>
          <a:p>
            <a:pPr>
              <a:buFont typeface="Wingdings 3" pitchFamily="18" charset="2"/>
              <a:buNone/>
            </a:pPr>
            <a:r>
              <a:rPr lang="ru-RU" sz="2800" b="1" i="1" smtClean="0"/>
              <a:t>Рукав сорбирующий для земли</a:t>
            </a:r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используется для локализации и сорбции </a:t>
            </a:r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нефтепродуктов на твердой и водной поверхности.  </a:t>
            </a:r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наполнитель полипропилен</a:t>
            </a:r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с завязками для соединения в цепь</a:t>
            </a:r>
          </a:p>
          <a:p>
            <a:pPr>
              <a:buFont typeface="Wingdings 3" pitchFamily="18" charset="2"/>
              <a:buNone/>
            </a:pPr>
            <a:r>
              <a:rPr lang="ru-RU" sz="1800" i="1" smtClean="0"/>
              <a:t> </a:t>
            </a:r>
            <a:r>
              <a:rPr lang="ru-RU" sz="1800" b="1" i="1" smtClean="0"/>
              <a:t>диаметр 100  мм </a:t>
            </a:r>
          </a:p>
          <a:p>
            <a:endParaRPr lang="ru-RU" smtClean="0"/>
          </a:p>
        </p:txBody>
      </p:sp>
      <p:pic>
        <p:nvPicPr>
          <p:cNvPr id="15362" name="Picture 2" descr="Y:\ДЛЯ ОБЪЯВЛЕНИЙ\фото для  объявлений\ФОТО ЛН\Бон С-ВЕРАД для земл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571500"/>
            <a:ext cx="2738437" cy="20558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3" name="Picture 4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C:\Documents and Settings\User\Рабочий стол\фото для объявлений\БОНЫ МАТЫ\fb5ae3d1647629906bd3e823893ec08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63" y="3714750"/>
            <a:ext cx="2762250" cy="2062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Tm="16016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Y:\ДЛЯ ОБЪЯВЛЕНИЙ\фото для  объявлений\ФОТО ЛН\Бон С-ВЕРАД для воды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2857500"/>
            <a:ext cx="2857500" cy="2455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90" name="Picture 6" descr="Y:\ДЛЯ ОБЪЯВЛЕНИЙ\фото для  объявлений\ФОТО ЛН\Бон С-ВЕРАД для земл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0"/>
            <a:ext cx="2857500" cy="248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0" y="0"/>
            <a:ext cx="10545763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800" b="1" i="1">
                <a:latin typeface="Lucida Sans Unicode" pitchFamily="34" charset="0"/>
              </a:rPr>
              <a:t>Бон заградительный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800" b="1" i="1">
                <a:latin typeface="Lucida Sans Unicode" pitchFamily="34" charset="0"/>
              </a:rPr>
              <a:t>С-ВЕРАД®Бон. Вода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для ограждения места разлива, защиты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береговой линии от нефтяного загрязнения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в акватории водохранилищ, затонов, озер и рек.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наполнитель сорбент С-ВЕРАД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с завязками для соединения в цепь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b="1" i="1">
                <a:latin typeface="Lucida Sans Unicode" pitchFamily="34" charset="0"/>
              </a:rPr>
              <a:t>диаметр 100  мм 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2016125"/>
            <a:ext cx="635793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2800" b="1" i="1">
              <a:latin typeface="Lucida Sans Unicode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800" b="1" i="1">
                <a:latin typeface="Lucida Sans Unicode" pitchFamily="34" charset="0"/>
              </a:rPr>
              <a:t>Бон сорбирующий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800" b="1" i="1">
                <a:latin typeface="Lucida Sans Unicode" pitchFamily="34" charset="0"/>
              </a:rPr>
              <a:t>С-ВЕРАД®Бон.Вода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для защиты береговой линии от нефтяного загрязнения, для стягивания и сорбции небольших пятен нефтепродуктов, для установки на водотоках. Обеспечивает эффективную локализацию возможных зон разлива в акватории водохранилищ, затонов,  озер и рек. Создает сорбционный барьер на воде или вокруг технологического оборудования на твердых поверхностях, а также изолирует от загрязнений нефтепродуктами береговую полосу рек, водоемов, портовых и др. сооружений.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    наполнитель сорбент С-ВЕРАД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    с завязками для соединения в цепь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b="1" i="1">
                <a:latin typeface="Lucida Sans Unicode" pitchFamily="34" charset="0"/>
              </a:rPr>
              <a:t>                       диаметр 200  мм </a:t>
            </a:r>
          </a:p>
        </p:txBody>
      </p:sp>
    </p:spTree>
  </p:cSld>
  <p:clrMapOvr>
    <a:masterClrMapping/>
  </p:clrMapOvr>
  <p:transition spd="med" advTm="15141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User\Рабочий стол\фото для объявлений\БОНЫ МАТЫ\8554dfa51e40347ed30906a9d5f883d7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1357313"/>
            <a:ext cx="2667000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2" name="Picture 4" descr="C:\Documents and Settings\User\Рабочий стол\фото для объявлений\БОНЫ МАТЫ\c52bbda1cff2faf41b1ba09f811017d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25" y="3786188"/>
            <a:ext cx="3014663" cy="2159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0" y="0"/>
            <a:ext cx="7143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latin typeface="Lucida Sans Unicode" pitchFamily="34" charset="0"/>
              </a:rPr>
              <a:t>Боны заградительные для воды постоянной плавучести </a:t>
            </a:r>
            <a:r>
              <a:rPr lang="ru-RU" sz="1400" i="1">
                <a:latin typeface="Lucida Sans Unicode" pitchFamily="34" charset="0"/>
              </a:rPr>
              <a:t>предназначены для ограждения судов при приеме топлива, при грузовых операциях нефтеналивных судов, мест работы транспорта на баржах, понтонах и пр. 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17413" name="Прямоугольник 5"/>
          <p:cNvSpPr>
            <a:spLocks noChangeArrowheads="1"/>
          </p:cNvSpPr>
          <p:nvPr/>
        </p:nvSpPr>
        <p:spPr bwMode="auto">
          <a:xfrm>
            <a:off x="0" y="1285875"/>
            <a:ext cx="7572375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latin typeface="Lucida Sans Unicode" pitchFamily="34" charset="0"/>
              </a:rPr>
              <a:t>БОН ЗАГРАДИТЕЛЬНЫЙ</a:t>
            </a:r>
            <a:r>
              <a:rPr lang="en-US" sz="2400" i="1">
                <a:latin typeface="Lucida Sans Unicode" pitchFamily="34" charset="0"/>
              </a:rPr>
              <a:t> </a:t>
            </a:r>
          </a:p>
          <a:p>
            <a:r>
              <a:rPr lang="ru-RU" sz="2400" i="1">
                <a:latin typeface="Lucida Sans Unicode" pitchFamily="34" charset="0"/>
              </a:rPr>
              <a:t>Общая высота бона 600 мм</a:t>
            </a:r>
            <a:r>
              <a:rPr lang="ru-RU" sz="1400" i="1">
                <a:latin typeface="Lucida Sans Unicode" pitchFamily="34" charset="0"/>
              </a:rPr>
              <a:t/>
            </a:r>
            <a:br>
              <a:rPr lang="ru-RU" sz="14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Длина секции 10 и 20 м 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Высота надводной части 200 мм  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Высота подводной части 400 мм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Масса секции  27 кг (min)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Цвет сигнальный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Материал - износостойкий полиэфир, покрытый нефтехимостойким ПВХ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Материал поплавка - плавающий наполнитель со структурой из замкнутых ячеек </a:t>
            </a:r>
            <a:endParaRPr lang="en-US" sz="1200" i="1">
              <a:latin typeface="Lucida Sans Unicode" pitchFamily="34" charset="0"/>
            </a:endParaRPr>
          </a:p>
          <a:p>
            <a:r>
              <a:rPr lang="ru-RU" sz="1200" i="1">
                <a:latin typeface="Lucida Sans Unicode" pitchFamily="34" charset="0"/>
              </a:rPr>
              <a:t>с нулевым водопоглощением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Габариты  секции при транспортировке 700х1000х500  мм (max</a:t>
            </a:r>
            <a:r>
              <a:rPr lang="en-US" sz="1200" i="1">
                <a:latin typeface="Lucida Sans Unicode" pitchFamily="34" charset="0"/>
              </a:rPr>
              <a:t>)</a:t>
            </a:r>
            <a:endParaRPr lang="ru-RU" sz="1200" i="1">
              <a:latin typeface="Lucida Sans Unicode" pitchFamily="34" charset="0"/>
            </a:endParaRPr>
          </a:p>
        </p:txBody>
      </p:sp>
      <p:sp>
        <p:nvSpPr>
          <p:cNvPr id="17414" name="Прямоугольник 6"/>
          <p:cNvSpPr>
            <a:spLocks noChangeArrowheads="1"/>
          </p:cNvSpPr>
          <p:nvPr/>
        </p:nvSpPr>
        <p:spPr bwMode="auto">
          <a:xfrm>
            <a:off x="4500563" y="3441700"/>
            <a:ext cx="4429125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i="1">
              <a:latin typeface="Lucida Sans Unicode" pitchFamily="34" charset="0"/>
            </a:endParaRPr>
          </a:p>
          <a:p>
            <a:r>
              <a:rPr lang="ru-RU" sz="2400" i="1">
                <a:latin typeface="Lucida Sans Unicode" pitchFamily="34" charset="0"/>
              </a:rPr>
              <a:t>БОН ЗАГРАДИТЕЛЬНЫЙ</a:t>
            </a:r>
            <a:endParaRPr lang="en-US" sz="2400" i="1">
              <a:latin typeface="Lucida Sans Unicode" pitchFamily="34" charset="0"/>
            </a:endParaRPr>
          </a:p>
          <a:p>
            <a:r>
              <a:rPr lang="ru-RU" sz="2400" i="1">
                <a:latin typeface="Lucida Sans Unicode" pitchFamily="34" charset="0"/>
              </a:rPr>
              <a:t>Общая высота бона 450 мм</a:t>
            </a:r>
            <a:r>
              <a:rPr lang="ru-RU" sz="1200" i="1">
                <a:latin typeface="Lucida Sans Unicode" pitchFamily="34" charset="0"/>
              </a:rPr>
              <a:t/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Длина секции 10 и 20 м 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Высота надводной части 160 мм  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Высота подводной части 290 мм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Масса секции  2,5 кг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Цвет сигнальный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Материал - износостойкий полиэфир, покрытый нефтехимостойким ПВХ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Материал поплавка - плавающий наполнитель со структурой из замкнутых ячеек с нулевым водопоглощением</a:t>
            </a:r>
            <a:br>
              <a:rPr lang="ru-RU" sz="1200" i="1">
                <a:latin typeface="Lucida Sans Unicode" pitchFamily="34" charset="0"/>
              </a:rPr>
            </a:br>
            <a:r>
              <a:rPr lang="ru-RU" sz="1200" i="1">
                <a:latin typeface="Lucida Sans Unicode" pitchFamily="34" charset="0"/>
              </a:rPr>
              <a:t>Габариты  секции при транспортировке 500х900х500 мм (max)</a:t>
            </a:r>
          </a:p>
        </p:txBody>
      </p:sp>
    </p:spTree>
  </p:cSld>
  <p:clrMapOvr>
    <a:masterClrMapping/>
  </p:clrMapOvr>
  <p:transition spd="med" advTm="18047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49225"/>
            <a:ext cx="7643813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Сорбирующие изделия для ликвидации </a:t>
            </a:r>
          </a:p>
          <a:p>
            <a:pPr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нефтезагрязнений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ru-RU" sz="1600" dirty="0">
                <a:latin typeface="+mn-lt"/>
              </a:rPr>
              <a:t>Сорбирующие изделия могут применяться многократно (до 7 раз) при использовании специального отжимного механического устройства.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/>
            </a:pPr>
            <a:r>
              <a:rPr lang="ru-RU" sz="1600" dirty="0">
                <a:latin typeface="+mn-lt"/>
              </a:rPr>
              <a:t>Сорбирующие изделия выпускаются различных размеров, по желанию заказчика.</a:t>
            </a:r>
          </a:p>
          <a:p>
            <a:pPr eaLnBrk="0" hangingPunct="0">
              <a:defRPr/>
            </a:pPr>
            <a:endParaRPr lang="ru-RU" dirty="0">
              <a:latin typeface="Arial" pitchFamily="34" charset="0"/>
            </a:endParaRPr>
          </a:p>
        </p:txBody>
      </p:sp>
      <p:pic>
        <p:nvPicPr>
          <p:cNvPr id="18434" name="Picture 2" descr="C:\Documents and Settings\User\Рабочий стол\information_items_3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2000250"/>
            <a:ext cx="5786438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9562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86500"/>
            <a:ext cx="19383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 descr="C:\Documents and Settings\User\Рабочий стол\фото для объявлений\БОНЫ МАТЫ\730bb4ee6d92397640ce411e8ce5d0b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88" y="142875"/>
            <a:ext cx="2928937" cy="2197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24" name="Picture 4" descr="C:\Documents and Settings\User\Рабочий стол\фото для объявлений\БОНЫ МАТЫ\c6e0d06e53b3c301515e59f57c6827e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3214688"/>
            <a:ext cx="2892425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-855663"/>
            <a:ext cx="6072188" cy="4165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1400" b="1" i="1">
              <a:latin typeface="Lucida Sans Unicode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1400" b="1" i="1">
              <a:latin typeface="Lucida Sans Unicode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endParaRPr lang="ru-RU" sz="2800" b="1" i="1">
              <a:latin typeface="Lucida Sans Unicode" pitchFamily="34" charset="0"/>
            </a:endParaRP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800" b="1" i="1">
                <a:latin typeface="Lucida Sans Unicode" pitchFamily="34" charset="0"/>
              </a:rPr>
              <a:t>Мат сорбирующий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2800" b="1" i="1">
                <a:latin typeface="Lucida Sans Unicode" pitchFamily="34" charset="0"/>
              </a:rPr>
              <a:t>С-ВЕРАД®</a:t>
            </a:r>
            <a:r>
              <a:rPr lang="en-US" sz="2800" b="1" i="1">
                <a:latin typeface="Lucida Sans Unicode" pitchFamily="34" charset="0"/>
              </a:rPr>
              <a:t> </a:t>
            </a:r>
            <a:r>
              <a:rPr lang="ru-RU" sz="2800" b="1" i="1">
                <a:latin typeface="Lucida Sans Unicode" pitchFamily="34" charset="0"/>
              </a:rPr>
              <a:t>Мат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i="1">
                <a:latin typeface="Lucida Sans Unicode" pitchFamily="34" charset="0"/>
              </a:rPr>
              <a:t>для предупреждения загрязнения рабочих мест. Установка подушки в качестве подстилочного материала в труднодоступные места под подтекающее производственное оборудование, трубы позволит в течение продолжительного времени препятствовать разливу нефтепродуктов до устранения неполадок.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b="1" i="1">
                <a:latin typeface="Lucida Sans Unicode" pitchFamily="34" charset="0"/>
              </a:rPr>
              <a:t>Наполнитель сорбент С-ВЕРАД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b="1" i="1">
                <a:latin typeface="Lucida Sans Unicode" pitchFamily="34" charset="0"/>
              </a:rPr>
              <a:t>размер 50х50х см </a:t>
            </a:r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1400" b="1" i="1">
                <a:latin typeface="Lucida Sans Unicode" pitchFamily="34" charset="0"/>
              </a:rPr>
              <a:t>упаковка 5шт.                    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Lucida Sans Unicode" pitchFamily="34" charset="0"/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2403475"/>
            <a:ext cx="5572125" cy="321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ru-RU" sz="2800" b="1" i="1" dirty="0">
              <a:latin typeface="+mn-lt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endParaRPr lang="ru-RU" sz="2800" b="1" i="1" dirty="0">
              <a:latin typeface="+mn-lt"/>
            </a:endParaRP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ru-RU" sz="2800" b="1" i="1" dirty="0">
                <a:latin typeface="+mn-lt"/>
              </a:rPr>
              <a:t>Подушка сорбирующая</a:t>
            </a:r>
          </a:p>
          <a:p>
            <a:pPr eaLnBrk="0" hangingPunct="0">
              <a:defRPr/>
            </a:pPr>
            <a:r>
              <a:rPr lang="ru-RU" sz="1400" i="1" dirty="0">
                <a:latin typeface="+mn-lt"/>
              </a:rPr>
              <a:t>для предупреждения загрязнения рабочих мест. Установка подушки в качестве подстилочного материала в труднодоступные места под подтекающее производственное оборудование, трубы позволит в течение продолжительного времени препятствовать разливу нефтепродуктов до устранения неполадок.(отжимается)</a:t>
            </a:r>
          </a:p>
          <a:p>
            <a:pPr eaLnBrk="0" hangingPunct="0">
              <a:defRPr/>
            </a:pPr>
            <a:r>
              <a:rPr lang="ru-RU" sz="1400" b="1" i="1" dirty="0">
                <a:latin typeface="+mn-lt"/>
              </a:rPr>
              <a:t>размер 40х40 см</a:t>
            </a:r>
          </a:p>
          <a:p>
            <a:pPr eaLnBrk="0" hangingPunct="0">
              <a:defRPr/>
            </a:pPr>
            <a:r>
              <a:rPr lang="ru-RU" sz="1400" b="1" i="1" dirty="0">
                <a:latin typeface="+mn-lt"/>
              </a:rPr>
              <a:t>упаковка 10 шт .</a:t>
            </a:r>
          </a:p>
        </p:txBody>
      </p:sp>
    </p:spTree>
  </p:cSld>
  <p:clrMapOvr>
    <a:masterClrMapping/>
  </p:clrMapOvr>
  <p:transition spd="med" advTm="14813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Y:\ДЛЯ ОБЪЯВЛЕНИЙ\фото для  объявлений\ФОТО ЛН\Салфетки сорбирующ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2786063"/>
            <a:ext cx="2714625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82" name="Picture 4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34925"/>
            <a:ext cx="6929438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>
                <a:latin typeface="Lucida Sans Unicode" pitchFamily="34" charset="0"/>
              </a:rPr>
              <a:t>Мат сорбирующий в рулоне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для локализации и поглощения нефтепродуктов и 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других водонерастворимых органических соединений 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с автодорог с твердым покрытием и прилегающих территорий, 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при защите от загрязнения нефтепродуктами локальных участков 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береговой полосы водотоков и водоемов, пляжей и отмелей, 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портовых и прибрежных сооружений (отжимается).</a:t>
            </a:r>
          </a:p>
          <a:p>
            <a:pPr eaLnBrk="0" hangingPunct="0"/>
            <a:r>
              <a:rPr lang="ru-RU" sz="1400" b="1" i="1">
                <a:latin typeface="Lucida Sans Unicode" pitchFamily="34" charset="0"/>
              </a:rPr>
              <a:t>размер 100 х3000 см</a:t>
            </a:r>
          </a:p>
          <a:p>
            <a:pPr eaLnBrk="0" hangingPunct="0"/>
            <a:r>
              <a:rPr lang="ru-RU" sz="1400" b="1" i="1">
                <a:latin typeface="Lucida Sans Unicode" pitchFamily="34" charset="0"/>
              </a:rPr>
              <a:t>упаковка 1 шт.                     </a:t>
            </a: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0" y="2713038"/>
            <a:ext cx="51435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800" b="1" i="1">
                <a:latin typeface="Lucida Sans Unicode" pitchFamily="34" charset="0"/>
              </a:rPr>
              <a:t>Салфетка сорбирующая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для  очистки от нефтепродуктов небольших пятен на водной и   твердой поверхности, вытирания загрязненных поверхностей   (оборудования, спецодежды и т.п.). Являются экологически чистыми, не образуют      токсичных соединений в воздушной и водной среде, а также в контакте с другими веществами (отжимаются) </a:t>
            </a:r>
            <a:endParaRPr lang="en-US" sz="1400" i="1">
              <a:latin typeface="Lucida Sans Unicode" pitchFamily="34" charset="0"/>
            </a:endParaRPr>
          </a:p>
          <a:p>
            <a:pPr eaLnBrk="0" hangingPunct="0"/>
            <a:endParaRPr lang="ru-RU" sz="1400" i="1">
              <a:latin typeface="Lucida Sans Unicode" pitchFamily="34" charset="0"/>
            </a:endParaRPr>
          </a:p>
        </p:txBody>
      </p:sp>
      <p:sp>
        <p:nvSpPr>
          <p:cNvPr id="20485" name="Прямоугольник 6"/>
          <p:cNvSpPr>
            <a:spLocks noChangeArrowheads="1"/>
          </p:cNvSpPr>
          <p:nvPr/>
        </p:nvSpPr>
        <p:spPr bwMode="auto">
          <a:xfrm>
            <a:off x="0" y="4643438"/>
            <a:ext cx="3643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 b="1" i="1">
                <a:latin typeface="Lucida Sans Unicode" pitchFamily="34" charset="0"/>
              </a:rPr>
              <a:t>размеры</a:t>
            </a:r>
            <a:r>
              <a:rPr lang="en-US" sz="1400" b="1" i="1">
                <a:latin typeface="Lucida Sans Unicode" pitchFamily="34" charset="0"/>
              </a:rPr>
              <a:t> </a:t>
            </a:r>
            <a:r>
              <a:rPr lang="ru-RU" sz="1400" b="1" i="1">
                <a:latin typeface="Lucida Sans Unicode" pitchFamily="34" charset="0"/>
              </a:rPr>
              <a:t>50х50 ,</a:t>
            </a:r>
            <a:r>
              <a:rPr lang="en-US" sz="1400" b="1" i="1">
                <a:latin typeface="Lucida Sans Unicode" pitchFamily="34" charset="0"/>
              </a:rPr>
              <a:t> </a:t>
            </a:r>
            <a:r>
              <a:rPr lang="ru-RU" sz="1400" b="1" i="1">
                <a:latin typeface="Lucida Sans Unicode" pitchFamily="34" charset="0"/>
              </a:rPr>
              <a:t>30</a:t>
            </a:r>
            <a:r>
              <a:rPr lang="en-US" sz="1400" b="1" i="1">
                <a:latin typeface="Lucida Sans Unicode" pitchFamily="34" charset="0"/>
              </a:rPr>
              <a:t>x30</a:t>
            </a:r>
            <a:r>
              <a:rPr lang="ru-RU" sz="1400" b="1" i="1">
                <a:latin typeface="Lucida Sans Unicode" pitchFamily="34" charset="0"/>
              </a:rPr>
              <a:t>,</a:t>
            </a:r>
            <a:r>
              <a:rPr lang="en-US" sz="1400" b="1" i="1">
                <a:latin typeface="Lucida Sans Unicode" pitchFamily="34" charset="0"/>
              </a:rPr>
              <a:t> </a:t>
            </a:r>
            <a:r>
              <a:rPr lang="ru-RU" sz="1400" b="1" i="1">
                <a:latin typeface="Lucida Sans Unicode" pitchFamily="34" charset="0"/>
              </a:rPr>
              <a:t>3</a:t>
            </a:r>
            <a:r>
              <a:rPr lang="en-US" sz="1400" b="1" i="1">
                <a:latin typeface="Lucida Sans Unicode" pitchFamily="34" charset="0"/>
              </a:rPr>
              <a:t>0x40</a:t>
            </a:r>
            <a:endParaRPr lang="ru-RU" sz="1400" b="1" i="1">
              <a:latin typeface="Lucida Sans Unicode" pitchFamily="34" charset="0"/>
            </a:endParaRPr>
          </a:p>
          <a:p>
            <a:pPr eaLnBrk="0" hangingPunct="0"/>
            <a:r>
              <a:rPr lang="ru-RU" sz="1400" b="1" i="1">
                <a:latin typeface="Lucida Sans Unicode" pitchFamily="34" charset="0"/>
              </a:rPr>
              <a:t>упаковка 20 шт.</a:t>
            </a:r>
          </a:p>
        </p:txBody>
      </p:sp>
      <p:pic>
        <p:nvPicPr>
          <p:cNvPr id="1026" name="Picture 2" descr="Y:\ДЛЯ ОБЪЯВЛЕНИЙ\фото для  объявлений\ФОТО ЛН\Мат сорбирующий в рулон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142875"/>
            <a:ext cx="2714625" cy="1857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 advTm="15594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Y:\ДЛЯ ОБЪЯВЛЕНИЙ\фото для  объявлений\ФОТО ЛН\Полотно сорбирующе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38" y="3197225"/>
            <a:ext cx="3143250" cy="1517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6" name="Picture 4" descr="C:\Documents and Settings\User\Рабочий стол\фото для объявлений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86500"/>
            <a:ext cx="19399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-339725"/>
            <a:ext cx="5643563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endParaRPr lang="ru-RU" sz="1400" i="1" dirty="0">
              <a:latin typeface="+mn-lt"/>
            </a:endParaRPr>
          </a:p>
          <a:p>
            <a:pPr eaLnBrk="0" hangingPunct="0">
              <a:defRPr/>
            </a:pPr>
            <a:endParaRPr lang="ru-RU" sz="1400" i="1" dirty="0">
              <a:latin typeface="+mn-lt"/>
            </a:endParaRPr>
          </a:p>
          <a:p>
            <a:pPr eaLnBrk="0" hangingPunct="0">
              <a:defRPr/>
            </a:pPr>
            <a:endParaRPr lang="ru-RU" sz="1400" i="1" dirty="0">
              <a:latin typeface="+mn-lt"/>
            </a:endParaRPr>
          </a:p>
          <a:p>
            <a:pPr eaLnBrk="0" hangingPunct="0">
              <a:defRPr/>
            </a:pPr>
            <a:endParaRPr lang="ru-RU" sz="1400" b="1" i="1" dirty="0">
              <a:latin typeface="+mn-lt"/>
            </a:endParaRPr>
          </a:p>
          <a:p>
            <a:pPr eaLnBrk="0" hangingPunct="0">
              <a:defRPr/>
            </a:pPr>
            <a:r>
              <a:rPr lang="ru-RU" sz="2800" b="1" i="1" dirty="0">
                <a:latin typeface="+mn-lt"/>
              </a:rPr>
              <a:t>Полотно сорбирующее</a:t>
            </a:r>
          </a:p>
          <a:p>
            <a:pPr eaLnBrk="0" hangingPunct="0">
              <a:defRPr/>
            </a:pPr>
            <a:r>
              <a:rPr lang="ru-RU" sz="1400" i="1" dirty="0">
                <a:latin typeface="+mn-lt"/>
              </a:rPr>
              <a:t>для быстрого размещения на  поверхности земли и вод при защите от загрязнения нефтепродуктами локальных участков береговой полосы водотоков и водоемов, пляжей и отмелей, портовых и</a:t>
            </a:r>
          </a:p>
          <a:p>
            <a:pPr eaLnBrk="0" hangingPunct="0">
              <a:defRPr/>
            </a:pPr>
            <a:r>
              <a:rPr lang="ru-RU" sz="1400" i="1" dirty="0">
                <a:latin typeface="+mn-lt"/>
              </a:rPr>
              <a:t>прибрежных сооружений, с автодорог с твердым покрытием и прилегающих территорий.</a:t>
            </a:r>
          </a:p>
          <a:p>
            <a:pPr eaLnBrk="0" hangingPunct="0">
              <a:defRPr/>
            </a:pPr>
            <a:r>
              <a:rPr lang="ru-RU" sz="1400" b="1" i="1" cap="all" dirty="0">
                <a:latin typeface="+mn-lt"/>
              </a:rPr>
              <a:t>ширина 500 мм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0" y="2820988"/>
            <a:ext cx="55006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i="1">
                <a:latin typeface="Lucida Sans Unicode" pitchFamily="34" charset="0"/>
              </a:rPr>
              <a:t>Пластина сорбирующая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для сбора нефти и нефтепродуктов на малых площадях водной и твердой поверхностях, а также для устранения технологических разливов при ремонте и обслуживании оборудования, вытирания поверхностей и т.п. </a:t>
            </a:r>
          </a:p>
          <a:p>
            <a:pPr eaLnBrk="0" hangingPunct="0"/>
            <a:r>
              <a:rPr lang="ru-RU" sz="1400" i="1">
                <a:latin typeface="Lucida Sans Unicode" pitchFamily="34" charset="0"/>
              </a:rPr>
              <a:t>Наиболее эффективны  при ликвидации отдельных скоплений нефтепродуктов на небольших площадях.</a:t>
            </a:r>
            <a:endParaRPr lang="en-US" sz="1400" i="1">
              <a:latin typeface="Lucida Sans Unicode" pitchFamily="34" charset="0"/>
            </a:endParaRPr>
          </a:p>
          <a:p>
            <a:pPr eaLnBrk="0" hangingPunct="0"/>
            <a:endParaRPr lang="ru-RU" sz="1400" i="1">
              <a:latin typeface="Lucida Sans Unicode" pitchFamily="34" charset="0"/>
            </a:endParaRPr>
          </a:p>
        </p:txBody>
      </p:sp>
      <p:pic>
        <p:nvPicPr>
          <p:cNvPr id="7" name="Picture 3" descr="Y:\ДЛЯ ОБЪЯВЛЕНИЙ\фото для  объявлений\ФОТО ЛН\Полотно_сорбирующее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38" y="571500"/>
            <a:ext cx="3159125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0" y="4572000"/>
            <a:ext cx="25463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i="1" cap="all" dirty="0">
                <a:latin typeface="+mn-lt"/>
              </a:rPr>
              <a:t>размер: 700х700х10 мм</a:t>
            </a:r>
            <a:r>
              <a:rPr lang="ru-RU" i="1" cap="all" dirty="0">
                <a:latin typeface="+mn-lt"/>
              </a:rPr>
              <a:t> </a:t>
            </a:r>
            <a:endParaRPr lang="ru-RU" i="1" cap="all" dirty="0">
              <a:latin typeface="+mn-lt"/>
            </a:endParaRPr>
          </a:p>
        </p:txBody>
      </p:sp>
    </p:spTree>
  </p:cSld>
  <p:clrMapOvr>
    <a:masterClrMapping/>
  </p:clrMapOvr>
  <p:transition spd="med" advTm="14781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</TotalTime>
  <Words>628</Words>
  <Application>Microsoft Office PowerPoint</Application>
  <PresentationFormat>Экран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10</vt:i4>
      </vt:variant>
    </vt:vector>
  </HeadingPairs>
  <TitlesOfParts>
    <vt:vector size="22" baseType="lpstr">
      <vt:lpstr>Lucida Sans Unicode</vt:lpstr>
      <vt:lpstr>Arial</vt:lpstr>
      <vt:lpstr>Wingdings 3</vt:lpstr>
      <vt:lpstr>Verdana</vt:lpstr>
      <vt:lpstr>Wingdings 2</vt:lpstr>
      <vt:lpstr>Calibri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Сорбирующие изделия</dc:title>
  <cp:lastModifiedBy>Administrator</cp:lastModifiedBy>
  <cp:revision>32</cp:revision>
  <dcterms:modified xsi:type="dcterms:W3CDTF">2014-03-19T13:17:30Z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