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64" r:id="rId4"/>
    <p:sldId id="265" r:id="rId5"/>
    <p:sldId id="263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5556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502" autoAdjust="0"/>
  </p:normalViewPr>
  <p:slideViewPr>
    <p:cSldViewPr>
      <p:cViewPr>
        <p:scale>
          <a:sx n="100" d="100"/>
          <a:sy n="100" d="100"/>
        </p:scale>
        <p:origin x="-1860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F6671-B3E9-4F33-BCDE-203C843617E8}" type="datetimeFigureOut">
              <a:rPr lang="ru-RU" smtClean="0"/>
              <a:t>21.04.2017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7E542-E959-4FC6-B50A-F2110BEC2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99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7E542-E959-4FC6-B50A-F2110BEC26B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54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72CB-2D24-4796-A9CA-5A1774D8255D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8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4E30-D447-43A8-B97D-B4DCBA43AB97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44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9C04-2565-46F0-AFCA-369B5D995D91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85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5E28-35C5-49CA-B8C6-724A9E8E39FF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01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9908-FD9E-4AC0-9564-B4F85AF08E47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44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C144-10D5-4A22-9BAE-1929D34E3A7F}" type="datetime1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49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ED58-741C-4894-AF01-B02A94112A35}" type="datetime1">
              <a:rPr lang="ru-RU" smtClean="0"/>
              <a:t>21.04.2017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49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2DA9-77B2-44CC-BD65-E009180FE608}" type="datetime1">
              <a:rPr lang="ru-RU" smtClean="0"/>
              <a:t>21.04.2017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02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1858-688A-4473-BD90-9A0FEA6B8C5B}" type="datetime1">
              <a:rPr lang="ru-RU" smtClean="0"/>
              <a:t>21.04.2017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98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72BD9-0B73-4B27-A553-0CC3AE989925}" type="datetime1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1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A4A-E481-4E9F-BBB3-C4E83CB657FA}" type="datetime1">
              <a:rPr lang="ru-RU" smtClean="0"/>
              <a:t>21.04.2017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4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5A8C0-ED11-4F21-AA1B-67A970A43147}" type="datetime1">
              <a:rPr lang="ru-RU" smtClean="0"/>
              <a:t>21.04.2017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3A5D7-41EE-4D22-A365-8042B1B6C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26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kvt.ru/doc/%D0%90%D0%BA%D0%BA%D1%80%D0%B5%D0%B4%D0%B8%D1%82%D0%B0%D1%86%D0%B8%D1%8F_%D0%BB%D0%B0%D0%B1%D0%BE%D1%80%D0%B0%D1%82%D0%BE%D1%80%D0%B8%D0%B8.pdf" TargetMode="External"/><Relationship Id="rId3" Type="http://schemas.openxmlformats.org/officeDocument/2006/relationships/image" Target="../media/image4.jpg"/><Relationship Id="rId7" Type="http://schemas.openxmlformats.org/officeDocument/2006/relationships/hyperlink" Target="http://ekvt.ru/doc/%D0%9E%D0%90.pdf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kvt.ru/doc/%D0%90%D0%A2%D0%A2%D0%95%D0%A1%D0%A2%D0%90%D0%A2_%D0%90%D0%9A%D0%9A%D0%A0%D0%95%D0%94%D0%98%D0%A2%D0%90%D0%A6%D0%98%D0%98.PDF" TargetMode="External"/><Relationship Id="rId5" Type="http://schemas.openxmlformats.org/officeDocument/2006/relationships/hyperlink" Target="http://ekvt.ru/doc/%D0%9E%D0%B1%D0%BB%D0%B0%D1%81%D1%82%D1%8C_%D0%B0%D0%BA%D0%BA%D1%80%D0%B5%D0%B4%D0%B8%D1%82%D0%B0%D1%86%D0%B8%D0%B8.pdf" TargetMode="External"/><Relationship Id="rId4" Type="http://schemas.openxmlformats.org/officeDocument/2006/relationships/hyperlink" Target="http://ekvt.ru/doc/%D0%A3%D0%BB%D1%8C%D1%8F%D0%BD%D0%BE%D0%B2%D1%81%D0%BA%D0%B8%D0%B9_%D0%93%D0%BE%D1%81%D1%83%D0%B4%D0%B0%D1%80%D1%81%D1%82%D0%B2%D0%B5%D0%BD%D0%BD%D1%8B%D0%B9_%D0%A3%D0%BD%D0%B8%D0%B2%D0%B5%D1%80%D1%81%D0%B8%D1%82%D0%B5%D1%82.pdf" TargetMode="Externa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67" t="-48" r="18867" b="45"/>
          <a:stretch/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99792" y="635504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ekvt.ru</a:t>
            </a:r>
            <a:endParaRPr lang="ru-RU" sz="2000" dirty="0">
              <a:solidFill>
                <a:schemeClr val="bg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72625"/>
            <a:ext cx="2726594" cy="170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6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6" y="1583080"/>
            <a:ext cx="9146525" cy="457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09320"/>
            <a:ext cx="9146525" cy="457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60232" y="428562"/>
            <a:ext cx="2486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555654"/>
                </a:solidFill>
              </a:rPr>
              <a:t>  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(800) 775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28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26 </a:t>
            </a:r>
            <a:endParaRPr lang="en-US" sz="2000" dirty="0" smtClean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+7 (499) 403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9792" y="635504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5556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ekvt.ru</a:t>
            </a:r>
            <a:endParaRPr lang="ru-RU" sz="2000" dirty="0">
              <a:solidFill>
                <a:srgbClr val="55565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2482"/>
            <a:ext cx="1632072" cy="1020045"/>
          </a:xfrm>
          <a:prstGeom prst="rect">
            <a:avLst/>
          </a:prstGeom>
        </p:spPr>
      </p:pic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863" y="1628799"/>
            <a:ext cx="7718219" cy="4726241"/>
          </a:xfrm>
        </p:spPr>
        <p:txBody>
          <a:bodyPr>
            <a:normAutofit/>
          </a:bodyPr>
          <a:lstStyle/>
          <a:p>
            <a:pPr lvl="0"/>
            <a:r>
              <a:rPr lang="ru-RU" sz="1800" b="1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Список услуг «</a:t>
            </a:r>
            <a:r>
              <a:rPr lang="ru-RU" sz="1800" b="1" dirty="0" err="1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ЭкоВиллеТрейд</a:t>
            </a:r>
            <a:r>
              <a:rPr lang="ru-RU" sz="1800" b="1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»</a:t>
            </a:r>
          </a:p>
          <a:p>
            <a:pPr lvl="0" algn="l"/>
            <a:endParaRPr lang="ru-RU" sz="1400" dirty="0" smtClean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0" algn="l"/>
            <a:r>
              <a:rPr lang="ru-RU" sz="1600" b="1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Эко-Разработка:</a:t>
            </a:r>
          </a:p>
          <a:p>
            <a:pPr lvl="0" algn="l"/>
            <a:endParaRPr lang="ru-RU" sz="14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Проект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предельно-допустимых выбросов загрязняющих веществ в атмосферный воздух (ПДВ);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Проект нормативов образования отходов и лимитов на их размещение (ПНООЛР);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Паспорт опасного отхода (ПОО);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Расчет класса опасности отхода и внесение в ФККО;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Оценка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воздействия на окружающую среду (ОВОС);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Проект санитарно-защитной зоны (СЗЗ);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Производственный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экологический контроль (ПЭК);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План мероприятий при неблагоприятных </a:t>
            </a: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метеорологических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условиях (НМУ);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Программа производственного контроля за соблюдением санитарных правил и норм (ППК);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Паспорт ПГУ/ГОУ;</a:t>
            </a:r>
          </a:p>
          <a:p>
            <a:pPr marL="171450" lvl="0" indent="-1714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Постановка объекта на государственный учет объектов негативного воздействия на окружающую среду (НВОС).</a:t>
            </a:r>
          </a:p>
          <a:p>
            <a:pPr indent="288000" algn="just"/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739" y="5158062"/>
            <a:ext cx="1151257" cy="115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6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6" y="1583080"/>
            <a:ext cx="9146525" cy="457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09320"/>
            <a:ext cx="9146525" cy="457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60232" y="428562"/>
            <a:ext cx="2486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555654"/>
                </a:solidFill>
              </a:rPr>
              <a:t>  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(800) 775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28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26 </a:t>
            </a:r>
            <a:endParaRPr lang="en-US" sz="2000" dirty="0" smtClean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+7 (499) 403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9792" y="635504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5556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ekvt.ru</a:t>
            </a:r>
            <a:endParaRPr lang="ru-RU" sz="2000" dirty="0">
              <a:solidFill>
                <a:srgbClr val="55565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2482"/>
            <a:ext cx="1632072" cy="1020045"/>
          </a:xfrm>
          <a:prstGeom prst="rect">
            <a:avLst/>
          </a:prstGeom>
        </p:spPr>
      </p:pic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7435834" cy="4176465"/>
          </a:xfrm>
        </p:spPr>
        <p:txBody>
          <a:bodyPr>
            <a:normAutofit/>
          </a:bodyPr>
          <a:lstStyle/>
          <a:p>
            <a:pPr lvl="0" algn="just"/>
            <a:r>
              <a:rPr lang="ru-RU" sz="1600" b="1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Эко-Отчетность:</a:t>
            </a:r>
            <a:endParaRPr lang="ru-RU" sz="1600" b="1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just"/>
            <a:endParaRPr lang="ru-RU" sz="1600" dirty="0" smtClean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Расчет платы за негативное воздействие на окружающую среду (НВОС</a:t>
            </a:r>
            <a:r>
              <a:rPr lang="ru-RU" sz="16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);</a:t>
            </a:r>
            <a:endParaRPr lang="ru-RU" sz="16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Статистическая отчетность: 2ТП (воздух, отходы, </a:t>
            </a:r>
            <a:r>
              <a:rPr lang="ru-RU" sz="1600" dirty="0" err="1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водхоз</a:t>
            </a: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), 4-ОС;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Отчетность </a:t>
            </a: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субъектов малого и среднего предпринимательства об образовании, использовании, обезвреживании и размещении отходов (СМСП);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Учет отходов по 721 приказу (ежеквартально);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Технический отчет о неизменности производственного процесса в области обращения с отходами;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Технический отчет о соблюдении условий, установленных в разрешении на выброс вредных (загрязняющих) веществ в атмосферный воздух стационарными источниками (за исключением радиоактивных веществ).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Внесение сведений об отходах в сводный кадастр;</a:t>
            </a:r>
          </a:p>
          <a:p>
            <a:pPr algn="just"/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108915"/>
            <a:ext cx="1223265" cy="122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71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6" y="1583080"/>
            <a:ext cx="9146525" cy="457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09320"/>
            <a:ext cx="9146525" cy="4571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60232" y="428562"/>
            <a:ext cx="2486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555654"/>
                </a:solidFill>
              </a:rPr>
              <a:t>  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(800) 775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28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26 </a:t>
            </a:r>
            <a:endParaRPr lang="en-US" sz="2000" dirty="0" smtClean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+7 (499) 403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9792" y="635504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5556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ekvt.ru</a:t>
            </a:r>
            <a:endParaRPr lang="ru-RU" sz="2000" dirty="0">
              <a:solidFill>
                <a:srgbClr val="55565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2482"/>
            <a:ext cx="1632072" cy="1020045"/>
          </a:xfrm>
          <a:prstGeom prst="rect">
            <a:avLst/>
          </a:prstGeom>
        </p:spPr>
      </p:pic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7435834" cy="4582224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Другие услуги: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Биотестирование отходов, проведение количественного химического анализа (КХА);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Замеры промышленных </a:t>
            </a: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выбросов (согласно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проекту ПДВ, </a:t>
            </a: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СЗЗ);</a:t>
            </a:r>
            <a:endParaRPr lang="ru-RU" sz="14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Сопровождение по оформлению экологической документации, предоставления перечня услуг в области охраны окружающей среды (функция «Эколог на предприятии»).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Экологический аудит соблюдения природоохранного законодательства.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Получение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санитарно-эпидемиологического заключения к лицензии на отходы;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Прохождение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государственной экологической экспертизы;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Получение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лицензии на сбор, транспортирование, обработку, утилизацию, обезвреживание, размещение отходов </a:t>
            </a:r>
            <a:r>
              <a:rPr lang="en-US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IV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класса опасности.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Помощь в </a:t>
            </a: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подготовке и прохождение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плановой </a:t>
            </a: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проверки, устранение предписаний;</a:t>
            </a:r>
            <a:endParaRPr lang="ru-RU" sz="14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Составление инструкций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 области охраны окружающей среды (выбросы, отходы);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Ведение журнала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движения отходов;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Обучение в 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области обращения с отходами </a:t>
            </a:r>
            <a:r>
              <a:rPr lang="en-US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IV</a:t>
            </a:r>
            <a:r>
              <a:rPr lang="ru-RU" sz="14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класса </a:t>
            </a:r>
            <a:r>
              <a:rPr lang="ru-RU" sz="1400" dirty="0" smtClean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опасности.</a:t>
            </a:r>
            <a:endParaRPr lang="ru-RU" sz="14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085184"/>
            <a:ext cx="1269856" cy="12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6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6" y="1583080"/>
            <a:ext cx="9146525" cy="457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09320"/>
            <a:ext cx="9146525" cy="457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99792" y="635504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5556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ekvt.ru</a:t>
            </a:r>
            <a:endParaRPr lang="ru-RU" sz="2000" dirty="0">
              <a:solidFill>
                <a:srgbClr val="55565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4037" y="2204864"/>
            <a:ext cx="684076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Документация (по ссылкам, формат </a:t>
            </a:r>
            <a:r>
              <a:rPr lang="en-US" sz="16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PDF)</a:t>
            </a:r>
            <a:r>
              <a:rPr lang="ru-RU" sz="1600" b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endParaRPr lang="ru-RU" sz="1600" b="1" dirty="0" smtClean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dirty="0" smtClean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4"/>
              </a:rPr>
              <a:t>Свидетельство об аккредитации </a:t>
            </a:r>
            <a:r>
              <a:rPr lang="ru-RU" sz="1400" dirty="0" err="1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4"/>
              </a:rPr>
              <a:t>ЭкоВиллеТрейд</a:t>
            </a: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;</a:t>
            </a:r>
            <a:endParaRPr lang="ru-RU" sz="1400" dirty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5"/>
              </a:rPr>
              <a:t>Область </a:t>
            </a:r>
            <a:r>
              <a:rPr lang="ru-RU" sz="14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5"/>
              </a:rPr>
              <a:t>аккредитации химико-аналитической лаборатории </a:t>
            </a:r>
            <a:r>
              <a:rPr lang="ru-RU" sz="1400" dirty="0" err="1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5"/>
              </a:rPr>
              <a:t>УлГУ</a:t>
            </a: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6"/>
              </a:rPr>
              <a:t>Аттестат аккредитации </a:t>
            </a: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6"/>
              </a:rPr>
              <a:t>лаборатории </a:t>
            </a:r>
            <a:r>
              <a:rPr lang="ru-RU" sz="1400" dirty="0" err="1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6"/>
              </a:rPr>
              <a:t>УлГУ</a:t>
            </a: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;</a:t>
            </a:r>
            <a:endParaRPr lang="ru-RU" sz="1400" dirty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7"/>
              </a:rPr>
              <a:t>Область аккредитации химико-аналитической лаборатории ИГХТУ</a:t>
            </a: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8"/>
              </a:rPr>
              <a:t>Аттестат аккредитации </a:t>
            </a:r>
            <a:r>
              <a:rPr lang="ru-RU" sz="14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8"/>
              </a:rPr>
              <a:t>лаборатории </a:t>
            </a:r>
            <a:r>
              <a:rPr lang="ru-RU" sz="14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  <a:hlinkClick r:id="rId8"/>
              </a:rPr>
              <a:t>ИГХТУ</a:t>
            </a:r>
            <a:endParaRPr lang="ru-RU" sz="1400" dirty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2482"/>
            <a:ext cx="1632072" cy="1020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60232" y="428562"/>
            <a:ext cx="2486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555654"/>
                </a:solidFill>
              </a:rPr>
              <a:t>  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(800) 775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28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26 </a:t>
            </a:r>
            <a:endParaRPr lang="en-US" sz="2000" dirty="0" smtClean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+7 (499) 403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24978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6" y="1583080"/>
            <a:ext cx="9146525" cy="4571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309320"/>
            <a:ext cx="9146525" cy="4571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7062" y="2492896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ЭкоВиллеТрейд</a:t>
            </a:r>
            <a:r>
              <a:rPr lang="ru-RU" dirty="0">
                <a:solidFill>
                  <a:srgbClr val="555654"/>
                </a:solidFill>
              </a:rPr>
              <a:t/>
            </a:r>
            <a:br>
              <a:rPr lang="ru-RU" dirty="0">
                <a:solidFill>
                  <a:srgbClr val="555654"/>
                </a:solidFill>
              </a:rPr>
            </a:br>
            <a:endParaRPr lang="ru-RU" dirty="0"/>
          </a:p>
        </p:txBody>
      </p:sp>
      <p:sp>
        <p:nvSpPr>
          <p:cNvPr id="10" name="Подзаголовок 9"/>
          <p:cNvSpPr txBox="1">
            <a:spLocks noGrp="1"/>
          </p:cNvSpPr>
          <p:nvPr>
            <p:ph type="subTitle" idx="1"/>
          </p:nvPr>
        </p:nvSpPr>
        <p:spPr>
          <a:xfrm>
            <a:off x="2571752" y="3573016"/>
            <a:ext cx="4003020" cy="1742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ИНН 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7722773980, КПП 773301001</a:t>
            </a:r>
          </a:p>
          <a:p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ОГРН  1127746293597, </a:t>
            </a:r>
            <a:r>
              <a:rPr lang="ru-RU" sz="16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ОКПО 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09243388</a:t>
            </a:r>
          </a:p>
          <a:p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Фактический адрес: </a:t>
            </a:r>
            <a:r>
              <a:rPr lang="ru-RU" sz="16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115114, 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Москва,</a:t>
            </a:r>
          </a:p>
          <a:p>
            <a:r>
              <a:rPr lang="ru-RU" sz="1600" dirty="0" err="1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Дербеневская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набережная, </a:t>
            </a:r>
            <a:r>
              <a:rPr lang="ru-RU" sz="16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д.11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endParaRPr lang="ru-RU" sz="1600" dirty="0" smtClean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16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БЦ 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"</a:t>
            </a:r>
            <a:r>
              <a:rPr lang="ru-RU" sz="1600" dirty="0" err="1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Полларс</a:t>
            </a:r>
            <a:r>
              <a:rPr lang="ru-RU" sz="1600" dirty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", 13 этаж</a:t>
            </a:r>
          </a:p>
          <a:p>
            <a:pPr algn="r"/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699792" y="635504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55565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ekvt.ru</a:t>
            </a:r>
            <a:endParaRPr lang="ru-RU" sz="2000" dirty="0">
              <a:solidFill>
                <a:srgbClr val="55565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2482"/>
            <a:ext cx="1632072" cy="102004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660232" y="428562"/>
            <a:ext cx="2486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555654"/>
                </a:solidFill>
              </a:rPr>
              <a:t>  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 (800) 775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28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26 </a:t>
            </a:r>
            <a:endParaRPr lang="en-US" sz="2000" dirty="0" smtClean="0">
              <a:solidFill>
                <a:srgbClr val="555654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+7 (499) 403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17</a:t>
            </a:r>
            <a:r>
              <a:rPr lang="en-US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-</a:t>
            </a:r>
            <a:r>
              <a:rPr lang="ru-RU" sz="2000" dirty="0" smtClean="0">
                <a:solidFill>
                  <a:srgbClr val="555654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412449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497</Words>
  <Application>Microsoft Office PowerPoint</Application>
  <PresentationFormat>Экран (4:3)</PresentationFormat>
  <Paragraphs>69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ЭкоВиллеТрейд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Ангелина Михиенкова</cp:lastModifiedBy>
  <cp:revision>64</cp:revision>
  <dcterms:created xsi:type="dcterms:W3CDTF">2017-02-03T11:19:50Z</dcterms:created>
  <dcterms:modified xsi:type="dcterms:W3CDTF">2017-04-21T14:39:29Z</dcterms:modified>
</cp:coreProperties>
</file>